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441" r:id="rId2"/>
    <p:sldId id="360" r:id="rId3"/>
    <p:sldId id="412" r:id="rId4"/>
    <p:sldId id="508" r:id="rId5"/>
    <p:sldId id="376" r:id="rId6"/>
    <p:sldId id="509" r:id="rId7"/>
    <p:sldId id="377" r:id="rId8"/>
    <p:sldId id="511" r:id="rId9"/>
    <p:sldId id="460" r:id="rId10"/>
    <p:sldId id="3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0000FF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3F7905"/>
    <a:srgbClr val="FA7EC8"/>
    <a:srgbClr val="EF9FD8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76" autoAdjust="0"/>
  </p:normalViewPr>
  <p:slideViewPr>
    <p:cSldViewPr>
      <p:cViewPr>
        <p:scale>
          <a:sx n="91" d="100"/>
          <a:sy n="91" d="100"/>
        </p:scale>
        <p:origin x="-594" y="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583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otreDameDeParis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2/2d/Kost-letecky-pohled.jpg/190px-Kost-letecky-pohled.jpg" TargetMode="External"/><Relationship Id="rId3" Type="http://schemas.openxmlformats.org/officeDocument/2006/relationships/hyperlink" Target="http://www.ucebnice-dejepisu.ic.cz/0514-vrcholny-stredovek-goticka-kultura.php" TargetMode="External"/><Relationship Id="rId7" Type="http://schemas.openxmlformats.org/officeDocument/2006/relationships/hyperlink" Target="http://t0.gstatic.com/images?q=tbn:ANd9GcQxpaghh3xSozq2iCnOmSdErTIAd5tzwpcWlHJGgBW-GhdpoRheB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1.jxs.cz/761/346/50e0462e95_38787785_o2.jpg" TargetMode="External"/><Relationship Id="rId11" Type="http://schemas.openxmlformats.org/officeDocument/2006/relationships/image" Target="../media/image12.jpeg"/><Relationship Id="rId5" Type="http://schemas.openxmlformats.org/officeDocument/2006/relationships/hyperlink" Target="http://leccos.com/pics/pic/krivoklat-_architektura.jpg" TargetMode="External"/><Relationship Id="rId10" Type="http://schemas.openxmlformats.org/officeDocument/2006/relationships/hyperlink" Target="http://upload.wikimedia.org/wikipedia/commons/thumb/d/d1/KUTNA_HORA_(js)_7.jpg/800px-KUTNA_HORA_(js)_7.jpg" TargetMode="External"/><Relationship Id="rId4" Type="http://schemas.openxmlformats.org/officeDocument/2006/relationships/hyperlink" Target="http://www.odmaturuj.cz/umeni/goticka-kultura/" TargetMode="External"/><Relationship Id="rId9" Type="http://schemas.openxmlformats.org/officeDocument/2006/relationships/hyperlink" Target="http://upload.wikimedia.org/wikipedia/commons/thumb/a/a4/NotreDameDeParis.jpg/451px-NotreDameDePari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827584" y="5229200"/>
            <a:ext cx="7808146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/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VY_ 32_ INOVACE </a:t>
            </a:r>
            <a:r>
              <a:rPr lang="cs-CZ" sz="2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_04_10_gotická </a:t>
            </a:r>
            <a:r>
              <a:rPr lang="cs-CZ" sz="2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architektura </a:t>
            </a:r>
            <a:endParaRPr lang="cs-CZ" sz="2400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948"/>
            <a:ext cx="712253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6904995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Architektura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22586" y="1196752"/>
            <a:ext cx="7113909" cy="5328592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  <a:p>
            <a:r>
              <a:rPr lang="cs-CZ" sz="3000" dirty="0"/>
              <a:t>gotika od kmene Gótů</a:t>
            </a:r>
          </a:p>
          <a:p>
            <a:r>
              <a:rPr lang="cs-CZ" sz="3500" b="1" i="1" u="sng" dirty="0">
                <a:solidFill>
                  <a:srgbClr val="FF0000"/>
                </a:solidFill>
              </a:rPr>
              <a:t>znaky</a:t>
            </a:r>
            <a:r>
              <a:rPr lang="cs-CZ" sz="3000" i="1" dirty="0">
                <a:solidFill>
                  <a:srgbClr val="FF0000"/>
                </a:solidFill>
              </a:rPr>
              <a:t>: </a:t>
            </a:r>
            <a:r>
              <a:rPr lang="cs-CZ" sz="3000" i="1" dirty="0"/>
              <a:t>vysoké stavby, štíhlé, lomený oblouk, všechno směřuje k Bohu -&gt; sepjaté ruce, klenba křížová, žebrová, hvězdicová, opěrný systém /katedrální/, okenní kružby, </a:t>
            </a:r>
            <a:r>
              <a:rPr lang="cs-CZ" sz="3000" i="1" dirty="0" smtClean="0"/>
              <a:t>portál</a:t>
            </a:r>
          </a:p>
          <a:p>
            <a:pPr marL="0" indent="0">
              <a:buNone/>
            </a:pPr>
            <a:endParaRPr lang="cs-CZ" sz="3000" dirty="0"/>
          </a:p>
          <a:p>
            <a:r>
              <a:rPr lang="cs-CZ" sz="3000" dirty="0"/>
              <a:t>staví se: církevní stavby, hrady</a:t>
            </a:r>
          </a:p>
          <a:p>
            <a:r>
              <a:rPr lang="cs-CZ" sz="3000" dirty="0" smtClean="0"/>
              <a:t>katedrály </a:t>
            </a:r>
            <a:r>
              <a:rPr lang="cs-CZ" sz="3000" dirty="0"/>
              <a:t>– </a:t>
            </a:r>
            <a:r>
              <a:rPr lang="cs-CZ" sz="3000" i="1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Notre Dame /Matky Boží/</a:t>
            </a:r>
          </a:p>
          <a:p>
            <a:r>
              <a:rPr lang="cs-CZ" sz="3000" dirty="0" smtClean="0"/>
              <a:t>palác </a:t>
            </a:r>
            <a:r>
              <a:rPr lang="cs-CZ" sz="3000" dirty="0"/>
              <a:t>v Benátkách /zdobná/, Milánský dom, Svatoštěpánský dom</a:t>
            </a:r>
            <a:r>
              <a:rPr lang="cs-CZ" sz="3000" dirty="0" smtClean="0"/>
              <a:t>,</a:t>
            </a:r>
            <a:endParaRPr lang="cs-CZ" sz="3000" dirty="0"/>
          </a:p>
        </p:txBody>
      </p:sp>
      <p:pic>
        <p:nvPicPr>
          <p:cNvPr id="2050" name="Picture 2" descr="NotreDameDePari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32856"/>
            <a:ext cx="1872208" cy="337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6800893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0407" y="338679"/>
            <a:ext cx="4487617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 smtClean="0"/>
              <a:t>Čechy</a:t>
            </a:r>
            <a:r>
              <a:rPr lang="cs-CZ" sz="2800" dirty="0" smtClean="0"/>
              <a:t>: </a:t>
            </a:r>
          </a:p>
          <a:p>
            <a:r>
              <a:rPr lang="cs-CZ" sz="2800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katedrála </a:t>
            </a:r>
            <a:r>
              <a:rPr lang="cs-CZ" sz="2800" i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sv. Víta /1344 – 1929</a:t>
            </a:r>
            <a:r>
              <a:rPr lang="cs-CZ" sz="2800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/</a:t>
            </a:r>
          </a:p>
          <a:p>
            <a:r>
              <a:rPr lang="cs-CZ" sz="2800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/>
              <a:t>- 1. architekt Francouz Matyáš z </a:t>
            </a:r>
            <a:r>
              <a:rPr lang="cs-CZ" sz="2800" dirty="0" err="1"/>
              <a:t>Arassu</a:t>
            </a:r>
            <a:r>
              <a:rPr lang="cs-CZ" sz="2800" dirty="0"/>
              <a:t>, Němec Petr Parléř /parléřovská huť/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</a:t>
            </a:r>
            <a:r>
              <a:rPr lang="cs-CZ" sz="2000" dirty="0" smtClean="0"/>
              <a:t>katedrála </a:t>
            </a:r>
            <a:r>
              <a:rPr lang="cs-CZ" sz="2000" dirty="0"/>
              <a:t>sv. Víta /1344 – 1929/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340768"/>
            <a:ext cx="2808312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008254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r>
              <a:rPr lang="cs-CZ" dirty="0"/>
              <a:t>Týnský chrám, Staroměstská radnice, Staroměstská mostecká věž, Karlův most, Karolinum, Nové město pražské, kostel Panny Marie Sněžné, Anežský klášter, klášter Na Slovanech /pro slovanskou bohoslužbu/, </a:t>
            </a:r>
            <a:r>
              <a:rPr lang="cs-CZ" sz="4000" dirty="0">
                <a:solidFill>
                  <a:srgbClr val="00B0F0"/>
                </a:solidFill>
              </a:rPr>
              <a:t>chrám sv. Barbory /Kutná hora/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679930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07904" y="692696"/>
            <a:ext cx="3259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Chrám svaté Barbory-Kutná Hora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7618413" cy="524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6416685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96752"/>
            <a:ext cx="8352928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-</a:t>
            </a:r>
            <a:r>
              <a:rPr lang="cs-CZ" sz="2800" dirty="0" smtClean="0"/>
              <a:t> </a:t>
            </a:r>
            <a:r>
              <a:rPr lang="cs-CZ" sz="2800" dirty="0"/>
              <a:t>kostel sv. Jakuba, Matky Boží, sv. Kříže, brána Matky Boží</a:t>
            </a:r>
          </a:p>
          <a:p>
            <a:r>
              <a:rPr lang="cs-CZ" sz="2800" dirty="0"/>
              <a:t>kláštery: Zbraslavský, Zlatá koruna /J Čechy/, Vyšší brod</a:t>
            </a:r>
          </a:p>
          <a:p>
            <a:r>
              <a:rPr lang="cs-CZ" sz="2800" dirty="0"/>
              <a:t>hrady: Karlštejn, </a:t>
            </a:r>
            <a:r>
              <a:rPr lang="cs-CZ" sz="3200" dirty="0" smtClean="0">
                <a:solidFill>
                  <a:srgbClr val="00B050"/>
                </a:solidFill>
              </a:rPr>
              <a:t>Bezděz</a:t>
            </a:r>
            <a:r>
              <a:rPr lang="cs-CZ" sz="2800" dirty="0" smtClean="0"/>
              <a:t> </a:t>
            </a:r>
            <a:r>
              <a:rPr lang="cs-CZ" sz="2800" dirty="0"/>
              <a:t>/S Čechy/, </a:t>
            </a:r>
            <a:r>
              <a:rPr lang="cs-CZ" sz="3200" dirty="0">
                <a:solidFill>
                  <a:srgbClr val="3F7905"/>
                </a:solidFill>
              </a:rPr>
              <a:t>Křivoklát, </a:t>
            </a:r>
            <a:r>
              <a:rPr lang="cs-CZ" sz="2800" dirty="0"/>
              <a:t>Kokořín, Loket, Písek, </a:t>
            </a:r>
            <a:r>
              <a:rPr lang="cs-CZ" sz="2800" b="1" dirty="0">
                <a:solidFill>
                  <a:srgbClr val="00B050"/>
                </a:solidFill>
              </a:rPr>
              <a:t>Kost,</a:t>
            </a:r>
            <a:r>
              <a:rPr lang="cs-CZ" sz="2800" dirty="0"/>
              <a:t> Pernštejn, Točník, Zvíkov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221088"/>
            <a:ext cx="3672408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91880" y="6381328"/>
            <a:ext cx="2951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l-NL" dirty="0"/>
              <a:t>Letecký pohled na hrad Kost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893834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3960440" cy="36598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1412776"/>
            <a:ext cx="10007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Křivoklát</a:t>
            </a:r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1294" y="2420888"/>
            <a:ext cx="4845383" cy="4003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64088" y="2594632"/>
            <a:ext cx="8354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Bezděz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392191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88913"/>
            <a:ext cx="7772400" cy="576262"/>
          </a:xfrm>
        </p:spPr>
        <p:txBody>
          <a:bodyPr/>
          <a:lstStyle/>
          <a:p>
            <a:r>
              <a:rPr lang="cs-CZ" sz="2800" b="1">
                <a:solidFill>
                  <a:srgbClr val="FF5050"/>
                </a:solidFill>
                <a:latin typeface="Comic Sans MS" pitchFamily="66" charset="0"/>
              </a:rPr>
              <a:t>Označ (X) co není správně: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713"/>
            <a:ext cx="7920038" cy="5545137"/>
          </a:xfrm>
        </p:spPr>
        <p:txBody>
          <a:bodyPr anchor="t" anchorCtr="0"/>
          <a:lstStyle/>
          <a:p>
            <a:r>
              <a:rPr lang="cs-CZ" b="1" u="sng" dirty="0">
                <a:solidFill>
                  <a:srgbClr val="3366FF"/>
                </a:solidFill>
                <a:latin typeface="Century Gothic" pitchFamily="34" charset="0"/>
              </a:rPr>
              <a:t>Gotická kultura</a:t>
            </a:r>
          </a:p>
          <a:p>
            <a:endParaRPr lang="cs-CZ" b="1" u="sng" dirty="0">
              <a:solidFill>
                <a:srgbClr val="3366FF"/>
              </a:solidFill>
              <a:latin typeface="Century Gothic" pitchFamily="34" charset="0"/>
            </a:endParaRPr>
          </a:p>
        </p:txBody>
      </p:sp>
      <p:sp>
        <p:nvSpPr>
          <p:cNvPr id="6148" name="AutoShape 4" descr="Fialová motanina"/>
          <p:cNvSpPr>
            <a:spLocks noChangeArrowheads="1"/>
          </p:cNvSpPr>
          <p:nvPr/>
        </p:nvSpPr>
        <p:spPr bwMode="auto">
          <a:xfrm>
            <a:off x="539750" y="2565400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err="1" smtClean="0">
                <a:solidFill>
                  <a:schemeClr val="bg1"/>
                </a:solidFill>
              </a:rPr>
              <a:t>Mojmírovci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153" name="AutoShape 9" descr="Fialová motanina"/>
          <p:cNvSpPr>
            <a:spLocks noChangeArrowheads="1"/>
          </p:cNvSpPr>
          <p:nvPr/>
        </p:nvSpPr>
        <p:spPr bwMode="auto">
          <a:xfrm>
            <a:off x="539750" y="3500438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chrám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svaté Barbory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154" name="AutoShape 10" descr="Fialová motanina"/>
          <p:cNvSpPr>
            <a:spLocks noChangeArrowheads="1"/>
          </p:cNvSpPr>
          <p:nvPr/>
        </p:nvSpPr>
        <p:spPr bwMode="auto">
          <a:xfrm>
            <a:off x="539750" y="4437063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hrad Kost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155" name="AutoShape 11" descr="Fialová motanina"/>
          <p:cNvSpPr>
            <a:spLocks noChangeArrowheads="1"/>
          </p:cNvSpPr>
          <p:nvPr/>
        </p:nvSpPr>
        <p:spPr bwMode="auto">
          <a:xfrm>
            <a:off x="539750" y="5373688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Sámo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160" name="AutoShape 16" descr="Fialová motanina"/>
          <p:cNvSpPr>
            <a:spLocks noChangeArrowheads="1"/>
          </p:cNvSpPr>
          <p:nvPr/>
        </p:nvSpPr>
        <p:spPr bwMode="auto">
          <a:xfrm>
            <a:off x="539750" y="162877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defenestrace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161" name="AutoShape 17" descr="Fialová motanina"/>
          <p:cNvSpPr>
            <a:spLocks noChangeArrowheads="1"/>
          </p:cNvSpPr>
          <p:nvPr/>
        </p:nvSpPr>
        <p:spPr bwMode="auto">
          <a:xfrm>
            <a:off x="3492500" y="2565400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Petr Parléř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162" name="AutoShape 18" descr="Fialová motanina"/>
          <p:cNvSpPr>
            <a:spLocks noChangeArrowheads="1"/>
          </p:cNvSpPr>
          <p:nvPr/>
        </p:nvSpPr>
        <p:spPr bwMode="auto">
          <a:xfrm>
            <a:off x="3492499" y="3500438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Notre Dame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163" name="AutoShape 19" descr="Fialová motanina"/>
          <p:cNvSpPr>
            <a:spLocks noChangeArrowheads="1"/>
          </p:cNvSpPr>
          <p:nvPr/>
        </p:nvSpPr>
        <p:spPr bwMode="auto">
          <a:xfrm>
            <a:off x="3492500" y="4437063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k</a:t>
            </a:r>
            <a:r>
              <a:rPr lang="cs-CZ" sz="2800" b="1" dirty="0" smtClean="0">
                <a:solidFill>
                  <a:schemeClr val="bg1"/>
                </a:solidFill>
              </a:rPr>
              <a:t>řížová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klenba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164" name="AutoShape 20" descr="Fialová motanina"/>
          <p:cNvSpPr>
            <a:spLocks noChangeArrowheads="1"/>
          </p:cNvSpPr>
          <p:nvPr/>
        </p:nvSpPr>
        <p:spPr bwMode="auto">
          <a:xfrm>
            <a:off x="3492500" y="5373688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pazourek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165" name="AutoShape 21" descr="Fialová motanina"/>
          <p:cNvSpPr>
            <a:spLocks noChangeArrowheads="1"/>
          </p:cNvSpPr>
          <p:nvPr/>
        </p:nvSpPr>
        <p:spPr bwMode="auto">
          <a:xfrm>
            <a:off x="3492500" y="162877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l</a:t>
            </a:r>
            <a:r>
              <a:rPr lang="cs-CZ" sz="2400" b="1" dirty="0" smtClean="0">
                <a:solidFill>
                  <a:schemeClr val="bg1"/>
                </a:solidFill>
              </a:rPr>
              <a:t>omený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oblouk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166" name="AutoShape 22" descr="Fialová motanina"/>
          <p:cNvSpPr>
            <a:spLocks noChangeArrowheads="1"/>
          </p:cNvSpPr>
          <p:nvPr/>
        </p:nvSpPr>
        <p:spPr bwMode="auto">
          <a:xfrm>
            <a:off x="6300788" y="2636838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katedrála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svatého Víta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167" name="AutoShape 23" descr="Fialová motanina"/>
          <p:cNvSpPr>
            <a:spLocks noChangeArrowheads="1"/>
          </p:cNvSpPr>
          <p:nvPr/>
        </p:nvSpPr>
        <p:spPr bwMode="auto">
          <a:xfrm>
            <a:off x="6300788" y="3571875"/>
            <a:ext cx="2087562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sz="24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praotec Čech</a:t>
            </a:r>
          </a:p>
          <a:p>
            <a:pPr algn="ctr"/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168" name="AutoShape 24" descr="Fialová motanina"/>
          <p:cNvSpPr>
            <a:spLocks noChangeArrowheads="1"/>
          </p:cNvSpPr>
          <p:nvPr/>
        </p:nvSpPr>
        <p:spPr bwMode="auto">
          <a:xfrm>
            <a:off x="6300788" y="4508500"/>
            <a:ext cx="2087562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Bezděz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169" name="AutoShape 25" descr="Fialová motanina"/>
          <p:cNvSpPr>
            <a:spLocks noChangeArrowheads="1"/>
          </p:cNvSpPr>
          <p:nvPr/>
        </p:nvSpPr>
        <p:spPr bwMode="auto">
          <a:xfrm>
            <a:off x="6300788" y="5445125"/>
            <a:ext cx="2087562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Hora Říp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6170" name="AutoShape 26" descr="Fialová motanina"/>
          <p:cNvSpPr>
            <a:spLocks noChangeArrowheads="1"/>
          </p:cNvSpPr>
          <p:nvPr/>
        </p:nvSpPr>
        <p:spPr bwMode="auto">
          <a:xfrm>
            <a:off x="6300788" y="1700213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Křivoklát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683806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616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6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6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6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6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6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6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6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9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2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7" dur="5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2" dur="500"/>
                                        <p:tgtEl>
                                          <p:spTgt spid="6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7" dur="500"/>
                                        <p:tgtEl>
                                          <p:spTgt spid="61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  <p:bldP spid="6148" grpId="0" animBg="1"/>
      <p:bldP spid="6148" grpId="2" animBg="1"/>
      <p:bldP spid="6153" grpId="0" animBg="1"/>
      <p:bldP spid="6154" grpId="0" animBg="1"/>
      <p:bldP spid="6155" grpId="0" animBg="1"/>
      <p:bldP spid="6155" grpId="1" animBg="1"/>
      <p:bldP spid="6160" grpId="0" animBg="1"/>
      <p:bldP spid="6160" grpId="1" animBg="1"/>
      <p:bldP spid="6161" grpId="0" animBg="1"/>
      <p:bldP spid="6162" grpId="0" animBg="1"/>
      <p:bldP spid="6163" grpId="0" build="allAtOnce" animBg="1"/>
      <p:bldP spid="6164" grpId="0" animBg="1"/>
      <p:bldP spid="6164" grpId="1" animBg="1"/>
      <p:bldP spid="6165" grpId="0" animBg="1"/>
      <p:bldP spid="6166" grpId="0" animBg="1"/>
      <p:bldP spid="6167" grpId="0" animBg="1"/>
      <p:bldP spid="6167" grpId="1" animBg="1"/>
      <p:bldP spid="6168" grpId="0" animBg="1"/>
      <p:bldP spid="6169" grpId="0" animBg="1"/>
      <p:bldP spid="6169" grpId="1" animBg="1"/>
      <p:bldP spid="617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výklad  o gotické architektuře</a:t>
            </a:r>
            <a:r>
              <a:rPr lang="cs-CZ" dirty="0"/>
              <a:t>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642484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686800" cy="4525963"/>
          </a:xfrm>
        </p:spPr>
        <p:txBody>
          <a:bodyPr>
            <a:normAutofit/>
          </a:bodyPr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www.ucebnice-dejepisu.ic.cz/0514-vrcholny-stredovek-goticka-kultura.php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http://www.odmaturuj.cz/umeni/goticka-kultura</a:t>
            </a:r>
            <a:r>
              <a:rPr lang="cs-CZ" sz="1600" dirty="0" smtClean="0">
                <a:hlinkClick r:id="rId4"/>
              </a:rPr>
              <a:t>/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://leccos.com/pics/pic/krivoklat-_</a:t>
            </a:r>
            <a:r>
              <a:rPr lang="cs-CZ" sz="1600" dirty="0" smtClean="0">
                <a:hlinkClick r:id="rId5"/>
              </a:rPr>
              <a:t>architektura.jpg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nd01.jxs.cz/761/346/50e0462e95_38787785_o2.jpg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t0.gstatic.com/images?q=tbn:ANd9GcQxpaghh3xSozq2iCnOmSdErTIAd5tzwpcWlHJGgBW-GhdpoRheBg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</a:t>
            </a:r>
            <a:r>
              <a:rPr lang="cs-CZ" sz="1600" dirty="0" smtClean="0">
                <a:hlinkClick r:id="rId8"/>
              </a:rPr>
              <a:t>upload.wikimedia.org/wikipedia/commons/thumb/2/2d/Kost-letecky-pohled.jpg/190px-Kost-letecky-pohled.jpg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</a:t>
            </a:r>
            <a:r>
              <a:rPr lang="cs-CZ" sz="1600" dirty="0">
                <a:hlinkClick r:id="rId9"/>
              </a:rPr>
              <a:t>://</a:t>
            </a:r>
            <a:r>
              <a:rPr lang="cs-CZ" sz="1600" dirty="0" smtClean="0">
                <a:hlinkClick r:id="rId9"/>
              </a:rPr>
              <a:t>upload.wikimedia.org/wikipedia/commons/thumb/a/a4/NotreDameDeParis.jpg/451px-NotreDameDeParis.jpg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</a:t>
            </a:r>
            <a:r>
              <a:rPr lang="cs-CZ" sz="1600" dirty="0">
                <a:hlinkClick r:id="rId10"/>
              </a:rPr>
              <a:t>://upload.wikimedia.org/wikipedia/commons/thumb/d/d1/KUTNA_HORA_%28js%29_7.jpg/800px-KUTNA_HORA_%</a:t>
            </a:r>
            <a:r>
              <a:rPr lang="cs-CZ" sz="1600" dirty="0" smtClean="0">
                <a:hlinkClick r:id="rId10"/>
              </a:rPr>
              <a:t>28js%29_7.jpg</a:t>
            </a:r>
            <a:endParaRPr lang="cs-CZ" sz="1600" dirty="0"/>
          </a:p>
          <a:p>
            <a:endParaRPr lang="cs-CZ" sz="1800" dirty="0" smtClean="0"/>
          </a:p>
          <a:p>
            <a:endParaRPr lang="cs-CZ" sz="1800" dirty="0"/>
          </a:p>
          <a:p>
            <a:r>
              <a:rPr lang="cs-CZ" sz="1800" dirty="0" smtClean="0"/>
              <a:t>Autorem </a:t>
            </a:r>
            <a:r>
              <a:rPr lang="cs-CZ" sz="1800" dirty="0"/>
              <a:t>tohoto materiálu, pokud není  uvedeno jinak je Bc. Miroslav  Barda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42" name="Picture 2" descr="C:\Users\pc\Desktop\opvk_hor_zakladni_logolink_bar_cz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661248"/>
            <a:ext cx="5407025" cy="1046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21500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3213</TotalTime>
  <Words>311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VY_ 32_ INOVACE _04_10_gotická architektura </vt:lpstr>
      <vt:lpstr>Architektura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Označ (X) co není správně: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pc</cp:lastModifiedBy>
  <cp:revision>345</cp:revision>
  <dcterms:created xsi:type="dcterms:W3CDTF">2011-05-06T14:42:50Z</dcterms:created>
  <dcterms:modified xsi:type="dcterms:W3CDTF">2012-02-23T10:07:24Z</dcterms:modified>
</cp:coreProperties>
</file>