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91" r:id="rId2"/>
    <p:sldId id="292" r:id="rId3"/>
    <p:sldId id="289" r:id="rId4"/>
    <p:sldId id="290" r:id="rId5"/>
    <p:sldId id="268" r:id="rId6"/>
    <p:sldId id="270" r:id="rId7"/>
    <p:sldId id="271" r:id="rId8"/>
    <p:sldId id="274" r:id="rId9"/>
    <p:sldId id="272" r:id="rId10"/>
    <p:sldId id="276" r:id="rId11"/>
    <p:sldId id="280" r:id="rId12"/>
    <p:sldId id="275" r:id="rId13"/>
    <p:sldId id="282" r:id="rId14"/>
    <p:sldId id="273" r:id="rId15"/>
    <p:sldId id="284" r:id="rId16"/>
    <p:sldId id="283" r:id="rId17"/>
    <p:sldId id="285" r:id="rId18"/>
    <p:sldId id="278" r:id="rId19"/>
    <p:sldId id="287" r:id="rId20"/>
    <p:sldId id="286" r:id="rId21"/>
    <p:sldId id="277" r:id="rId22"/>
    <p:sldId id="288" r:id="rId23"/>
    <p:sldId id="279" r:id="rId24"/>
    <p:sldId id="259" r:id="rId25"/>
    <p:sldId id="269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154" autoAdjust="0"/>
  </p:normalViewPr>
  <p:slideViewPr>
    <p:cSldViewPr>
      <p:cViewPr varScale="1">
        <p:scale>
          <a:sx n="60" d="100"/>
          <a:sy n="6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FEE951-5BE1-49F7-B2E6-D853C33FDF65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81CEC-D59D-4ABF-AC12-3AF5B0E84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Užití titulu papež je poprvé dosvědčeno v době papeže </a:t>
            </a:r>
            <a:r>
              <a:rPr lang="cs-CZ" dirty="0" err="1" smtClean="0"/>
              <a:t>Marcellina</a:t>
            </a:r>
            <a:r>
              <a:rPr lang="cs-CZ" dirty="0" smtClean="0"/>
              <a:t> († 304), který je takto nazván na jednom náhrobku. Oficiálně se však </a:t>
            </a:r>
            <a:r>
              <a:rPr lang="cs-CZ" dirty="0" err="1" smtClean="0"/>
              <a:t>papa</a:t>
            </a:r>
            <a:r>
              <a:rPr lang="cs-CZ" dirty="0" smtClean="0"/>
              <a:t> poprvé nazval </a:t>
            </a:r>
            <a:r>
              <a:rPr lang="cs-CZ" dirty="0" err="1" smtClean="0"/>
              <a:t>Siricius</a:t>
            </a:r>
            <a:r>
              <a:rPr lang="cs-CZ" dirty="0" smtClean="0"/>
              <a:t> (385–399), tento titul je pak fixován v době Řehoře Velikého (590–604).</a:t>
            </a:r>
            <a:r>
              <a:rPr lang="cs-CZ" sz="800" i="1" dirty="0" smtClean="0"/>
              <a:t>(1)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800" i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800" i="0" dirty="0" smtClean="0"/>
              <a:t>Konkláve oznamuje zvolení či nezvolení pomocí</a:t>
            </a:r>
            <a:r>
              <a:rPr lang="cs-CZ" sz="800" i="0" baseline="0" dirty="0" smtClean="0"/>
              <a:t> kouře. Bílý kouř oznamuje, že byl zvolen nový papež a černý kouř, že zatím nebyl vybrán.</a:t>
            </a:r>
            <a:endParaRPr lang="cs-CZ" sz="800" i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 současnosti má garda 110 mužů, kteří se stále těší velké úctě pro svou disciplínu a věrnost jako ve středověku. Jde o nejmenší, nejstarší, nejbarevnější a </a:t>
            </a:r>
            <a:r>
              <a:rPr lang="cs-CZ" dirty="0" err="1" smtClean="0"/>
              <a:t>nejfotografovanější</a:t>
            </a:r>
            <a:r>
              <a:rPr lang="cs-CZ" dirty="0" smtClean="0"/>
              <a:t> oficiální armádu na světě. Funguje zejména jako reprezentativní hradní stráž a ochranka papeže a je jedním ze symbolů Vatikánu</a:t>
            </a:r>
            <a:r>
              <a:rPr lang="cs-CZ" sz="800" i="1" dirty="0" smtClean="0"/>
              <a:t>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800" i="0" dirty="0" smtClean="0"/>
              <a:t>Příslušníkem se může stát pouze svobodný Švýcar - katolík ve věku 19 – 30 let a vyšší než 174 cm. Musí dokončit základní výcvik ve švýcarské armádě a mít středoškolské nebo odborné vzdělání.</a:t>
            </a:r>
            <a:r>
              <a:rPr lang="cs-CZ" sz="800" i="1" dirty="0" smtClean="0"/>
              <a:t>(2)</a:t>
            </a:r>
            <a:endParaRPr lang="cs-CZ" sz="800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toto náměstí přijdete třídou Usmíření (Via </a:t>
            </a:r>
            <a:r>
              <a:rPr lang="cs-CZ" dirty="0" err="1" smtClean="0"/>
              <a:t>della</a:t>
            </a:r>
            <a:r>
              <a:rPr lang="cs-CZ" dirty="0" smtClean="0"/>
              <a:t> </a:t>
            </a:r>
            <a:r>
              <a:rPr lang="cs-CZ" dirty="0" err="1" smtClean="0"/>
              <a:t>Conciliazione</a:t>
            </a:r>
            <a:r>
              <a:rPr lang="cs-CZ" dirty="0" smtClean="0"/>
              <a:t>).</a:t>
            </a:r>
            <a:r>
              <a:rPr lang="cs-CZ" baseline="0" dirty="0" smtClean="0"/>
              <a:t> Uprostřed náměstí stojí obelisk, po obou jeho stranách se tyčí fontány. Po obvodu náměstí je vystavěna eliptická kolonáda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Fontány navrhoval </a:t>
            </a:r>
            <a:r>
              <a:rPr lang="cs-CZ" dirty="0" err="1" smtClean="0"/>
              <a:t>Bernini</a:t>
            </a:r>
            <a:r>
              <a:rPr lang="cs-CZ" dirty="0" smtClean="0"/>
              <a:t> a </a:t>
            </a:r>
            <a:r>
              <a:rPr lang="cs-CZ" dirty="0" err="1" smtClean="0"/>
              <a:t>Maderna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Bazilika Sv. Petra byl</a:t>
            </a:r>
            <a:r>
              <a:rPr lang="cs-CZ" baseline="0" dirty="0" smtClean="0">
                <a:solidFill>
                  <a:srgbClr val="002060"/>
                </a:solidFill>
              </a:rPr>
              <a:t> donedávna </a:t>
            </a:r>
            <a:r>
              <a:rPr lang="cs-CZ" dirty="0" smtClean="0">
                <a:solidFill>
                  <a:srgbClr val="002060"/>
                </a:solidFill>
              </a:rPr>
              <a:t>největší svatostánek na světě. Celková délka baziliky je 211,5 metru. Do podlahy střední lodi jsou zapuštěna čísla 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bronzové nápisy označujících délku katolických chrámů v různých zemích.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Nechybí zde ani katedrála sv. Víta s délkou 124 metru.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Původně se nad hrobem sv. Petra klenula skromná kaplička. V roce 324 zde nechal římský císař Konstantin, který přešel na křesťanskou víru, postavit okázalou raně křesťanskou baziliku, která během staletí prošla mnoha požáry, pleněním, přestavbami a dostavbami.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/>
              <a:t>Jaký je současný největší svatostánek</a:t>
            </a:r>
            <a:r>
              <a:rPr lang="cs-CZ" baseline="0" dirty="0" smtClean="0"/>
              <a:t> na světě? Co o něm víte?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baziliky vedou patery dveře, nad hlavním vchodem</a:t>
            </a:r>
            <a:r>
              <a:rPr lang="cs-CZ" baseline="0" dirty="0" smtClean="0"/>
              <a:t> je reliéf zachycující jak Kristus předává klíče sv. Petrovi.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Bernini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Bronzový baldachýn stojí nad hrobem apoštola Petra a slouží jako „přístřešek“ pro papežský oltář.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 roce 1473 nechal papež </a:t>
            </a:r>
            <a:r>
              <a:rPr lang="cs-CZ" dirty="0" err="1" smtClean="0"/>
              <a:t>Sixtus</a:t>
            </a:r>
            <a:r>
              <a:rPr lang="cs-CZ" dirty="0" smtClean="0"/>
              <a:t> IV. Postavit Sixtinskou kapli. Dnes je ve vatikánské palácovém</a:t>
            </a:r>
            <a:r>
              <a:rPr lang="cs-CZ" baseline="0" dirty="0" smtClean="0"/>
              <a:t> komplexu přes deset tisíc sálů, pokojů, kaplí a dvacet nádvoří. Veřejnosti je zpřístupněno 42.000m² expozic s více než 7 km dlouhou trasou. Našli bychom zde např. </a:t>
            </a:r>
            <a:r>
              <a:rPr lang="cs-CZ" baseline="0" dirty="0" err="1" smtClean="0"/>
              <a:t>Etrueské</a:t>
            </a:r>
            <a:r>
              <a:rPr lang="cs-CZ" baseline="0" dirty="0" smtClean="0"/>
              <a:t> muzeum, Světské muzeum Řehoře XVI., Egyptské muzeum, Křesťanské muzeum Pia IX, Misionářské etnologické muzeum </a:t>
            </a:r>
            <a:r>
              <a:rPr lang="cs-CZ" baseline="0" dirty="0" err="1" smtClean="0"/>
              <a:t>atd</a:t>
            </a:r>
            <a:r>
              <a:rPr lang="cs-CZ" baseline="0" dirty="0" smtClean="0"/>
              <a:t>…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</a:t>
            </a:r>
            <a:r>
              <a:rPr lang="cs-CZ" baseline="0" dirty="0" smtClean="0"/>
              <a:t> zde shromážděny malířské práce od primitivního umění, přes obrazy pozdní gotiky, Příběhy sv. Mikuláše a P. Marie s děťátkem mezi svatými, obrazy umělců 15. století, díla </a:t>
            </a:r>
            <a:r>
              <a:rPr lang="cs-CZ" baseline="0" dirty="0" err="1" smtClean="0"/>
              <a:t>Raffaela</a:t>
            </a:r>
            <a:r>
              <a:rPr lang="cs-CZ" baseline="0" dirty="0" smtClean="0"/>
              <a:t>, Leonarda </a:t>
            </a:r>
            <a:r>
              <a:rPr lang="cs-CZ" baseline="0" dirty="0" err="1" smtClean="0"/>
              <a:t>da</a:t>
            </a:r>
            <a:r>
              <a:rPr lang="cs-CZ" baseline="0" dirty="0" smtClean="0"/>
              <a:t> Vinci( sv. Jeroným), </a:t>
            </a:r>
            <a:r>
              <a:rPr lang="cs-CZ" baseline="0" dirty="0" err="1" smtClean="0"/>
              <a:t>Tiziana</a:t>
            </a:r>
            <a:r>
              <a:rPr lang="cs-CZ" baseline="0" dirty="0" smtClean="0"/>
              <a:t>, až po malířské umění minulého století.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Na přání papeže Sixta IV. Ji postavil v letech 1475 – 1480 </a:t>
            </a:r>
            <a:r>
              <a:rPr lang="cs-CZ" baseline="0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florentský architekt </a:t>
            </a:r>
            <a:r>
              <a:rPr lang="cs-CZ" dirty="0" err="1" smtClean="0">
                <a:solidFill>
                  <a:srgbClr val="002060"/>
                </a:solidFill>
              </a:rPr>
              <a:t>Giovanni</a:t>
            </a:r>
            <a:r>
              <a:rPr lang="cs-CZ" dirty="0" smtClean="0">
                <a:solidFill>
                  <a:srgbClr val="002060"/>
                </a:solidFill>
              </a:rPr>
              <a:t> de´ Dolci.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Z hlediska historického, uměleckého i náboženského je to jedna z nejdůležitějších součástí Vatikánských paláců. Na freskové úpravě této kaple se podíleli světoznámí umělci jako </a:t>
            </a:r>
            <a:r>
              <a:rPr lang="cs-CZ" dirty="0" err="1" smtClean="0">
                <a:solidFill>
                  <a:srgbClr val="002060"/>
                </a:solidFill>
              </a:rPr>
              <a:t>Michelangelo</a:t>
            </a:r>
            <a:r>
              <a:rPr lang="cs-CZ" dirty="0" smtClean="0">
                <a:solidFill>
                  <a:srgbClr val="002060"/>
                </a:solidFill>
              </a:rPr>
              <a:t>,</a:t>
            </a:r>
            <a:r>
              <a:rPr lang="cs-CZ" baseline="0" dirty="0" smtClean="0">
                <a:solidFill>
                  <a:srgbClr val="002060"/>
                </a:solidFill>
              </a:rPr>
              <a:t> </a:t>
            </a:r>
            <a:r>
              <a:rPr lang="cs-CZ" baseline="0" dirty="0" err="1" smtClean="0">
                <a:solidFill>
                  <a:srgbClr val="002060"/>
                </a:solidFill>
              </a:rPr>
              <a:t>Perugino</a:t>
            </a:r>
            <a:r>
              <a:rPr lang="cs-CZ" baseline="0" dirty="0" smtClean="0">
                <a:solidFill>
                  <a:srgbClr val="002060"/>
                </a:solidFill>
              </a:rPr>
              <a:t>, </a:t>
            </a:r>
            <a:r>
              <a:rPr lang="cs-CZ" baseline="0" dirty="0" err="1" smtClean="0">
                <a:solidFill>
                  <a:srgbClr val="002060"/>
                </a:solidFill>
              </a:rPr>
              <a:t>Pinturicchino</a:t>
            </a:r>
            <a:r>
              <a:rPr lang="cs-CZ" baseline="0" dirty="0" smtClean="0">
                <a:solidFill>
                  <a:srgbClr val="002060"/>
                </a:solidFill>
              </a:rPr>
              <a:t>, Botticelli, </a:t>
            </a:r>
            <a:r>
              <a:rPr lang="cs-CZ" baseline="0" dirty="0" err="1" smtClean="0">
                <a:solidFill>
                  <a:srgbClr val="002060"/>
                </a:solidFill>
              </a:rPr>
              <a:t>Roselli</a:t>
            </a:r>
            <a:r>
              <a:rPr lang="cs-CZ" baseline="0" dirty="0" smtClean="0">
                <a:solidFill>
                  <a:srgbClr val="002060"/>
                </a:solidFill>
              </a:rPr>
              <a:t> </a:t>
            </a:r>
            <a:r>
              <a:rPr lang="cs-CZ" baseline="0" dirty="0" err="1" smtClean="0">
                <a:solidFill>
                  <a:srgbClr val="002060"/>
                </a:solidFill>
              </a:rPr>
              <a:t>atd</a:t>
            </a:r>
            <a:r>
              <a:rPr lang="cs-CZ" baseline="0" dirty="0" smtClean="0">
                <a:solidFill>
                  <a:srgbClr val="002060"/>
                </a:solidFill>
              </a:rPr>
              <a:t>…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/>
              <a:t>Dekorováním</a:t>
            </a:r>
            <a:r>
              <a:rPr lang="cs-CZ" baseline="0" dirty="0" smtClean="0"/>
              <a:t> stropu kaple pověřil papež Julius II. </a:t>
            </a:r>
            <a:r>
              <a:rPr lang="cs-CZ" baseline="0" dirty="0" err="1" smtClean="0"/>
              <a:t>Michelangela</a:t>
            </a:r>
            <a:r>
              <a:rPr lang="cs-CZ" baseline="0" dirty="0" smtClean="0"/>
              <a:t>, ten strop vyzdobil freskami, které znázorňují dějiny před tím než sestoupil Kristus na zem.</a:t>
            </a:r>
          </a:p>
          <a:p>
            <a:r>
              <a:rPr lang="cs-CZ" baseline="0" dirty="0" smtClean="0"/>
              <a:t>Fresky jsou rozčleněny do devíti sekcí.( Bůh otec dělí světlo a tmu,Stvoření slunce a měsíce, Stvoření ryba ptáků, moří a souše, Stvoření Adama, Stvoření Evy, Prvotní hřích a vyhnání z ráje, </a:t>
            </a:r>
            <a:r>
              <a:rPr lang="cs-CZ" baseline="0" dirty="0" err="1" smtClean="0"/>
              <a:t>Noemova</a:t>
            </a:r>
            <a:r>
              <a:rPr lang="cs-CZ" baseline="0" dirty="0" smtClean="0"/>
              <a:t> oběť, Potopa světa, Opilství </a:t>
            </a:r>
            <a:r>
              <a:rPr lang="cs-CZ" baseline="0" dirty="0" err="1" smtClean="0"/>
              <a:t>Noemovo</a:t>
            </a:r>
            <a:r>
              <a:rPr lang="cs-CZ" baseline="0" dirty="0" smtClean="0"/>
              <a:t>..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Autor dokázal zachytit vzrušení a neklid všech postav obklopujících Krista,</a:t>
            </a:r>
            <a:r>
              <a:rPr lang="cs-CZ" baseline="0" dirty="0" smtClean="0"/>
              <a:t> přísného a nejvyššího soudce. Vpravo dole vidí hříšníky, nakupené v bárce převozníka </a:t>
            </a:r>
            <a:r>
              <a:rPr lang="cs-CZ" baseline="0" dirty="0" err="1" smtClean="0"/>
              <a:t>Cháróna</a:t>
            </a:r>
            <a:r>
              <a:rPr lang="cs-CZ" baseline="0" dirty="0" smtClean="0"/>
              <a:t>, směřující do podsvětí.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Andělský hrad je pojmenován podle anděla</a:t>
            </a:r>
            <a:r>
              <a:rPr lang="cs-CZ" baseline="0" dirty="0" smtClean="0"/>
              <a:t> archanděla Gabriela, který se zde zjevil a zvěstoval konec morové epidemie.</a:t>
            </a:r>
          </a:p>
          <a:p>
            <a:r>
              <a:rPr lang="cs-CZ" baseline="0" dirty="0" smtClean="0"/>
              <a:t>Dnes zde sídlí vojenské a umělecké muzeum.</a:t>
            </a:r>
          </a:p>
          <a:p>
            <a:endParaRPr lang="cs-CZ" baseline="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1CEC-D59D-4ABF-AC12-3AF5B0E84609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4BE54-16BA-4532-9855-8EDE85AF8A27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291A1-F7D1-4CEC-8254-3DB9B0FCCB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ightmatter_Sistine_Chapel_ceiling.jpg" TargetMode="External"/><Relationship Id="rId3" Type="http://schemas.openxmlformats.org/officeDocument/2006/relationships/hyperlink" Target="http://cs.wikipedia.org/wiki/Soubor:Citta_del_Vaticano.svg" TargetMode="External"/><Relationship Id="rId7" Type="http://schemas.openxmlformats.org/officeDocument/2006/relationships/hyperlink" Target="http://sk.wikipedia.org/wiki/S%C3%BAbor:Het_Baldakijn_van_Bernini_-_The_Baldachinno.jpg" TargetMode="External"/><Relationship Id="rId2" Type="http://schemas.openxmlformats.org/officeDocument/2006/relationships/hyperlink" Target="http://cs.wikipedia.org/wiki/Soubor:Europe_location_VAT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v_Petr_Vatik%C3%A1n_1.jpg" TargetMode="External"/><Relationship Id="rId5" Type="http://schemas.openxmlformats.org/officeDocument/2006/relationships/hyperlink" Target="http://cs.wikipedia.org/wiki/Soubor:Vereidigung2008.jpg" TargetMode="External"/><Relationship Id="rId4" Type="http://schemas.openxmlformats.org/officeDocument/2006/relationships/hyperlink" Target="http://cs.wikipedia.org/wiki/Soubor:Francisco_(20-03-2013).jpg" TargetMode="External"/><Relationship Id="rId9" Type="http://schemas.openxmlformats.org/officeDocument/2006/relationships/hyperlink" Target="http://cs.wikipedia.org/wiki/Soubor:Creation_of_Adam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A0v%C3%BDcarsk%C3%A1_garda" TargetMode="External"/><Relationship Id="rId2" Type="http://schemas.openxmlformats.org/officeDocument/2006/relationships/hyperlink" Target="http://cs.wikipedia.org/wiki/Pape%C5%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Vatikán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5589240"/>
            <a:ext cx="4283968" cy="549260"/>
          </a:xfrm>
        </p:spPr>
        <p:txBody>
          <a:bodyPr>
            <a:normAutofit fontScale="55000" lnSpcReduction="20000"/>
          </a:bodyPr>
          <a:lstStyle/>
          <a:p>
            <a:pPr algn="r"/>
            <a:r>
              <a:rPr lang="cs-CZ" dirty="0" smtClean="0"/>
              <a:t>Mgr. Simona </a:t>
            </a:r>
            <a:r>
              <a:rPr lang="cs-CZ" dirty="0" err="1" smtClean="0"/>
              <a:t>Steinbauerová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013176"/>
            <a:ext cx="3312368" cy="1077218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Zeměpis cestovního ruchu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Simona </a:t>
                      </a:r>
                      <a:r>
                        <a:rPr lang="cs-CZ" dirty="0" err="1" smtClean="0"/>
                        <a:t>Steinbauerová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Regionální geografie</a:t>
                      </a:r>
                      <a:r>
                        <a:rPr lang="cs-CZ" baseline="0" dirty="0" smtClean="0"/>
                        <a:t> Evropy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28. 8. 2013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Anotace: </a:t>
            </a:r>
          </a:p>
          <a:p>
            <a:pPr algn="just"/>
            <a:r>
              <a:rPr lang="cs-CZ" sz="2200" dirty="0" smtClean="0"/>
              <a:t>Materiál je možné využít pro rozšíření učiva v rámci předmětu zeměpis cestovního ruchu. Je určen pro 2. ročníky střední školy. DUM je vytvořen jako prezentace. Materiál obsahuje základní informace o městském státu Vatikán, o jeho historii, cestovním ruchu, seznamuje studenty s jednotlivými kulturně – historickými památkami tohoto města. Pomocí obrázků jsou v prezentaci  názorně představeny nejvýznamnější stavby, muzea, galerie i chrámy, či kaple.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algn="just"/>
            <a:r>
              <a:rPr lang="cs-CZ" sz="2000" dirty="0" smtClean="0"/>
              <a:t>Materiál je určen k využití v rámci interaktivní výuky, byl vytvořen jako prezentace. U mnohých </a:t>
            </a:r>
            <a:r>
              <a:rPr lang="cs-CZ" sz="2000" dirty="0" err="1" smtClean="0"/>
              <a:t>slidů</a:t>
            </a:r>
            <a:r>
              <a:rPr lang="cs-CZ" sz="2000" dirty="0" smtClean="0"/>
              <a:t> jsou psány poznámky pod čarou.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Autofit/>
          </a:bodyPr>
          <a:lstStyle/>
          <a:p>
            <a:r>
              <a:rPr lang="cs-CZ" sz="2000" dirty="0" smtClean="0"/>
              <a:t>Ačkoliv leží ve středu Říma, je VATIKÁN nezávislým státem. </a:t>
            </a:r>
            <a:r>
              <a:rPr lang="cs-CZ" sz="2000" dirty="0"/>
              <a:t>S</a:t>
            </a:r>
            <a:r>
              <a:rPr lang="cs-CZ" sz="2000" dirty="0" smtClean="0"/>
              <a:t>tředověké hradby jej oddělují od ostatní římské zástavby . Výjimkou je otevřené rozlehlé náměstí s katedrálou Sv. Petra.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1026" name="Picture 2" descr="C:\Users\Simona\Downloads\800px-Europe_location_VAT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89448"/>
            <a:ext cx="6624736" cy="49685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1556792"/>
            <a:ext cx="2361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1. Poloha Vatikánu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8229600" cy="34605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Obr. 2. Mapa Vatikánu</a:t>
            </a:r>
            <a:endParaRPr lang="cs-CZ" sz="1800" dirty="0"/>
          </a:p>
        </p:txBody>
      </p:sp>
      <p:pic>
        <p:nvPicPr>
          <p:cNvPr id="2050" name="Picture 2" descr="C:\Users\Simona\Downloads\Citta_del_Vaticano.svg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4811" y="980728"/>
            <a:ext cx="7203574" cy="55412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Základní údaje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čele Vatikánu stojí papež, hlava katolické církve. </a:t>
            </a:r>
          </a:p>
          <a:p>
            <a:r>
              <a:rPr lang="cs-CZ" sz="2800" dirty="0" smtClean="0"/>
              <a:t>Vatikán se rozkládá na území Vatikánského kopce na pravém břehu řeky Tibery, v místech kde je pohřben sv. Petr.</a:t>
            </a:r>
          </a:p>
          <a:p>
            <a:r>
              <a:rPr lang="cs-CZ" sz="2800" dirty="0" smtClean="0"/>
              <a:t>Celková rozloha Vatikánu je 0,44 km²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Základní údaje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25144"/>
          </a:xfrm>
        </p:spPr>
        <p:txBody>
          <a:bodyPr>
            <a:noAutofit/>
          </a:bodyPr>
          <a:lstStyle/>
          <a:p>
            <a:r>
              <a:rPr lang="cs-CZ" sz="2400" dirty="0" smtClean="0"/>
              <a:t>Počet obyvatel: 900</a:t>
            </a:r>
          </a:p>
          <a:p>
            <a:r>
              <a:rPr lang="cs-CZ" sz="2400" dirty="0" smtClean="0"/>
              <a:t>Národnostní složení: Italové, Švýcaři, Němci </a:t>
            </a:r>
          </a:p>
          <a:p>
            <a:r>
              <a:rPr lang="cs-CZ" sz="2400" dirty="0" smtClean="0"/>
              <a:t>Gramotnost: 100 %</a:t>
            </a:r>
          </a:p>
          <a:p>
            <a:r>
              <a:rPr lang="cs-CZ" sz="2400" dirty="0" smtClean="0"/>
              <a:t>Úřední jazyky: italština, latina </a:t>
            </a:r>
          </a:p>
          <a:p>
            <a:r>
              <a:rPr lang="cs-CZ" sz="2400" dirty="0" smtClean="0"/>
              <a:t>Náboženství: katolíci 100 %</a:t>
            </a:r>
          </a:p>
          <a:p>
            <a:r>
              <a:rPr lang="cs-CZ" sz="2400" dirty="0" smtClean="0"/>
              <a:t>Státní zřízení: teokratická absolutní monarchie v čele s papežem </a:t>
            </a:r>
          </a:p>
          <a:p>
            <a:r>
              <a:rPr lang="cs-CZ" sz="2400" dirty="0" smtClean="0"/>
              <a:t>Měna: Euro</a:t>
            </a:r>
          </a:p>
          <a:p>
            <a:r>
              <a:rPr lang="cs-CZ" sz="2400" dirty="0" smtClean="0"/>
              <a:t>Jazyk: Latina, Italština</a:t>
            </a:r>
          </a:p>
          <a:p>
            <a:r>
              <a:rPr lang="cs-CZ" sz="2400" dirty="0" smtClean="0"/>
              <a:t>Náboženství: římskokatolické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a současnost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/>
              <a:t>Městský stát  vznikl 11. února 1929 na základě tzv. Lateránských dohod, které byly uzavřeny mezi italským státem a Svatým stolcem. </a:t>
            </a:r>
          </a:p>
          <a:p>
            <a:endParaRPr lang="cs-CZ" sz="2400" dirty="0" smtClean="0"/>
          </a:p>
          <a:p>
            <a:r>
              <a:rPr lang="cs-CZ" sz="2400" dirty="0" smtClean="0"/>
              <a:t>Co zde najdeme?</a:t>
            </a:r>
          </a:p>
          <a:p>
            <a:r>
              <a:rPr lang="cs-CZ" sz="2400" dirty="0" smtClean="0"/>
              <a:t>Železniční stanici, televizní stanici, rádiovou stanici, heliport, knihovnu Vatikánu, obydlí papeže( Apoštolský palác), Vatikánské paláce, pošta Vatikánu, banka..</a:t>
            </a:r>
          </a:p>
          <a:p>
            <a:r>
              <a:rPr lang="cs-CZ" sz="2400" dirty="0" smtClean="0"/>
              <a:t>Veřejnosti jsou zpřístupněna jen některá místa: Svatopetrské náměstí, bazilika sv. Petra, Vatikánská muzea i Vatikánské zahrady.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Papež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600200"/>
            <a:ext cx="4100264" cy="4525963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Stojí v čele římskokatolické církve</a:t>
            </a:r>
          </a:p>
          <a:p>
            <a:r>
              <a:rPr lang="cs-CZ" sz="2000" dirty="0" smtClean="0"/>
              <a:t>Je podle katolického pojetí nástupcem apoštola Petra, který byl prvním biskupem města Říma.</a:t>
            </a:r>
          </a:p>
          <a:p>
            <a:r>
              <a:rPr lang="cs-CZ" sz="2000" dirty="0" smtClean="0"/>
              <a:t>Sv. Petr zemřel kolem roku 67 mučednickou smrtí a jeho ostatky jsou uloženy ve Vatikánu</a:t>
            </a:r>
          </a:p>
          <a:p>
            <a:r>
              <a:rPr lang="cs-CZ" sz="2000" dirty="0" smtClean="0"/>
              <a:t>Pro zvolení zasedá tzv. konkláve, to jedná tak dlouho, dokud se nejvyšší představitelé církve neshodnou na novém papeži.</a:t>
            </a:r>
          </a:p>
          <a:p>
            <a:r>
              <a:rPr lang="cs-CZ" sz="2000" dirty="0" smtClean="0"/>
              <a:t>Současný papež František, je nástupcem Benedikta XVI. A Jana Pavla II.</a:t>
            </a:r>
          </a:p>
          <a:p>
            <a:endParaRPr lang="cs-CZ" sz="2000" dirty="0"/>
          </a:p>
        </p:txBody>
      </p:sp>
      <p:pic>
        <p:nvPicPr>
          <p:cNvPr id="2050" name="Picture 2" descr="C:\Users\Simona\Downloads\Francisco_(20-03-2013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48017" y="1600200"/>
            <a:ext cx="3638965" cy="45259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788024" y="1340768"/>
            <a:ext cx="219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 Papež </a:t>
            </a:r>
            <a:r>
              <a:rPr lang="cs-CZ" dirty="0" err="1" smtClean="0"/>
              <a:t>Franitšek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O osobní ochranu papeže se stará švýcarská garda,</a:t>
            </a:r>
            <a:r>
              <a:rPr lang="pl-PL" sz="3200" dirty="0" smtClean="0"/>
              <a:t> oficiálně vznikla roku 1506 a jako jediná funguje dodnes.</a:t>
            </a:r>
            <a:endParaRPr lang="cs-CZ" sz="3200" dirty="0"/>
          </a:p>
        </p:txBody>
      </p:sp>
      <p:pic>
        <p:nvPicPr>
          <p:cNvPr id="3074" name="Picture 2" descr="C:\Users\Simona\Downloads\800px-Vereidigung200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628800"/>
            <a:ext cx="7455878" cy="496281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99592" y="1340768"/>
            <a:ext cx="2267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 Švýcarská garda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Atraktivity Vatikánu: Svatopetrské náměstí</a:t>
            </a:r>
            <a:endParaRPr lang="cs-CZ" sz="3200" dirty="0"/>
          </a:p>
        </p:txBody>
      </p:sp>
      <p:pic>
        <p:nvPicPr>
          <p:cNvPr id="1027" name="Picture 3" descr="D:\Vítek záloha\Fotky záloha\2011\dovolená Itálie 2011\Řím\P706748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56817"/>
            <a:ext cx="6801576" cy="510118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87624" y="1268760"/>
            <a:ext cx="2856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5. Svatopetrské náměstí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Obelisk zde stojí od roku 1586 a pochází z doby vlády císaře </a:t>
            </a:r>
            <a:r>
              <a:rPr lang="cs-CZ" sz="3200" dirty="0" err="1" smtClean="0"/>
              <a:t>Nerona</a:t>
            </a:r>
            <a:endParaRPr lang="cs-CZ" sz="3200" dirty="0"/>
          </a:p>
        </p:txBody>
      </p:sp>
      <p:pic>
        <p:nvPicPr>
          <p:cNvPr id="4098" name="Picture 2" descr="D:\Vítek záloha\Fotky záloha\2011\dovolená Itálie 2011\Řím\P706744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b="6623"/>
          <a:stretch>
            <a:fillRect/>
          </a:stretch>
        </p:blipFill>
        <p:spPr bwMode="auto">
          <a:xfrm>
            <a:off x="1259632" y="1835441"/>
            <a:ext cx="6696743" cy="468990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59632" y="1412776"/>
            <a:ext cx="1485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 Obelisk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Atraktivity: Bazilika sv. Petra, je postavena v renesančním a barokním stylu, vysvěcena byla v roce 1629</a:t>
            </a:r>
            <a:endParaRPr lang="cs-CZ" sz="3200" dirty="0"/>
          </a:p>
        </p:txBody>
      </p:sp>
      <p:pic>
        <p:nvPicPr>
          <p:cNvPr id="6146" name="Picture 2" descr="C:\Users\Simona\Downloads\800px-Sv_Petr_Vatikán_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906292"/>
            <a:ext cx="7488832" cy="46805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43608" y="1556792"/>
            <a:ext cx="2376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7. Bazilika sv. Petra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D:\Vítek záloha\Fotky záloha\2011\dovolená Itálie 2011\Řím\P705724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4664"/>
            <a:ext cx="8268410" cy="6201308"/>
          </a:xfrm>
          <a:prstGeom prst="rect">
            <a:avLst/>
          </a:prstGeom>
          <a:noFill/>
        </p:spPr>
      </p:pic>
      <p:sp>
        <p:nvSpPr>
          <p:cNvPr id="6" name="Šipka dolů 5"/>
          <p:cNvSpPr/>
          <p:nvPr/>
        </p:nvSpPr>
        <p:spPr>
          <a:xfrm rot="3713712">
            <a:off x="5722653" y="3213916"/>
            <a:ext cx="432048" cy="139859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76672"/>
            <a:ext cx="2132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8. Hlavní průčelí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Michelangelova</a:t>
            </a:r>
            <a:r>
              <a:rPr lang="cs-CZ" sz="3200" dirty="0" smtClean="0"/>
              <a:t> kupole baziliky, je vysoká 120 metrů</a:t>
            </a:r>
            <a:endParaRPr lang="cs-CZ" sz="3200" dirty="0"/>
          </a:p>
        </p:txBody>
      </p:sp>
      <p:pic>
        <p:nvPicPr>
          <p:cNvPr id="5122" name="Picture 2" descr="D:\Vítek záloha\Fotky záloha\2011\dovolená Itálie 2011\Řím\P706752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556792"/>
            <a:ext cx="6264695" cy="469852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1196752"/>
            <a:ext cx="1504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9. Kupole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Baldachýn , vypracovaný z bronzu, je vrcholným dílem </a:t>
            </a:r>
            <a:r>
              <a:rPr lang="cs-CZ" sz="3200" dirty="0" err="1" smtClean="0"/>
              <a:t>Berniniho</a:t>
            </a:r>
            <a:endParaRPr lang="cs-CZ" sz="3200" dirty="0"/>
          </a:p>
        </p:txBody>
      </p:sp>
      <p:pic>
        <p:nvPicPr>
          <p:cNvPr id="8194" name="Picture 2" descr="C:\Users\Simona\Downloads\431px-Het_Baldakijn_van_Bernini_-_The_Baldachinno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600200"/>
            <a:ext cx="3643458" cy="50691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15816" y="1268760"/>
            <a:ext cx="1933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10. Baldachýn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Atraktivity: Vatikánská muzea</a:t>
            </a:r>
            <a:br>
              <a:rPr lang="cs-CZ" sz="3200" dirty="0" smtClean="0"/>
            </a:br>
            <a:r>
              <a:rPr lang="cs-CZ" sz="3200" dirty="0" smtClean="0"/>
              <a:t>komplex začal vznikat ve 14. století po návratu papežů z Avignonu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1628800"/>
            <a:ext cx="1597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 Muzea </a:t>
            </a:r>
            <a:endParaRPr lang="cs-CZ" dirty="0"/>
          </a:p>
        </p:txBody>
      </p:sp>
      <p:pic>
        <p:nvPicPr>
          <p:cNvPr id="2051" name="Picture 3" descr="D:\Vítek záloha\Fotky záloha\2011\dovolená Itálie 2011\Řím\P706755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1973660"/>
            <a:ext cx="6512454" cy="48843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/>
              <a:t>Další síně ukrývají: </a:t>
            </a:r>
            <a:endParaRPr lang="cs-CZ" sz="3200" b="0" dirty="0"/>
          </a:p>
        </p:txBody>
      </p:sp>
      <p:pic>
        <p:nvPicPr>
          <p:cNvPr id="1026" name="Picture 2" descr="D:\Vítek záloha\Fotky záloha\2011\dovolená Itálie 2011\Řím\P706757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139952" y="548680"/>
            <a:ext cx="4389835" cy="5853113"/>
          </a:xfrm>
          <a:prstGeom prst="rect">
            <a:avLst/>
          </a:prstGeom>
          <a:noFill/>
        </p:spPr>
      </p:pic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900" b="1" dirty="0" smtClean="0">
                <a:solidFill>
                  <a:prstClr val="black"/>
                </a:solidFill>
                <a:ea typeface="+mj-ea"/>
                <a:cs typeface="+mj-cs"/>
              </a:rPr>
              <a:t> galerii map</a:t>
            </a:r>
          </a:p>
          <a:p>
            <a:pPr>
              <a:buFont typeface="Arial" pitchFamily="34" charset="0"/>
              <a:buChar char="•"/>
            </a:pPr>
            <a:r>
              <a:rPr lang="cs-CZ" sz="2900" b="1" dirty="0" smtClean="0">
                <a:solidFill>
                  <a:prstClr val="black"/>
                </a:solidFill>
                <a:ea typeface="+mj-ea"/>
                <a:cs typeface="+mj-cs"/>
              </a:rPr>
              <a:t> galerii tapiserií</a:t>
            </a:r>
          </a:p>
          <a:p>
            <a:pPr>
              <a:buFont typeface="Arial" pitchFamily="34" charset="0"/>
              <a:buChar char="•"/>
            </a:pPr>
            <a:r>
              <a:rPr lang="cs-CZ" sz="2900" b="1" dirty="0" smtClean="0">
                <a:solidFill>
                  <a:prstClr val="black"/>
                </a:solidFill>
                <a:ea typeface="+mj-ea"/>
                <a:cs typeface="+mj-cs"/>
              </a:rPr>
              <a:t> galerii svícnů</a:t>
            </a:r>
          </a:p>
          <a:p>
            <a:pPr>
              <a:buFont typeface="Arial" pitchFamily="34" charset="0"/>
              <a:buChar char="•"/>
            </a:pPr>
            <a:r>
              <a:rPr lang="cs-CZ" sz="2900" b="1" dirty="0" smtClean="0">
                <a:solidFill>
                  <a:prstClr val="black"/>
                </a:solidFill>
                <a:ea typeface="+mj-ea"/>
                <a:cs typeface="+mj-cs"/>
              </a:rPr>
              <a:t> muzeum kočárů</a:t>
            </a:r>
          </a:p>
          <a:p>
            <a:pPr>
              <a:buFont typeface="Arial" pitchFamily="34" charset="0"/>
              <a:buChar char="•"/>
            </a:pPr>
            <a:r>
              <a:rPr lang="cs-CZ" sz="2900" b="1" dirty="0" smtClean="0">
                <a:solidFill>
                  <a:prstClr val="black"/>
                </a:solidFill>
                <a:ea typeface="+mj-ea"/>
                <a:cs typeface="+mj-cs"/>
              </a:rPr>
              <a:t>…….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188640"/>
            <a:ext cx="2113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12. Galerie map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Součástí komplexu muzeí je i Vatikánská Obrazárna a </a:t>
            </a:r>
            <a:r>
              <a:rPr lang="cs-CZ" sz="3200" dirty="0" err="1" smtClean="0"/>
              <a:t>Raffaelovy</a:t>
            </a:r>
            <a:r>
              <a:rPr lang="cs-CZ" sz="3200" dirty="0" smtClean="0"/>
              <a:t> sály</a:t>
            </a:r>
            <a:endParaRPr lang="cs-CZ" sz="3200" dirty="0"/>
          </a:p>
        </p:txBody>
      </p:sp>
      <p:pic>
        <p:nvPicPr>
          <p:cNvPr id="3074" name="Picture 2" descr="D:\Vítek záloha\Fotky záloha\2011\dovolená Itálie 2011\Řím\P706759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691" y="1600200"/>
            <a:ext cx="6329677" cy="474725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547664" y="1196752"/>
            <a:ext cx="1884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13 Obrazárna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Sixtínská</a:t>
            </a:r>
            <a:r>
              <a:rPr lang="cs-CZ" sz="3200" dirty="0" smtClean="0"/>
              <a:t> kaple: Byla zbudována 1475 -1480 na přání papeže Sixta IV.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6105053"/>
            <a:ext cx="8435280" cy="752947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Kaple se využívá pro konání papežského konkláve ( obřadu při volbě nového papeže)</a:t>
            </a:r>
            <a:endParaRPr lang="cs-CZ" sz="2400" dirty="0"/>
          </a:p>
        </p:txBody>
      </p:sp>
      <p:pic>
        <p:nvPicPr>
          <p:cNvPr id="4098" name="Picture 2" descr="C:\Users\Simona\Downloads\Lightmatter_Sistine_Chapel_ceiling (1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296663"/>
            <a:ext cx="7200800" cy="477053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99592" y="908720"/>
            <a:ext cx="2331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 Sixtinská kaple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Obr. 15 Stvoření Adama</a:t>
            </a:r>
            <a:endParaRPr lang="cs-CZ" sz="1800" dirty="0"/>
          </a:p>
        </p:txBody>
      </p:sp>
      <p:pic>
        <p:nvPicPr>
          <p:cNvPr id="5122" name="Picture 2" descr="C:\Users\Simona\Downloads\800px-Creation_of_Adam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979486"/>
            <a:ext cx="7848872" cy="57149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soud</a:t>
            </a:r>
            <a:endParaRPr lang="cs-CZ" dirty="0"/>
          </a:p>
        </p:txBody>
      </p:sp>
      <p:pic>
        <p:nvPicPr>
          <p:cNvPr id="6146" name="Picture 2" descr="D:\Vítek záloha\Fotky záloha\2011\dovolená Itálie 2011\Řím\P706760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995936" y="352954"/>
            <a:ext cx="4824536" cy="6432715"/>
          </a:xfrm>
          <a:prstGeom prst="rect">
            <a:avLst/>
          </a:prstGeom>
          <a:noFill/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Nejvýznamnější dílo </a:t>
            </a:r>
            <a:r>
              <a:rPr lang="cs-CZ" sz="2000" dirty="0" err="1" smtClean="0"/>
              <a:t>Michelangela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Papež Klement VII. Pověřil </a:t>
            </a:r>
            <a:r>
              <a:rPr lang="cs-CZ" sz="2000" dirty="0" err="1" smtClean="0"/>
              <a:t>Michelangela</a:t>
            </a:r>
            <a:r>
              <a:rPr lang="cs-CZ" sz="2000" dirty="0" smtClean="0"/>
              <a:t> v roce 1533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Freska má přes 200 m² a zobrazuje 390 postav.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0"/>
            <a:ext cx="2269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16. Poslední soud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654032"/>
          </a:xfrm>
        </p:spPr>
        <p:txBody>
          <a:bodyPr>
            <a:noAutofit/>
          </a:bodyPr>
          <a:lstStyle/>
          <a:p>
            <a:r>
              <a:rPr lang="cs-CZ" sz="2800" dirty="0" smtClean="0"/>
              <a:t>Andělský hrad: Původně mauzoleum císaře Hadriána, sloužilo dlouhá léta jako obranná pevnost, kasárna, obydlí a útočiště papežů ve Vatikánu.</a:t>
            </a:r>
            <a:endParaRPr lang="cs-CZ" sz="2800" dirty="0"/>
          </a:p>
        </p:txBody>
      </p:sp>
      <p:pic>
        <p:nvPicPr>
          <p:cNvPr id="6146" name="Picture 2" descr="D:\Fotky\2011\dovolená Itálie 2011\Řím\P705744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b="25850"/>
          <a:stretch>
            <a:fillRect/>
          </a:stretch>
        </p:blipFill>
        <p:spPr bwMode="auto">
          <a:xfrm>
            <a:off x="1" y="1772817"/>
            <a:ext cx="9143999" cy="508518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1484784"/>
            <a:ext cx="2296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17. Andělský hrad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Obrázkové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Poloha Vatikán: [</a:t>
            </a:r>
            <a:r>
              <a:rPr lang="cs-CZ" altLang="ja-JP" sz="1600" dirty="0" smtClean="0">
                <a:latin typeface="Arial" charset="0"/>
                <a:cs typeface="Arial" charset="0"/>
              </a:rPr>
              <a:t>online]. [cit. 2013-08-15]. Dostupný pod licencí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en-US" altLang="ja-JP" sz="16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WWW</a:t>
            </a:r>
            <a:r>
              <a:rPr lang="cs-CZ" altLang="ja-JP" sz="1600" dirty="0" smtClean="0">
                <a:latin typeface="Arial" charset="0"/>
                <a:cs typeface="Arial" charset="0"/>
              </a:rPr>
              <a:t>: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sz="1600" dirty="0" smtClean="0">
                <a:hlinkClick r:id="rId2"/>
              </a:rPr>
              <a:t>http://cs.wikipedia.org/wiki/Soubor:Europe_location_VAT.png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Mapa Vatikánu : [</a:t>
            </a:r>
            <a:r>
              <a:rPr lang="cs-CZ" altLang="ja-JP" sz="1600" dirty="0" smtClean="0">
                <a:latin typeface="Arial" charset="0"/>
                <a:cs typeface="Arial" charset="0"/>
              </a:rPr>
              <a:t>online]. [cit. 2013-08-15]. Dostupný pod licencí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en-US" altLang="ja-JP" sz="16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WWW</a:t>
            </a:r>
            <a:r>
              <a:rPr lang="cs-CZ" altLang="ja-JP" sz="1600" dirty="0" smtClean="0">
                <a:latin typeface="Arial" charset="0"/>
                <a:cs typeface="Arial" charset="0"/>
              </a:rPr>
              <a:t>: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en-US" altLang="ja-JP" sz="1600" dirty="0" smtClean="0">
                <a:latin typeface="Arial" charset="0"/>
                <a:cs typeface="Arial" charset="0"/>
                <a:hlinkClick r:id="rId3"/>
              </a:rPr>
              <a:t>http://cs.wikipedia.org/wiki/Soubor:Citta_del_Vaticano.svg</a:t>
            </a:r>
            <a:endParaRPr lang="cs-CZ" altLang="ja-JP" sz="1600" dirty="0" smtClean="0">
              <a:latin typeface="Arial" charset="0"/>
              <a:cs typeface="Arial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>
                <a:latin typeface="Arial" charset="0"/>
                <a:cs typeface="Arial" charset="0"/>
              </a:rPr>
              <a:t>Papež František</a:t>
            </a:r>
            <a:r>
              <a:rPr lang="cs-CZ" sz="1600" dirty="0" smtClean="0"/>
              <a:t> : [</a:t>
            </a:r>
            <a:r>
              <a:rPr lang="cs-CZ" altLang="ja-JP" sz="1600" dirty="0" smtClean="0">
                <a:latin typeface="Arial" charset="0"/>
                <a:cs typeface="Arial" charset="0"/>
              </a:rPr>
              <a:t>online]. [cit. 2013-08-15]. Dostupný pod licencí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en-US" altLang="ja-JP" sz="16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WWW</a:t>
            </a:r>
            <a:r>
              <a:rPr lang="cs-CZ" altLang="ja-JP" sz="1600" dirty="0" smtClean="0">
                <a:latin typeface="Arial" charset="0"/>
                <a:cs typeface="Arial" charset="0"/>
              </a:rPr>
              <a:t>: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sz="1600" dirty="0" smtClean="0">
                <a:hlinkClick r:id="rId4"/>
              </a:rPr>
              <a:t>http://cs.wikipedia.org/wiki/Soubor:Francisco_(20-03-2013).jpg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Švýcarská garda: [</a:t>
            </a:r>
            <a:r>
              <a:rPr lang="cs-CZ" altLang="ja-JP" sz="1600" dirty="0" smtClean="0">
                <a:latin typeface="Arial" charset="0"/>
                <a:cs typeface="Arial" charset="0"/>
              </a:rPr>
              <a:t>online]. [cit. 2013-08-15]. Dostupný pod licencí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en-US" altLang="ja-JP" sz="16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WWW</a:t>
            </a:r>
            <a:r>
              <a:rPr lang="cs-CZ" altLang="ja-JP" sz="1600" dirty="0" smtClean="0">
                <a:latin typeface="Arial" charset="0"/>
                <a:cs typeface="Arial" charset="0"/>
              </a:rPr>
              <a:t>: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5"/>
              </a:rPr>
              <a:t>http://cs.wikipedia.org/wiki/Soubor:Vereidigung2008.jpg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Svatopetrské náměstí,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Obelisk,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Bazilika sv.  Petra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[online]. [cit. 2013-08-15]. Dostupný pod licencí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en-US" altLang="ja-JP" sz="16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WWW</a:t>
            </a:r>
            <a:r>
              <a:rPr lang="cs-CZ" altLang="ja-JP" sz="1600" dirty="0" smtClean="0">
                <a:latin typeface="Arial" charset="0"/>
                <a:cs typeface="Arial" charset="0"/>
              </a:rPr>
              <a:t>:</a:t>
            </a:r>
            <a:r>
              <a:rPr lang="cs-CZ" sz="1600" dirty="0" smtClean="0">
                <a:hlinkClick r:id="rId6"/>
              </a:rPr>
              <a:t> http://cs.wikipedia.org/wiki/Soubor:Sv_Petr_Vatik%C3%A1n_1.jpg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Hlavní průčelí,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Kupole baziliky,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Baldachýn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:[online]. [cit. 2013-08-15]. Dostupný pod licencí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en-US" altLang="ja-JP" sz="16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WWW</a:t>
            </a:r>
            <a:r>
              <a:rPr lang="cs-CZ" altLang="ja-JP" sz="1600" dirty="0" smtClean="0">
                <a:latin typeface="Arial" charset="0"/>
                <a:cs typeface="Arial" charset="0"/>
              </a:rPr>
              <a:t>:</a:t>
            </a:r>
            <a:r>
              <a:rPr lang="cs-CZ" sz="1600" dirty="0" smtClean="0">
                <a:hlinkClick r:id="rId6"/>
              </a:rPr>
              <a:t> </a:t>
            </a:r>
            <a:r>
              <a:rPr lang="cs-CZ" sz="1600" dirty="0" smtClean="0">
                <a:hlinkClick r:id="rId7"/>
              </a:rPr>
              <a:t>http://sk.wikipedia.org/wiki/S%C3%BAbor:Het_Baldakijn_van_Bernini_-_The_Baldachinno.jpg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Muzea,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Galerie map,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Obrazárna,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Sixtinská kaple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:[online]. [cit. 2013-08-15]. Dostupný pod licencí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600" dirty="0" smtClean="0">
                <a:latin typeface="Arial" charset="0"/>
                <a:cs typeface="Arial" charset="0"/>
              </a:rPr>
              <a:t> </a:t>
            </a:r>
            <a:r>
              <a:rPr lang="cs-CZ" altLang="ja-JP" sz="16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</a:t>
            </a:r>
            <a:r>
              <a:rPr lang="en-US" altLang="ja-JP" sz="16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600" dirty="0" smtClean="0">
                <a:latin typeface="Arial" charset="0"/>
                <a:cs typeface="Arial" charset="0"/>
              </a:rPr>
              <a:t> WWW</a:t>
            </a:r>
            <a:r>
              <a:rPr lang="cs-CZ" altLang="ja-JP" sz="1600" dirty="0" smtClean="0">
                <a:latin typeface="Arial" charset="0"/>
                <a:cs typeface="Arial" charset="0"/>
              </a:rPr>
              <a:t>:</a:t>
            </a:r>
            <a:r>
              <a:rPr lang="cs-CZ" sz="1600" dirty="0" smtClean="0">
                <a:hlinkClick r:id="rId6"/>
              </a:rPr>
              <a:t> </a:t>
            </a:r>
            <a:r>
              <a:rPr lang="cs-CZ" sz="1400" dirty="0" smtClean="0">
                <a:hlinkClick r:id="rId8"/>
              </a:rPr>
              <a:t>http://cs.wikipedia.org/wiki/Soubor:Lightmatter_Sistine_Chapel_ceiling.jpg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Stvoření Adama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:[online]. [cit. 2013-08-15].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cs-CZ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>
                <a:hlinkClick r:id="rId6"/>
              </a:rPr>
              <a:t> </a:t>
            </a:r>
            <a:r>
              <a:rPr lang="cs-CZ" sz="1200" dirty="0" smtClean="0">
                <a:hlinkClick r:id="rId9"/>
              </a:rPr>
              <a:t>http://cs.wikipedia.org/wiki/Soubor:Creation_of_Adam.jpg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Poslední soud,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400" dirty="0" smtClean="0"/>
              <a:t>Andělský hrad, zdroj autor</a:t>
            </a:r>
          </a:p>
          <a:p>
            <a:pPr marL="514350" indent="-514350">
              <a:buFont typeface="+mj-lt"/>
              <a:buAutoNum type="arabicPeriod"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[o</a:t>
            </a:r>
            <a:r>
              <a:rPr lang="cs-CZ" altLang="ja-JP" sz="1800" dirty="0" smtClean="0">
                <a:cs typeface="Arial" charset="0"/>
              </a:rPr>
              <a:t>nline]. [cit. 2013-08-15]. Dostupný pod licencí </a:t>
            </a:r>
            <a:r>
              <a:rPr lang="cs-CZ" altLang="ja-JP" sz="1800" dirty="0" err="1" smtClean="0">
                <a:cs typeface="Arial" charset="0"/>
              </a:rPr>
              <a:t>Creative</a:t>
            </a:r>
            <a:r>
              <a:rPr lang="cs-CZ" altLang="ja-JP" sz="1800" dirty="0" smtClean="0">
                <a:cs typeface="Arial" charset="0"/>
              </a:rPr>
              <a:t> </a:t>
            </a:r>
            <a:r>
              <a:rPr lang="cs-CZ" altLang="ja-JP" sz="1800" dirty="0" err="1" smtClean="0">
                <a:cs typeface="Arial" charset="0"/>
              </a:rPr>
              <a:t>Commons</a:t>
            </a:r>
            <a:r>
              <a:rPr lang="en-US" altLang="ja-JP" sz="1800" dirty="0" smtClean="0">
                <a:cs typeface="Arial" charset="0"/>
              </a:rPr>
              <a:t> </a:t>
            </a:r>
            <a:r>
              <a:rPr lang="en-US" altLang="ja-JP" sz="1800" dirty="0" err="1" smtClean="0">
                <a:cs typeface="Arial" charset="0"/>
              </a:rPr>
              <a:t>na</a:t>
            </a:r>
            <a:r>
              <a:rPr lang="en-US" altLang="ja-JP" sz="1800" dirty="0" smtClean="0">
                <a:cs typeface="Arial" charset="0"/>
              </a:rPr>
              <a:t> WWW</a:t>
            </a:r>
            <a:r>
              <a:rPr lang="pl-PL" altLang="ja-JP" sz="1800" dirty="0" smtClean="0">
                <a:cs typeface="Arial" charset="0"/>
              </a:rPr>
              <a:t>: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2"/>
              </a:rPr>
              <a:t>http://cs.wikipedia.org/wiki/Pape%C5%BE</a:t>
            </a:r>
            <a:endParaRPr lang="cs-CZ" sz="1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[o</a:t>
            </a:r>
            <a:r>
              <a:rPr lang="cs-CZ" altLang="ja-JP" sz="1800" dirty="0" smtClean="0">
                <a:cs typeface="Arial" charset="0"/>
              </a:rPr>
              <a:t>nline]. [cit. 2013-08-15]. Dostupný pod licencí </a:t>
            </a:r>
            <a:r>
              <a:rPr lang="cs-CZ" altLang="ja-JP" sz="1800" dirty="0" err="1" smtClean="0">
                <a:cs typeface="Arial" charset="0"/>
              </a:rPr>
              <a:t>Creative</a:t>
            </a:r>
            <a:r>
              <a:rPr lang="cs-CZ" altLang="ja-JP" sz="1800" dirty="0" smtClean="0">
                <a:cs typeface="Arial" charset="0"/>
              </a:rPr>
              <a:t> </a:t>
            </a:r>
            <a:r>
              <a:rPr lang="cs-CZ" altLang="ja-JP" sz="1800" dirty="0" err="1" smtClean="0">
                <a:cs typeface="Arial" charset="0"/>
              </a:rPr>
              <a:t>Commons</a:t>
            </a:r>
            <a:r>
              <a:rPr lang="en-US" altLang="ja-JP" sz="1800" dirty="0" smtClean="0">
                <a:cs typeface="Arial" charset="0"/>
              </a:rPr>
              <a:t> </a:t>
            </a:r>
            <a:r>
              <a:rPr lang="en-US" altLang="ja-JP" sz="1800" dirty="0" err="1" smtClean="0">
                <a:cs typeface="Arial" charset="0"/>
              </a:rPr>
              <a:t>na</a:t>
            </a:r>
            <a:r>
              <a:rPr lang="en-US" altLang="ja-JP" sz="1800" dirty="0" smtClean="0">
                <a:cs typeface="Arial" charset="0"/>
              </a:rPr>
              <a:t> WWW</a:t>
            </a:r>
            <a:r>
              <a:rPr lang="pl-PL" altLang="ja-JP" sz="1800" dirty="0" smtClean="0">
                <a:cs typeface="Arial" charset="0"/>
              </a:rPr>
              <a:t>:</a:t>
            </a:r>
            <a:r>
              <a:rPr lang="cs-CZ" sz="1800" dirty="0" smtClean="0">
                <a:hlinkClick r:id="rId3"/>
              </a:rPr>
              <a:t> http://cs.wikipedia.org/wiki/%C5%A0v%C3%BDcarsk%C3%A1_garda</a:t>
            </a:r>
            <a:endParaRPr lang="cs-CZ" sz="1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Tomeš J. RNDr., </a:t>
            </a:r>
            <a:r>
              <a:rPr lang="cs-CZ" sz="1800" i="1" dirty="0" smtClean="0"/>
              <a:t>Encyklopedie Zeměpis světa (1999),</a:t>
            </a:r>
            <a:r>
              <a:rPr lang="cs-CZ" sz="1800" dirty="0" smtClean="0"/>
              <a:t>Kolumbus Praha, 300 – 301 str., </a:t>
            </a:r>
            <a:r>
              <a:rPr lang="cs-CZ" sz="1800" smtClean="0"/>
              <a:t>ISBN 80-901727-6-8</a:t>
            </a:r>
          </a:p>
          <a:p>
            <a:pPr marL="514350" indent="-514350">
              <a:buFont typeface="+mj-lt"/>
              <a:buAutoNum type="arabicPeriod"/>
            </a:pPr>
            <a:endParaRPr lang="cs-CZ" sz="1800" i="1" dirty="0" smtClean="0"/>
          </a:p>
          <a:p>
            <a:pPr marL="514350" indent="-514350">
              <a:buFont typeface="+mj-lt"/>
              <a:buAutoNum type="arabicPeriod"/>
            </a:pPr>
            <a:endParaRPr lang="cs-CZ" sz="1800" dirty="0" smtClean="0"/>
          </a:p>
          <a:p>
            <a:pPr marL="514350" indent="-514350">
              <a:buFont typeface="+mj-lt"/>
              <a:buAutoNum type="arabicPeriod"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1423</Words>
  <Application>Microsoft Office PowerPoint</Application>
  <PresentationFormat>Předvádění na obrazovce (4:3)</PresentationFormat>
  <Paragraphs>151</Paragraphs>
  <Slides>26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Vatikán</vt:lpstr>
      <vt:lpstr>Snímek 2</vt:lpstr>
      <vt:lpstr>Snímek 3</vt:lpstr>
      <vt:lpstr>Snímek 4</vt:lpstr>
      <vt:lpstr>Ačkoliv leží ve středu Říma, je VATIKÁN nezávislým státem. Středověké hradby jej oddělují od ostatní římské zástavby . Výjimkou je otevřené rozlehlé náměstí s katedrálou Sv. Petra. </vt:lpstr>
      <vt:lpstr>Obr. 2. Mapa Vatikánu</vt:lpstr>
      <vt:lpstr>Základní údaje </vt:lpstr>
      <vt:lpstr>Základní údaje</vt:lpstr>
      <vt:lpstr>Historie a současnost</vt:lpstr>
      <vt:lpstr>Papež</vt:lpstr>
      <vt:lpstr>O osobní ochranu papeže se stará švýcarská garda, oficiálně vznikla roku 1506 a jako jediná funguje dodnes.</vt:lpstr>
      <vt:lpstr>Atraktivity Vatikánu: Svatopetrské náměstí</vt:lpstr>
      <vt:lpstr>Obelisk zde stojí od roku 1586 a pochází z doby vlády císaře Nerona</vt:lpstr>
      <vt:lpstr>Atraktivity: Bazilika sv. Petra, je postavena v renesančním a barokním stylu, vysvěcena byla v roce 1629</vt:lpstr>
      <vt:lpstr>Snímek 15</vt:lpstr>
      <vt:lpstr>Michelangelova kupole baziliky, je vysoká 120 metrů</vt:lpstr>
      <vt:lpstr>Baldachýn , vypracovaný z bronzu, je vrcholným dílem Berniniho</vt:lpstr>
      <vt:lpstr>Atraktivity: Vatikánská muzea komplex začal vznikat ve 14. století po návratu papežů z Avignonu</vt:lpstr>
      <vt:lpstr>Další síně ukrývají: </vt:lpstr>
      <vt:lpstr>Součástí komplexu muzeí je i Vatikánská Obrazárna a Raffaelovy sály</vt:lpstr>
      <vt:lpstr> Sixtínská kaple: Byla zbudována 1475 -1480 na přání papeže Sixta IV. </vt:lpstr>
      <vt:lpstr>Obr. 15 Stvoření Adama</vt:lpstr>
      <vt:lpstr>Poslední soud</vt:lpstr>
      <vt:lpstr>Andělský hrad: Původně mauzoleum císaře Hadriána, sloužilo dlouhá léta jako obranná pevnost, kasárna, obydlí a útočiště papežů ve Vatikánu.</vt:lpstr>
      <vt:lpstr>Obrázkové zdroje</vt:lpstr>
      <vt:lpstr>Zdroje dat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cestovního ruchu</dc:title>
  <dc:creator>Simona</dc:creator>
  <cp:lastModifiedBy>Simona</cp:lastModifiedBy>
  <cp:revision>15</cp:revision>
  <dcterms:created xsi:type="dcterms:W3CDTF">2013-08-15T09:57:26Z</dcterms:created>
  <dcterms:modified xsi:type="dcterms:W3CDTF">2013-08-28T11:05:25Z</dcterms:modified>
</cp:coreProperties>
</file>