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58" r:id="rId2"/>
    <p:sldId id="257" r:id="rId3"/>
    <p:sldId id="260" r:id="rId4"/>
    <p:sldId id="261" r:id="rId5"/>
    <p:sldId id="273" r:id="rId6"/>
    <p:sldId id="265" r:id="rId7"/>
    <p:sldId id="296" r:id="rId8"/>
    <p:sldId id="297" r:id="rId9"/>
    <p:sldId id="298" r:id="rId10"/>
    <p:sldId id="299" r:id="rId11"/>
    <p:sldId id="290" r:id="rId12"/>
    <p:sldId id="288" r:id="rId13"/>
    <p:sldId id="291" r:id="rId14"/>
    <p:sldId id="259" r:id="rId1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58" d="100"/>
          <a:sy n="58" d="100"/>
        </p:scale>
        <p:origin x="-1027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925B87-F510-49A0-ACC5-53D037261F01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109A969-5DFA-4AFF-A294-5D840F4669E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18381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71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2FE39C-8091-4EF3-87EA-C2FFF963B09B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81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437643-88CC-458D-ABDE-31949F904BF6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92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F9158-2FA6-448F-A4E6-77BC9CE340A3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FA52E-68B3-418B-93A8-BBCA62C34D22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64398-410C-4062-90CD-A7D9E0C6EB7C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6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51A28-48A7-4879-A423-0144766BA53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7627-6B0E-4ABA-ADF9-FA76FA093873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7F9A4-C1B7-4814-A5EC-A7401F1908A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C9F90-E07A-40F4-AE55-ECA43B419AFA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F8421-AA44-4B97-9BC5-4CE8A20B46B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E4523-A0B5-47D6-BFF7-C8D4FD8C1DD6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93296-3641-4CBB-A656-AF68AE245E9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C2B17-0303-4C5C-9BC1-9F67EE114A05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9735-D0FC-4C9F-96C5-C2654E4DD0A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28AF-DDD4-47B2-A0E8-38F58DFF62FB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2D051-4D44-46CF-830E-1A0BB3EC4DE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2979B-9F76-4171-B789-DA525AD768F6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18C78-1105-4206-86A0-BFD8C334F45B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34F2-EA1E-4598-AA6F-372A359EFADA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84AA3-207F-421B-BA6B-656F203B51F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7599-B5B4-4819-904A-10BE96CE39B6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3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4A21D-01CF-4BD1-81EA-92CA0F65875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58486-ABED-4012-B9AB-E5FE87E78956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CB5C4-AC8B-4145-8F74-26B4CCAEE43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8909D-00BE-46B7-A64B-2745924E957F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66C6-445E-4783-A290-C17B983BD21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1DC1BDD-77D4-4848-8F92-79202CACC398}" type="datetimeFigureOut">
              <a:rPr lang="cs-CZ"/>
              <a:pPr>
                <a:defRPr/>
              </a:pPr>
              <a:t>30.7.2013</a:t>
            </a:fld>
            <a:endParaRPr lang="cs-CZ" dirty="0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dirty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DD792C-8A03-4BE7-B4CC-5AC41CC0879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1" r:id="rId4"/>
    <p:sldLayoutId id="2147483735" r:id="rId5"/>
    <p:sldLayoutId id="2147483730" r:id="rId6"/>
    <p:sldLayoutId id="2147483736" r:id="rId7"/>
    <p:sldLayoutId id="2147483737" r:id="rId8"/>
    <p:sldLayoutId id="2147483738" r:id="rId9"/>
    <p:sldLayoutId id="2147483729" r:id="rId10"/>
    <p:sldLayoutId id="214748373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VY_12_INOVACE_01A_17_b_Hlava%20XXII.doc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7/78/Joseph_heller_1986.jpg/250px-Joseph_heller_1986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cesky-jazyk.cz/ctenarsky-denik/joseph-heller/hlava-xxii.html" TargetMode="External"/><Relationship Id="rId4" Type="http://schemas.openxmlformats.org/officeDocument/2006/relationships/hyperlink" Target="http://cs.wikipedia.org/wiki/Joseph_Helle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3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26709"/>
              </p:ext>
            </p:extLst>
          </p:nvPr>
        </p:nvGraphicFramePr>
        <p:xfrm>
          <a:off x="614363" y="2816225"/>
          <a:ext cx="8137525" cy="2692320"/>
        </p:xfrm>
        <a:graphic>
          <a:graphicData uri="http://schemas.openxmlformats.org/drawingml/2006/table">
            <a:tbl>
              <a:tblPr/>
              <a:tblGrid>
                <a:gridCol w="1941512"/>
                <a:gridCol w="619601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ŠKOLA: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Gymnázium, Chomutov, Mostecká 3000, příspěvková organizace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AUTOR: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PaedDr. Jan Micka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NÁZEV: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VY_12_INOVACE_01A_17_Joseph Heller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TEMA: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Světová  literatura 20. století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ČÍSLO PROJEKTU: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CZ.1.07/1.5.00/34.0816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DATUM TVORBY: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29. 7. 2013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14360" name="Obrázek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908050"/>
            <a:ext cx="540702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2927350"/>
            <a:ext cx="649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Zavíráme!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33 let po Hlavě XXII vychází volné pokračování, kde se setkáváme s některými postavami z předchozího románu. </a:t>
            </a:r>
            <a:r>
              <a:rPr lang="cs-CZ" dirty="0" err="1" smtClean="0"/>
              <a:t>Yossarian</a:t>
            </a:r>
            <a:r>
              <a:rPr lang="cs-CZ" dirty="0" smtClean="0"/>
              <a:t> se opět vyrovnává se strachem ze smrti, tentokrát ze stáří.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7733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románu Zavíráme! jsou zmíněni literární hrdinové Josef Švejk a Josef K. Najdeš souvislost s Hellerovým dílem?</a:t>
            </a:r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>
                <a:hlinkClick r:id="rId2" action="ppaction://hlinksldjump"/>
              </a:rPr>
              <a:t>Řešení úkolu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8179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pracovní list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hlinkClick r:id="rId2" action="ppaction://hlinkfile"/>
              </a:rPr>
              <a:t>VY_12_INOVACE_01A_17_b_Hlava XXII.docx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174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Řešení úkolu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>
                <a:hlinkClick r:id="rId2" action="ppaction://hlinksldjump"/>
              </a:rPr>
              <a:t> </a:t>
            </a:r>
            <a:endParaRPr lang="cs-CZ" dirty="0">
              <a:hlinkClick r:id="rId2" action="ppaction://hlinksldjump"/>
            </a:endParaRPr>
          </a:p>
          <a:p>
            <a:r>
              <a:rPr lang="cs-CZ" dirty="0" smtClean="0"/>
              <a:t>Jaroslav Hašek: Osudy dobrého vojáka Švejka za světové války (Josef Švejk)</a:t>
            </a:r>
          </a:p>
          <a:p>
            <a:r>
              <a:rPr lang="cs-CZ" dirty="0" smtClean="0"/>
              <a:t>Franz Kafka: Proces (Josef K.)</a:t>
            </a:r>
          </a:p>
          <a:p>
            <a:r>
              <a:rPr lang="cs-CZ" dirty="0" smtClean="0"/>
              <a:t>oba romány reflektují absurditu okolního světa</a:t>
            </a:r>
          </a:p>
          <a:p>
            <a:endParaRPr lang="cs-CZ" dirty="0"/>
          </a:p>
          <a:p>
            <a:r>
              <a:rPr lang="cs-CZ" dirty="0" smtClean="0">
                <a:hlinkClick r:id="rId2" action="ppaction://hlinksldjump"/>
              </a:rPr>
              <a:t>Zpět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379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Obdélník 1"/>
          <p:cNvSpPr>
            <a:spLocks noChangeArrowheads="1"/>
          </p:cNvSpPr>
          <p:nvPr/>
        </p:nvSpPr>
        <p:spPr bwMode="auto">
          <a:xfrm>
            <a:off x="611188" y="333375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CITACE A PRAMENY</a:t>
            </a:r>
          </a:p>
        </p:txBody>
      </p:sp>
      <p:sp>
        <p:nvSpPr>
          <p:cNvPr id="31746" name="Obdélník 2"/>
          <p:cNvSpPr>
            <a:spLocks noChangeArrowheads="1"/>
          </p:cNvSpPr>
          <p:nvPr/>
        </p:nvSpPr>
        <p:spPr bwMode="auto">
          <a:xfrm>
            <a:off x="593725" y="979488"/>
            <a:ext cx="7921625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+mn-lt"/>
              </a:rPr>
              <a:t>foto </a:t>
            </a:r>
            <a:r>
              <a:rPr lang="cs-CZ" dirty="0" smtClean="0">
                <a:latin typeface="+mn-lt"/>
              </a:rPr>
              <a:t>1</a:t>
            </a:r>
            <a:r>
              <a:rPr lang="cs-CZ" dirty="0">
                <a:latin typeface="+mn-lt"/>
              </a:rPr>
              <a:t>: </a:t>
            </a:r>
            <a:r>
              <a:rPr lang="cs-CZ" dirty="0">
                <a:latin typeface="+mn-lt"/>
                <a:hlinkClick r:id="rId3"/>
              </a:rPr>
              <a:t>http://</a:t>
            </a:r>
            <a:r>
              <a:rPr lang="cs-CZ" dirty="0" smtClean="0">
                <a:latin typeface="+mn-lt"/>
                <a:hlinkClick r:id="rId3"/>
              </a:rPr>
              <a:t>upload.wikimedia.org/wikipedia/commons/thumb/7/78/Joseph_heller_1986.jpg/250px-Joseph_heller_1986.jpg</a:t>
            </a:r>
            <a:endParaRPr lang="cs-CZ" dirty="0" smtClean="0">
              <a:latin typeface="+mn-lt"/>
            </a:endParaRPr>
          </a:p>
          <a:p>
            <a:r>
              <a:rPr lang="cs-CZ" dirty="0">
                <a:latin typeface="+mn-lt"/>
                <a:hlinkClick r:id="rId4"/>
              </a:rPr>
              <a:t>http://</a:t>
            </a:r>
            <a:r>
              <a:rPr lang="cs-CZ" dirty="0" smtClean="0">
                <a:latin typeface="+mn-lt"/>
                <a:hlinkClick r:id="rId4"/>
              </a:rPr>
              <a:t>cs.wikipedia.org/wiki/Joseph_Heller</a:t>
            </a:r>
            <a:endParaRPr lang="cs-CZ" dirty="0" smtClean="0">
              <a:latin typeface="+mn-lt"/>
            </a:endParaRPr>
          </a:p>
          <a:p>
            <a:r>
              <a:rPr lang="cs-CZ" dirty="0">
                <a:latin typeface="+mn-lt"/>
                <a:hlinkClick r:id="rId5"/>
              </a:rPr>
              <a:t>http://</a:t>
            </a:r>
            <a:r>
              <a:rPr lang="cs-CZ" dirty="0" smtClean="0">
                <a:latin typeface="+mn-lt"/>
                <a:hlinkClick r:id="rId5"/>
              </a:rPr>
              <a:t>www.cesky-jazyk.cz/ctenarsky-denik/joseph-heller/hlava-xxii.html</a:t>
            </a:r>
            <a:endParaRPr lang="cs-CZ" dirty="0" smtClean="0">
              <a:latin typeface="+mn-lt"/>
            </a:endParaRPr>
          </a:p>
          <a:p>
            <a:r>
              <a:rPr lang="cs-CZ" dirty="0" smtClean="0"/>
              <a:t>HELLER</a:t>
            </a:r>
            <a:r>
              <a:rPr lang="cs-CZ" dirty="0"/>
              <a:t>, Joseph. </a:t>
            </a:r>
            <a:r>
              <a:rPr lang="cs-CZ" i="1" dirty="0"/>
              <a:t>Hlava XXII</a:t>
            </a:r>
            <a:r>
              <a:rPr lang="cs-CZ" dirty="0"/>
              <a:t>. Praha: BB art, 1999, ISBN 80-7257-097-8. </a:t>
            </a:r>
            <a:endParaRPr lang="cs-CZ" dirty="0" smtClean="0"/>
          </a:p>
          <a:p>
            <a:r>
              <a:rPr lang="cs-CZ" dirty="0"/>
              <a:t>HELLER, Joseph. </a:t>
            </a:r>
            <a:r>
              <a:rPr lang="cs-CZ" i="1" dirty="0"/>
              <a:t>Zavíráme!</a:t>
            </a:r>
            <a:r>
              <a:rPr lang="cs-CZ" dirty="0"/>
              <a:t>. Praha: BB art, 1999, ISBN 80-7257-110-9.</a:t>
            </a:r>
            <a:endParaRPr lang="cs-CZ" dirty="0" smtClean="0"/>
          </a:p>
          <a:p>
            <a:r>
              <a:rPr lang="cs-CZ" dirty="0" smtClean="0">
                <a:latin typeface="+mn-lt"/>
              </a:rPr>
              <a:t>PROKOP</a:t>
            </a:r>
            <a:r>
              <a:rPr lang="cs-CZ" dirty="0">
                <a:latin typeface="+mn-lt"/>
              </a:rPr>
              <a:t>, Vladimír. </a:t>
            </a:r>
            <a:r>
              <a:rPr lang="cs-CZ" i="1" dirty="0">
                <a:latin typeface="+mn-lt"/>
              </a:rPr>
              <a:t>Přehled světové literatury 20. století</a:t>
            </a:r>
            <a:r>
              <a:rPr lang="cs-CZ" dirty="0">
                <a:latin typeface="+mn-lt"/>
              </a:rPr>
              <a:t>. Sokolov: O.K.-</a:t>
            </a:r>
            <a:r>
              <a:rPr lang="cs-CZ" dirty="0" smtClean="0">
                <a:latin typeface="+mn-lt"/>
              </a:rPr>
              <a:t>Soft. </a:t>
            </a:r>
          </a:p>
          <a:p>
            <a:endParaRPr lang="cs-CZ" sz="1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Materiál je určen pro interaktivní výuku.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Prezentace představí žákům osobnost Josepha Hellera jako významného představitele americké poválečné literatury. DUM se zaměří především na román Hlava XXII..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Součástí </a:t>
            </a: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DUM je pracovní list s textem z této knihy a úkoly pro práci s tímto textem. Tento pracovní list je možno tradičně vytisknout a použít v papírové podobě, nebo inovativně promítnout v hodině, případně předat žákům k domácí přípravě např. prostřednictvím internetového úložiště. V případě práce s elektronickou podobou textu lze pracovat s textem přímo na tabuli (podtrhávání, zvýrazňování pojmů, 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figur, označení správné odpovědi </a:t>
            </a:r>
            <a:r>
              <a:rPr lang="cs-CZ" sz="2000" dirty="0" err="1">
                <a:solidFill>
                  <a:schemeClr val="tx1"/>
                </a:solidFill>
                <a:latin typeface="Calibri" pitchFamily="34" charset="0"/>
              </a:rPr>
              <a:t>apod</a:t>
            </a: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).  </a:t>
            </a:r>
          </a:p>
          <a:p>
            <a:pPr marL="0" indent="0">
              <a:buFont typeface="Arial" charset="0"/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Součástí práce s DUM je také zapojení žáků do vyhledávání informací na internetu o některých zmíněných skutečnostech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DUM je určen pro žáky 4. ročníku čtyřletého a 6. ročníku šestiletého studia.</a:t>
            </a:r>
            <a:endParaRPr lang="cs-CZ" sz="20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Joseph Heller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458200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Joseph Heller</a:t>
            </a:r>
            <a:br>
              <a:rPr lang="cs-CZ" dirty="0" smtClean="0"/>
            </a:br>
            <a:r>
              <a:rPr lang="cs-CZ" dirty="0" smtClean="0"/>
              <a:t>1923 – 1999)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452320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foto 1</a:t>
            </a:r>
            <a:endParaRPr lang="cs-CZ" dirty="0"/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14935"/>
            <a:ext cx="6948772" cy="45861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Joseph Heller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americký spisovatel, prozaik a dramatik</a:t>
            </a:r>
          </a:p>
          <a:p>
            <a:r>
              <a:rPr lang="cs-CZ" dirty="0" smtClean="0"/>
              <a:t>rodiče židovští přistěhovalci z Ruska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Hellerovy prózy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Hlava XXII (1961)</a:t>
            </a:r>
          </a:p>
          <a:p>
            <a:r>
              <a:rPr lang="cs-CZ" dirty="0" smtClean="0"/>
              <a:t>Něco se stalo (1974)</a:t>
            </a:r>
          </a:p>
          <a:p>
            <a:r>
              <a:rPr lang="cs-CZ" dirty="0" smtClean="0"/>
              <a:t>Gold za všechny peníze (1979)</a:t>
            </a:r>
          </a:p>
          <a:p>
            <a:r>
              <a:rPr lang="cs-CZ" dirty="0" smtClean="0"/>
              <a:t>Bůh ví (1984)</a:t>
            </a:r>
          </a:p>
          <a:p>
            <a:r>
              <a:rPr lang="cs-CZ" dirty="0" smtClean="0"/>
              <a:t>Nemalujte si to (1988)</a:t>
            </a:r>
          </a:p>
          <a:p>
            <a:r>
              <a:rPr lang="cs-CZ" dirty="0" smtClean="0"/>
              <a:t>Zavíráme! (1994)</a:t>
            </a:r>
          </a:p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Hlava XXII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antimilitaristická satira</a:t>
            </a:r>
          </a:p>
          <a:p>
            <a:r>
              <a:rPr lang="cs-CZ" dirty="0" smtClean="0"/>
              <a:t>téma: 2. svět. válka, absurdita války a armády</a:t>
            </a:r>
          </a:p>
          <a:p>
            <a:r>
              <a:rPr lang="cs-CZ" dirty="0" smtClean="0"/>
              <a:t>prostředí: ostrov ve Středozemním moři, základna amerického letectva</a:t>
            </a:r>
          </a:p>
          <a:p>
            <a:r>
              <a:rPr lang="cs-CZ" dirty="0" smtClean="0"/>
              <a:t>hrdina: </a:t>
            </a:r>
            <a:r>
              <a:rPr lang="cs-CZ" dirty="0" err="1" smtClean="0"/>
              <a:t>Yossarian</a:t>
            </a:r>
            <a:r>
              <a:rPr lang="cs-CZ" dirty="0" smtClean="0"/>
              <a:t>: nechce bojovat, snaží se jakkoliv vymanit z </a:t>
            </a:r>
            <a:r>
              <a:rPr lang="cs-CZ" smtClean="0"/>
              <a:t>válečné mašinerie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916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Hlava XXII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28800"/>
            <a:ext cx="8686800" cy="4525962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„Nebylo </a:t>
            </a:r>
            <a:r>
              <a:rPr lang="cs-CZ" dirty="0"/>
              <a:t>divu, že z Hlavy XXII je občas rozbolela hlava. V </a:t>
            </a:r>
            <a:r>
              <a:rPr lang="cs-CZ" dirty="0" smtClean="0"/>
              <a:t>tomto případě </a:t>
            </a:r>
            <a:r>
              <a:rPr lang="cs-CZ" dirty="0"/>
              <a:t>konstatovala, že zájem o vlastní bezpečnost, který </a:t>
            </a:r>
            <a:r>
              <a:rPr lang="cs-CZ" dirty="0" smtClean="0"/>
              <a:t>voják projeví </a:t>
            </a:r>
            <a:r>
              <a:rPr lang="cs-CZ" dirty="0"/>
              <a:t>tváří v tvář bezprostřednímu ohrožení, je </a:t>
            </a:r>
            <a:r>
              <a:rPr lang="cs-CZ" dirty="0" smtClean="0"/>
              <a:t>projevem racionálně </a:t>
            </a:r>
            <a:r>
              <a:rPr lang="cs-CZ" dirty="0"/>
              <a:t>normální mysli. </a:t>
            </a:r>
            <a:r>
              <a:rPr lang="cs-CZ" dirty="0" err="1"/>
              <a:t>Orr</a:t>
            </a:r>
            <a:r>
              <a:rPr lang="cs-CZ" dirty="0"/>
              <a:t> byl blázen, a mohl tedy být vyřazen </a:t>
            </a:r>
            <a:r>
              <a:rPr lang="cs-CZ" dirty="0" smtClean="0"/>
              <a:t>z letového </a:t>
            </a:r>
            <a:r>
              <a:rPr lang="cs-CZ" dirty="0"/>
              <a:t>nasazení. Chtělo to pouze jedno: aby o to požádal. </a:t>
            </a:r>
            <a:r>
              <a:rPr lang="cs-CZ" dirty="0" smtClean="0"/>
              <a:t>A jakmile </a:t>
            </a:r>
            <a:r>
              <a:rPr lang="cs-CZ" dirty="0"/>
              <a:t>by to udělal, nebyl by už blázen a musel by létat dál</a:t>
            </a:r>
            <a:r>
              <a:rPr lang="cs-CZ" dirty="0" smtClean="0"/>
              <a:t>.“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sz="1800" dirty="0"/>
              <a:t>HELLER, Joseph. </a:t>
            </a:r>
            <a:r>
              <a:rPr lang="cs-CZ" sz="1800" i="1" dirty="0"/>
              <a:t>Hlava XXII</a:t>
            </a:r>
            <a:r>
              <a:rPr lang="cs-CZ" sz="1800" dirty="0"/>
              <a:t>. Praha: BB art, 1999, </a:t>
            </a:r>
            <a:r>
              <a:rPr lang="cs-CZ" sz="1800" dirty="0" smtClean="0"/>
              <a:t>str. 51</a:t>
            </a:r>
            <a:endParaRPr lang="cs-CZ" sz="1800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92516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Hlava XXII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název románu se </a:t>
            </a:r>
            <a:r>
              <a:rPr lang="cs-CZ" dirty="0"/>
              <a:t>stal synonymem "vojenské blbosti", absurdity zákonitostí vojny a války</a:t>
            </a:r>
            <a:r>
              <a:rPr lang="cs-CZ" dirty="0" smtClean="0"/>
              <a:t>.</a:t>
            </a:r>
          </a:p>
          <a:p>
            <a:r>
              <a:rPr lang="cs-CZ" dirty="0" smtClean="0"/>
              <a:t>předpis představuje nesmyslnost celého válečného běsnění</a:t>
            </a:r>
          </a:p>
          <a:p>
            <a:r>
              <a:rPr lang="cs-CZ" dirty="0" smtClean="0"/>
              <a:t>užití „černého“, morbidního humoru</a:t>
            </a:r>
          </a:p>
          <a:p>
            <a:r>
              <a:rPr lang="cs-CZ" dirty="0" smtClean="0"/>
              <a:t>groteskní pohled na armádu kombinován s naturalisticky líčenými scénami války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15720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1038</TotalTime>
  <Words>575</Words>
  <Application>Microsoft Office PowerPoint</Application>
  <PresentationFormat>Předvádění na obrazovce (4:3)</PresentationFormat>
  <Paragraphs>76</Paragraphs>
  <Slides>14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Cesta</vt:lpstr>
      <vt:lpstr>Prezentace aplikace PowerPoint</vt:lpstr>
      <vt:lpstr>ANOTACE</vt:lpstr>
      <vt:lpstr>Joseph Heller</vt:lpstr>
      <vt:lpstr>Joseph Heller 1923 – 1999)</vt:lpstr>
      <vt:lpstr>Joseph Heller</vt:lpstr>
      <vt:lpstr>Hellerovy prózy </vt:lpstr>
      <vt:lpstr>Hlava XXII</vt:lpstr>
      <vt:lpstr>Hlava XXII</vt:lpstr>
      <vt:lpstr>Hlava XXII</vt:lpstr>
      <vt:lpstr>Zavíráme!</vt:lpstr>
      <vt:lpstr>úkol</vt:lpstr>
      <vt:lpstr>pracovní list</vt:lpstr>
      <vt:lpstr>Řešení úkolu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pc</dc:creator>
  <cp:lastModifiedBy>pc</cp:lastModifiedBy>
  <cp:revision>66</cp:revision>
  <dcterms:created xsi:type="dcterms:W3CDTF">2013-03-13T08:15:55Z</dcterms:created>
  <dcterms:modified xsi:type="dcterms:W3CDTF">2013-07-30T13:05:55Z</dcterms:modified>
</cp:coreProperties>
</file>