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432" r:id="rId2"/>
    <p:sldId id="403" r:id="rId3"/>
    <p:sldId id="405" r:id="rId4"/>
    <p:sldId id="493" r:id="rId5"/>
    <p:sldId id="398" r:id="rId6"/>
    <p:sldId id="494" r:id="rId7"/>
    <p:sldId id="408" r:id="rId8"/>
    <p:sldId id="471" r:id="rId9"/>
    <p:sldId id="451" r:id="rId10"/>
    <p:sldId id="40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e/Slavic_distribution_origin.png/350px-Slavic_distribution_origin.png" TargetMode="External"/><Relationship Id="rId7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lovani" TargetMode="External"/><Relationship Id="rId5" Type="http://schemas.openxmlformats.org/officeDocument/2006/relationships/hyperlink" Target="http://t1.gstatic.com/images?q=tbn:ANd9GcT5QCfpGGQZzjGIGf0NYIhbV24WAQGkgLVsemgJ4Yyn2EMcQAqoS8_Oej8LdA" TargetMode="External"/><Relationship Id="rId4" Type="http://schemas.openxmlformats.org/officeDocument/2006/relationships/hyperlink" Target="http://t2.gstatic.com/images?q=tbn:ANd9GcR4DAJoyOoPmv2zoLYv-Vf1JUvW3Ibsa1emL8CffzJA-Paghx-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435577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VY_ 32_ INOVACE </a:t>
            </a:r>
            <a:r>
              <a:rPr lang="cs-CZ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_13_10_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cap="none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lované</a:t>
            </a:r>
            <a:endParaRPr lang="cs-CZ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247709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Slované</a:t>
            </a:r>
            <a:r>
              <a:rPr lang="cs-CZ" dirty="0"/>
              <a:t> jsou etnická a jazyková skupina Indoevropanů, žijící především ve střední </a:t>
            </a:r>
            <a:r>
              <a:rPr lang="cs-CZ" dirty="0" smtClean="0"/>
              <a:t>             a </a:t>
            </a:r>
            <a:r>
              <a:rPr lang="cs-CZ" dirty="0"/>
              <a:t>východní </a:t>
            </a:r>
            <a:r>
              <a:rPr lang="cs-CZ" dirty="0">
                <a:solidFill>
                  <a:srgbClr val="00B0F0"/>
                </a:solidFill>
              </a:rPr>
              <a:t>Evropě.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Do </a:t>
            </a:r>
            <a:r>
              <a:rPr lang="cs-CZ" b="1" u="sng" dirty="0">
                <a:solidFill>
                  <a:schemeClr val="accent6">
                    <a:lumMod val="75000"/>
                  </a:schemeClr>
                </a:solidFill>
              </a:rPr>
              <a:t>historie výrazně poprvé vstoupili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               na </a:t>
            </a:r>
            <a:r>
              <a:rPr lang="cs-CZ" b="1" u="sng" dirty="0">
                <a:solidFill>
                  <a:schemeClr val="accent6">
                    <a:lumMod val="75000"/>
                  </a:schemeClr>
                </a:solidFill>
              </a:rPr>
              <a:t>počátku 6. století, kdy počala jejich expanze do velké části Evropy.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8762654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04813"/>
            <a:ext cx="7905750" cy="5721350"/>
          </a:xfrm>
        </p:spPr>
        <p:txBody>
          <a:bodyPr>
            <a:normAutofit/>
          </a:bodyPr>
          <a:lstStyle/>
          <a:p>
            <a:r>
              <a:rPr lang="cs-CZ" sz="4000" u="sng" dirty="0"/>
              <a:t>Od druhé poloviny </a:t>
            </a:r>
            <a:r>
              <a:rPr lang="cs-CZ" sz="4000" u="sng" dirty="0">
                <a:solidFill>
                  <a:srgbClr val="FF0000"/>
                </a:solidFill>
              </a:rPr>
              <a:t>6. století </a:t>
            </a:r>
            <a:r>
              <a:rPr lang="cs-CZ" sz="4000" u="sng" dirty="0"/>
              <a:t>byl osud velké části Slovanů spojen s Avary, kočovným etnikem, jehož expanze z východu byla také nejspíš jedním z faktorů expanze slovanské</a:t>
            </a:r>
            <a:r>
              <a:rPr lang="cs-CZ" sz="4000" dirty="0"/>
              <a:t>.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3456384" cy="2478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0976419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64096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FF0000"/>
                </a:solidFill>
              </a:rPr>
              <a:t>příchodem Avarů</a:t>
            </a:r>
            <a:r>
              <a:rPr lang="cs-CZ" sz="3200" dirty="0"/>
              <a:t> </a:t>
            </a:r>
            <a:r>
              <a:rPr lang="cs-CZ" sz="3200" dirty="0" smtClean="0"/>
              <a:t>se </a:t>
            </a:r>
            <a:r>
              <a:rPr lang="cs-CZ" sz="3200" dirty="0"/>
              <a:t>část Slovanů </a:t>
            </a:r>
            <a:r>
              <a:rPr lang="cs-CZ" sz="3200" dirty="0" smtClean="0"/>
              <a:t> dostala </a:t>
            </a:r>
            <a:r>
              <a:rPr lang="cs-CZ" sz="3200" dirty="0"/>
              <a:t>do </a:t>
            </a:r>
            <a:r>
              <a:rPr lang="cs-CZ" sz="3200" dirty="0" smtClean="0"/>
              <a:t>jejich područí</a:t>
            </a:r>
            <a:r>
              <a:rPr lang="cs-CZ" sz="3200" dirty="0"/>
              <a:t>, jiná část s nimi navázala </a:t>
            </a:r>
            <a:r>
              <a:rPr lang="cs-CZ" sz="3200" dirty="0" smtClean="0"/>
              <a:t>spojenectví, a </a:t>
            </a:r>
            <a:r>
              <a:rPr lang="cs-CZ" sz="3200" dirty="0"/>
              <a:t>tak vznikla Byzanci </a:t>
            </a:r>
            <a:r>
              <a:rPr lang="cs-CZ" sz="3200" dirty="0" smtClean="0"/>
              <a:t>nová hrozba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 </a:t>
            </a:r>
            <a:r>
              <a:rPr lang="cs-CZ" sz="3200" dirty="0"/>
              <a:t>Na přelomu prvního a druhého tisíciletí dochází k částečnému ústupu Slovanů</a:t>
            </a:r>
            <a:r>
              <a:rPr lang="cs-CZ" sz="3200" dirty="0" smtClean="0"/>
              <a:t>.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Na </a:t>
            </a:r>
            <a:r>
              <a:rPr lang="cs-CZ" sz="3200" dirty="0"/>
              <a:t>severu zase začali na Polabské Slovany útočit </a:t>
            </a:r>
            <a:r>
              <a:rPr lang="cs-CZ" sz="3200" b="1" u="sng" dirty="0">
                <a:solidFill>
                  <a:srgbClr val="FF0000"/>
                </a:solidFill>
              </a:rPr>
              <a:t>Frankové a Sasové </a:t>
            </a:r>
            <a:r>
              <a:rPr lang="cs-CZ" sz="3200" b="1" u="sng" dirty="0" smtClean="0">
                <a:solidFill>
                  <a:srgbClr val="FF0000"/>
                </a:solidFill>
              </a:rPr>
              <a:t>(Francie, Německo) </a:t>
            </a:r>
            <a:r>
              <a:rPr lang="cs-CZ" sz="3200" b="1" u="sng" dirty="0" smtClean="0">
                <a:solidFill>
                  <a:srgbClr val="FF0000"/>
                </a:solidFill>
              </a:rPr>
              <a:t>, </a:t>
            </a:r>
            <a:r>
              <a:rPr lang="cs-CZ" sz="3200" dirty="0" smtClean="0"/>
              <a:t>postupně </a:t>
            </a:r>
            <a:r>
              <a:rPr lang="cs-CZ" sz="3200" dirty="0"/>
              <a:t>došlo </a:t>
            </a:r>
            <a:r>
              <a:rPr lang="cs-CZ" sz="3200" dirty="0" smtClean="0"/>
              <a:t>                       ke </a:t>
            </a:r>
            <a:r>
              <a:rPr lang="cs-CZ" sz="3200" dirty="0" smtClean="0">
                <a:solidFill>
                  <a:srgbClr val="00B0F0"/>
                </a:solidFill>
              </a:rPr>
              <a:t>germanizaci- poněmčení </a:t>
            </a:r>
            <a:r>
              <a:rPr lang="cs-CZ" sz="3200" dirty="0"/>
              <a:t>těchto etnik.</a:t>
            </a:r>
          </a:p>
        </p:txBody>
      </p:sp>
    </p:spTree>
    <p:extLst>
      <p:ext uri="{BB962C8B-B14F-4D97-AF65-F5344CB8AC3E}">
        <p14:creationId xmlns="" xmlns:p14="http://schemas.microsoft.com/office/powerpoint/2010/main" val="27336585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8913"/>
            <a:ext cx="8229600" cy="6480175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sz="3600" b="1" u="sng" dirty="0">
                <a:solidFill>
                  <a:srgbClr val="00B050"/>
                </a:solidFill>
              </a:rPr>
              <a:t>Na území Česka se toto období odehrává od 4. st. do druhé poloviny 6. st. n. l. </a:t>
            </a:r>
            <a:r>
              <a:rPr lang="cs-CZ" sz="3600" dirty="0"/>
              <a:t>Domorodé germánské obyvatelstvo postupně splývalo s novým lidem, přicházejícím ze západu, z Podunají, </a:t>
            </a:r>
            <a:r>
              <a:rPr lang="cs-CZ" sz="3600" dirty="0" smtClean="0"/>
              <a:t>...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Hunští bojovníci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="1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655" y="4149080"/>
            <a:ext cx="374041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617041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61720"/>
            <a:ext cx="748883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>
                <a:solidFill>
                  <a:srgbClr val="C00000"/>
                </a:solidFill>
              </a:rPr>
              <a:t>Na Moravě došlo k nájezdům hunských kmenů</a:t>
            </a:r>
            <a:r>
              <a:rPr lang="cs-CZ" sz="3200" dirty="0"/>
              <a:t>. V druhé polovině 6. st. toto obyvatelstvo odešlo do Podunají a k nám pronikají první skupiny Slovanů.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2996952"/>
            <a:ext cx="511256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>
                <a:solidFill>
                  <a:srgbClr val="7030A0"/>
                </a:solidFill>
              </a:rPr>
              <a:t>Attila</a:t>
            </a:r>
            <a:r>
              <a:rPr lang="cs-CZ" sz="3200" b="1" u="sng" dirty="0"/>
              <a:t>,</a:t>
            </a:r>
            <a:r>
              <a:rPr lang="cs-CZ" sz="3200" dirty="0"/>
              <a:t> přezdívaný Bič </a:t>
            </a:r>
            <a:r>
              <a:rPr lang="cs-CZ" sz="3200" dirty="0" smtClean="0"/>
              <a:t>Boží</a:t>
            </a:r>
            <a:endParaRPr lang="cs-CZ" sz="3200" dirty="0"/>
          </a:p>
          <a:p>
            <a:r>
              <a:rPr lang="cs-CZ" sz="3200" dirty="0" smtClean="0"/>
              <a:t> </a:t>
            </a:r>
            <a:r>
              <a:rPr lang="cs-CZ" sz="3200" dirty="0"/>
              <a:t>(? - březen 453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Byl to </a:t>
            </a:r>
            <a:r>
              <a:rPr lang="cs-CZ" sz="3200" dirty="0">
                <a:solidFill>
                  <a:srgbClr val="7030A0"/>
                </a:solidFill>
              </a:rPr>
              <a:t>nejmocnější král hunské říše,</a:t>
            </a:r>
            <a:r>
              <a:rPr lang="cs-CZ" sz="3200" dirty="0"/>
              <a:t> krátkodobého státního útvaru ve střední </a:t>
            </a:r>
            <a:r>
              <a:rPr lang="cs-CZ" sz="3200" dirty="0" smtClean="0"/>
              <a:t>   a </a:t>
            </a:r>
            <a:r>
              <a:rPr lang="cs-CZ" sz="3200" dirty="0"/>
              <a:t>východní </a:t>
            </a:r>
            <a:r>
              <a:rPr lang="cs-CZ" sz="3200" dirty="0" smtClean="0"/>
              <a:t>Evropě.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34" y="2924944"/>
            <a:ext cx="241935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3497168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490692" cy="407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764704"/>
            <a:ext cx="7569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Rozšíření Slovanů v 6.–7. století (červeně je vyznačena předpokládaná pravlast)</a:t>
            </a:r>
          </a:p>
        </p:txBody>
      </p:sp>
    </p:spTree>
    <p:extLst>
      <p:ext uri="{BB962C8B-B14F-4D97-AF65-F5344CB8AC3E}">
        <p14:creationId xmlns="" xmlns:p14="http://schemas.microsoft.com/office/powerpoint/2010/main" val="324162856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Sledoval jsi výklad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191000" cy="4724400"/>
          </a:xfrm>
        </p:spPr>
        <p:txBody>
          <a:bodyPr>
            <a:normAutofit lnSpcReduction="10000"/>
          </a:bodyPr>
          <a:lstStyle/>
          <a:p>
            <a:r>
              <a:rPr lang="pt-BR" u="sng" dirty="0">
                <a:solidFill>
                  <a:srgbClr val="FF0000"/>
                </a:solidFill>
              </a:rPr>
              <a:t>V jakém století do historie výrazně vstoupili </a:t>
            </a:r>
            <a:r>
              <a:rPr lang="cs-CZ" u="sng" dirty="0" smtClean="0">
                <a:solidFill>
                  <a:srgbClr val="FF0000"/>
                </a:solidFill>
              </a:rPr>
              <a:t>S</a:t>
            </a:r>
            <a:r>
              <a:rPr lang="pt-BR" u="sng" dirty="0" smtClean="0">
                <a:solidFill>
                  <a:srgbClr val="FF0000"/>
                </a:solidFill>
              </a:rPr>
              <a:t>lované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endParaRPr lang="cs-CZ" u="sng" dirty="0" smtClean="0"/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v 5. století</a:t>
            </a:r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v 10. století</a:t>
            </a:r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ve 20. století</a:t>
            </a:r>
          </a:p>
          <a:p>
            <a:pPr marL="514350" indent="-514350">
              <a:buClr>
                <a:srgbClr val="3F7905"/>
              </a:buClr>
              <a:buFont typeface="+mj-lt"/>
              <a:buAutoNum type="alphaUcPeriod"/>
            </a:pPr>
            <a:r>
              <a:rPr lang="cs-CZ" dirty="0" smtClean="0"/>
              <a:t>v 6. století</a:t>
            </a:r>
          </a:p>
          <a:p>
            <a:endParaRPr lang="cs-CZ" dirty="0"/>
          </a:p>
          <a:p>
            <a:pPr marL="514350" indent="-514350">
              <a:buClr>
                <a:srgbClr val="3F7905"/>
              </a:buClr>
              <a:buFont typeface="+mj-lt"/>
              <a:buAutoNum type="alphaUcPeriod" startAt="4"/>
            </a:pP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6. století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Kdo to byl Attila ?</a:t>
            </a:r>
          </a:p>
          <a:p>
            <a:endParaRPr lang="cs-CZ" dirty="0" smtClean="0"/>
          </a:p>
          <a:p>
            <a:r>
              <a:rPr lang="cs-CZ" dirty="0" smtClean="0"/>
              <a:t>1. Britský premiér </a:t>
            </a:r>
          </a:p>
          <a:p>
            <a:r>
              <a:rPr lang="cs-CZ" dirty="0" smtClean="0"/>
              <a:t>2. Husitský hejtman</a:t>
            </a:r>
          </a:p>
          <a:p>
            <a:r>
              <a:rPr lang="cs-CZ" dirty="0" smtClean="0"/>
              <a:t>3. Hunský král</a:t>
            </a:r>
          </a:p>
          <a:p>
            <a:r>
              <a:rPr lang="cs-CZ" dirty="0" smtClean="0"/>
              <a:t>4. Indiánský náčelník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smtClean="0">
                <a:solidFill>
                  <a:srgbClr val="0070C0"/>
                </a:solidFill>
              </a:rPr>
              <a:t>Hunský král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967172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historii Slovanů a dvě kontrolní otázky, po kliknutí se ukáží správné odpovědi.</a:t>
            </a:r>
          </a:p>
          <a:p>
            <a:r>
              <a:rPr lang="cs-CZ" smtClean="0"/>
              <a:t>Snímek č. 5</a:t>
            </a:r>
            <a:r>
              <a:rPr lang="cs-CZ" dirty="0" smtClean="0"/>
              <a:t>–  pro přehrání videoukázky je nutné připojení na internet</a:t>
            </a:r>
          </a:p>
        </p:txBody>
      </p:sp>
    </p:spTree>
    <p:extLst>
      <p:ext uri="{BB962C8B-B14F-4D97-AF65-F5344CB8AC3E}">
        <p14:creationId xmlns=""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556793"/>
            <a:ext cx="639045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upload.wikimedia.org/wikipedia/commons/thumb/3/3e/Slavic_distribution_origin.png/350px-Slavic_distribution_origin.png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t2.gstatic.com/images?q=tbn:ANd9GcR4DAJoyOoPmv2zoLYv-Vf1JUvW3Ibsa1emL8CffzJA-Paghx-d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t1.gstatic.com/images?q=tbn:ANd9GcT5QCfpGGQZzjGIGf0NYIhbV24WAQGkgLVsemgJ4Yyn2EMcQAqoS8_Oej8LdA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5989" y="2480122"/>
            <a:ext cx="354398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>
              <a:hlinkClick r:id="rId6"/>
            </a:endParaRPr>
          </a:p>
          <a:p>
            <a:endParaRPr lang="cs-CZ" dirty="0">
              <a:hlinkClick r:id="rId6"/>
            </a:endParaRPr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cs.wikipedia.org/wiki/Slovani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431" y="5085184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3311119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Autorem </a:t>
            </a:r>
            <a:r>
              <a:rPr lang="cs-CZ" dirty="0"/>
              <a:t>tohoto materiálu, pokud není  uvedeno jinak je Bc. Miroslav  Barda</a:t>
            </a:r>
          </a:p>
        </p:txBody>
      </p:sp>
    </p:spTree>
    <p:extLst>
      <p:ext uri="{BB962C8B-B14F-4D97-AF65-F5344CB8AC3E}">
        <p14:creationId xmlns="" xmlns:p14="http://schemas.microsoft.com/office/powerpoint/2010/main" val="218071777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3184</TotalTime>
  <Words>366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               VY_ 32_ INOVACE _13_10_slované</vt:lpstr>
      <vt:lpstr>Slované</vt:lpstr>
      <vt:lpstr>Snímek 3</vt:lpstr>
      <vt:lpstr>Snímek 4</vt:lpstr>
      <vt:lpstr>Snímek 5</vt:lpstr>
      <vt:lpstr>Snímek 6</vt:lpstr>
      <vt:lpstr>Snímek 7</vt:lpstr>
      <vt:lpstr>Sledoval jsi výklad ?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342</cp:revision>
  <dcterms:created xsi:type="dcterms:W3CDTF">2011-05-06T14:42:50Z</dcterms:created>
  <dcterms:modified xsi:type="dcterms:W3CDTF">2012-03-16T16:35:41Z</dcterms:modified>
</cp:coreProperties>
</file>