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4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B1EDC2-65CA-435C-AA3F-9617C9A8514E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AC3DF2-D53E-4280-BF9E-3AAB7D28651D}" type="slidenum">
              <a:rPr lang="cs-CZ" smtClean="0"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B1EDC2-65CA-435C-AA3F-9617C9A8514E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AC3DF2-D53E-4280-BF9E-3AAB7D28651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B1EDC2-65CA-435C-AA3F-9617C9A8514E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AC3DF2-D53E-4280-BF9E-3AAB7D2865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B1EDC2-65CA-435C-AA3F-9617C9A8514E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AC3DF2-D53E-4280-BF9E-3AAB7D2865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B1EDC2-65CA-435C-AA3F-9617C9A8514E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AC3DF2-D53E-4280-BF9E-3AAB7D2865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B1EDC2-65CA-435C-AA3F-9617C9A8514E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AC3DF2-D53E-4280-BF9E-3AAB7D2865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B1EDC2-65CA-435C-AA3F-9617C9A8514E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AC3DF2-D53E-4280-BF9E-3AAB7D2865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B1EDC2-65CA-435C-AA3F-9617C9A8514E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AC3DF2-D53E-4280-BF9E-3AAB7D2865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B1EDC2-65CA-435C-AA3F-9617C9A8514E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AC3DF2-D53E-4280-BF9E-3AAB7D2865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B1EDC2-65CA-435C-AA3F-9617C9A8514E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AC3DF2-D53E-4280-BF9E-3AAB7D2865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B1EDC2-65CA-435C-AA3F-9617C9A8514E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AC3DF2-D53E-4280-BF9E-3AAB7D2865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F1B1EDC2-65CA-435C-AA3F-9617C9A8514E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B7AC3DF2-D53E-4280-BF9E-3AAB7D28651D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277072"/>
          </a:xfrm>
        </p:spPr>
        <p:txBody>
          <a:bodyPr>
            <a:normAutofit/>
          </a:bodyPr>
          <a:lstStyle/>
          <a:p>
            <a:r>
              <a:rPr lang="cs-CZ" sz="2000" dirty="0">
                <a:cs typeface="Arial" pitchFamily="34" charset="0"/>
              </a:rPr>
              <a:t>Základní škola  a mateřská škola, Svoboda nad Úpou, okres Trutnov</a:t>
            </a:r>
          </a:p>
          <a:p>
            <a:r>
              <a:rPr lang="cs-CZ" sz="2000" dirty="0">
                <a:cs typeface="Arial" pitchFamily="34" charset="0"/>
              </a:rPr>
              <a:t>Bc. Lucie Ševčíková</a:t>
            </a:r>
          </a:p>
          <a:p>
            <a:r>
              <a:rPr lang="cs-CZ" sz="2000" dirty="0">
                <a:cs typeface="Arial" pitchFamily="34" charset="0"/>
              </a:rPr>
              <a:t>VY_22_INOVACE_2.2.1 </a:t>
            </a:r>
            <a:r>
              <a:rPr lang="cs-CZ" sz="2000" dirty="0" smtClean="0">
                <a:cs typeface="Arial" pitchFamily="34" charset="0"/>
              </a:rPr>
              <a:t>AJ6,7g_22</a:t>
            </a:r>
            <a:endParaRPr lang="cs-CZ" sz="2000" dirty="0">
              <a:cs typeface="Arial" pitchFamily="34" charset="0"/>
            </a:endParaRPr>
          </a:p>
          <a:p>
            <a:r>
              <a:rPr lang="cs-CZ" sz="2000" u="sng" dirty="0">
                <a:cs typeface="Arial" pitchFamily="34" charset="0"/>
              </a:rPr>
              <a:t>Téma:</a:t>
            </a:r>
            <a:r>
              <a:rPr lang="cs-CZ" sz="2000" dirty="0">
                <a:cs typeface="Arial" pitchFamily="34" charset="0"/>
              </a:rPr>
              <a:t> </a:t>
            </a:r>
            <a:r>
              <a:rPr lang="cs-CZ" sz="2800" dirty="0" smtClean="0">
                <a:cs typeface="Arial" pitchFamily="34" charset="0"/>
              </a:rPr>
              <a:t>počitatelná a nepočitatelná podstatná jména</a:t>
            </a:r>
            <a:endParaRPr lang="cs-CZ" sz="2800" dirty="0">
              <a:cs typeface="Arial" pitchFamily="34" charset="0"/>
            </a:endParaRPr>
          </a:p>
          <a:p>
            <a:r>
              <a:rPr lang="cs-CZ" sz="2000" dirty="0" smtClean="0">
                <a:solidFill>
                  <a:schemeClr val="tx1">
                    <a:lumMod val="95000"/>
                  </a:schemeClr>
                </a:solidFill>
              </a:rPr>
              <a:t>Datum: 16. 11. 2012</a:t>
            </a:r>
          </a:p>
          <a:p>
            <a:r>
              <a:rPr lang="cs-CZ" sz="2000" dirty="0">
                <a:cs typeface="Arial" pitchFamily="34" charset="0"/>
              </a:rPr>
              <a:t>Ročník: 6. a 7.</a:t>
            </a:r>
          </a:p>
          <a:p>
            <a:pPr lvl="0"/>
            <a:r>
              <a:rPr lang="cs-CZ" sz="2000" dirty="0">
                <a:solidFill>
                  <a:schemeClr val="tx1">
                    <a:lumMod val="95000"/>
                  </a:schemeClr>
                </a:solidFill>
              </a:rPr>
              <a:t>Číslo projektu : CZ.1.07/1.4.00/21.3068 </a:t>
            </a:r>
          </a:p>
          <a:p>
            <a:endParaRPr lang="cs-CZ" sz="1800" dirty="0">
              <a:solidFill>
                <a:schemeClr val="tx1">
                  <a:lumMod val="9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1934" y="260648"/>
            <a:ext cx="5407025" cy="1046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85934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2800" dirty="0" smtClean="0"/>
              <a:t>Tento materiál slouží k pochopení a procvičení počitatelných a nepočitatelných podstatných jmen a jejich užití. Tato prezentace dále vysvětluje rozdíl mezi much a many a obsahuje několik příkladů na procvičení. Po kliknutí se zobrazí správná odpověď. Materiál je určen pro práci na interaktivní tabuli pro žáky 7. ročníku a jako opakování pro 8. a 9. </a:t>
            </a:r>
            <a:r>
              <a:rPr lang="cs-CZ" sz="2800" smtClean="0"/>
              <a:t>ročník.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71478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Počitatelná a nepočitatelná podstatná jména</a:t>
            </a:r>
            <a:endParaRPr lang="cs-CZ" sz="44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5400" dirty="0" err="1" smtClean="0"/>
              <a:t>Countables</a:t>
            </a:r>
            <a:r>
              <a:rPr lang="en-GB" sz="5400" dirty="0" smtClean="0"/>
              <a:t> and </a:t>
            </a:r>
            <a:r>
              <a:rPr lang="en-GB" sz="5400" dirty="0" err="1" smtClean="0"/>
              <a:t>uncountables</a:t>
            </a:r>
            <a:endParaRPr lang="en-GB" sz="5400" dirty="0"/>
          </a:p>
        </p:txBody>
      </p:sp>
    </p:spTree>
    <p:extLst>
      <p:ext uri="{BB962C8B-B14F-4D97-AF65-F5344CB8AC3E}">
        <p14:creationId xmlns:p14="http://schemas.microsoft.com/office/powerpoint/2010/main" val="3383726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b="1" dirty="0" smtClean="0">
                <a:latin typeface="Algerian" pitchFamily="82" charset="0"/>
              </a:rPr>
              <a:t>Countable nouns</a:t>
            </a:r>
            <a:endParaRPr lang="en-GB" sz="4800" b="1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C000"/>
                </a:solidFill>
                <a:latin typeface="Arial Black" pitchFamily="34" charset="0"/>
              </a:rPr>
              <a:t>Dají se spočítat</a:t>
            </a:r>
          </a:p>
          <a:p>
            <a:r>
              <a:rPr lang="cs-CZ" sz="3200" dirty="0" smtClean="0">
                <a:solidFill>
                  <a:srgbClr val="FFC000"/>
                </a:solidFill>
                <a:latin typeface="Arial Black" pitchFamily="34" charset="0"/>
              </a:rPr>
              <a:t>V jednotném čísle se mohou používat s neurčitým členem </a:t>
            </a:r>
            <a:r>
              <a:rPr lang="cs-CZ" sz="3200" u="sng" dirty="0" smtClean="0">
                <a:solidFill>
                  <a:srgbClr val="FFC000"/>
                </a:solidFill>
                <a:latin typeface="Arial Black" pitchFamily="34" charset="0"/>
              </a:rPr>
              <a:t>a/</a:t>
            </a:r>
            <a:r>
              <a:rPr lang="cs-CZ" sz="3200" u="sng" dirty="0" err="1" smtClean="0">
                <a:solidFill>
                  <a:srgbClr val="FFC000"/>
                </a:solidFill>
                <a:latin typeface="Arial Black" pitchFamily="34" charset="0"/>
              </a:rPr>
              <a:t>an</a:t>
            </a:r>
            <a:endParaRPr lang="cs-CZ" sz="3200" u="sng" dirty="0" smtClean="0">
              <a:solidFill>
                <a:srgbClr val="FFC000"/>
              </a:solidFill>
              <a:latin typeface="Arial Black" pitchFamily="34" charset="0"/>
            </a:endParaRPr>
          </a:p>
          <a:p>
            <a:r>
              <a:rPr lang="cs-CZ" sz="3200" dirty="0" smtClean="0">
                <a:solidFill>
                  <a:srgbClr val="FFC000"/>
                </a:solidFill>
                <a:latin typeface="Arial Black" pitchFamily="34" charset="0"/>
              </a:rPr>
              <a:t>Tvoří množné číslo</a:t>
            </a:r>
            <a:endParaRPr lang="cs-CZ" sz="32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4869160"/>
            <a:ext cx="223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/>
              <a:t>a</a:t>
            </a:r>
            <a:r>
              <a:rPr lang="cs-CZ" sz="3600" dirty="0" smtClean="0"/>
              <a:t> </a:t>
            </a:r>
            <a:r>
              <a:rPr lang="cs-CZ" sz="3600" dirty="0" err="1" smtClean="0"/>
              <a:t>chair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 rot="21152154">
            <a:off x="2987824" y="5661248"/>
            <a:ext cx="2520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err="1"/>
              <a:t>a</a:t>
            </a:r>
            <a:r>
              <a:rPr lang="cs-CZ" sz="3600" dirty="0" err="1" smtClean="0"/>
              <a:t>n</a:t>
            </a:r>
            <a:r>
              <a:rPr lang="cs-CZ" sz="3600" dirty="0" smtClean="0"/>
              <a:t> </a:t>
            </a:r>
            <a:r>
              <a:rPr lang="cs-CZ" sz="3600" dirty="0" err="1" smtClean="0"/>
              <a:t>elephant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 rot="855491">
            <a:off x="6372200" y="4725144"/>
            <a:ext cx="16337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/>
              <a:t>a</a:t>
            </a:r>
            <a:r>
              <a:rPr lang="cs-CZ" sz="3600" dirty="0" err="1" smtClean="0"/>
              <a:t>n</a:t>
            </a:r>
            <a:r>
              <a:rPr lang="cs-CZ" sz="3600" dirty="0" smtClean="0"/>
              <a:t> </a:t>
            </a:r>
            <a:r>
              <a:rPr lang="cs-CZ" sz="3600" dirty="0" err="1" smtClean="0"/>
              <a:t>apple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5807604"/>
            <a:ext cx="17641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/>
              <a:t>a</a:t>
            </a:r>
            <a:r>
              <a:rPr lang="cs-CZ" sz="3600" dirty="0" smtClean="0"/>
              <a:t> lemon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 rot="283145">
            <a:off x="6467621" y="5883523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err="1" smtClean="0"/>
              <a:t>an</a:t>
            </a:r>
            <a:r>
              <a:rPr lang="cs-CZ" sz="3600" dirty="0" smtClean="0"/>
              <a:t> </a:t>
            </a:r>
            <a:r>
              <a:rPr lang="cs-CZ" sz="3600" dirty="0" err="1" smtClean="0"/>
              <a:t>orange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563888" y="4869160"/>
            <a:ext cx="1800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/>
              <a:t>a</a:t>
            </a:r>
            <a:r>
              <a:rPr lang="cs-CZ" sz="3600" dirty="0" smtClean="0"/>
              <a:t> </a:t>
            </a:r>
            <a:r>
              <a:rPr lang="cs-CZ" sz="3600" dirty="0" err="1" smtClean="0"/>
              <a:t>flower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871183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800" b="1" dirty="0" smtClean="0">
                <a:latin typeface="Algerian" pitchFamily="82" charset="0"/>
              </a:rPr>
              <a:t>UN</a:t>
            </a:r>
            <a:r>
              <a:rPr lang="en-GB" sz="4800" b="1" dirty="0" smtClean="0">
                <a:latin typeface="Algerian" pitchFamily="82" charset="0"/>
              </a:rPr>
              <a:t>Countable </a:t>
            </a:r>
            <a:r>
              <a:rPr lang="en-GB" sz="4800" b="1" dirty="0">
                <a:latin typeface="Algerian" pitchFamily="82" charset="0"/>
              </a:rPr>
              <a:t>nouns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C000"/>
                </a:solidFill>
                <a:latin typeface="Arial Black" pitchFamily="34" charset="0"/>
              </a:rPr>
              <a:t>Nedají se spočítat</a:t>
            </a:r>
          </a:p>
          <a:p>
            <a:r>
              <a:rPr lang="cs-CZ" sz="3200" dirty="0" smtClean="0">
                <a:solidFill>
                  <a:srgbClr val="FFC000"/>
                </a:solidFill>
                <a:latin typeface="Arial Black" pitchFamily="34" charset="0"/>
              </a:rPr>
              <a:t>V jednotném čísle se nepoužívají s neurčitým členem a</a:t>
            </a:r>
            <a:r>
              <a:rPr lang="cs-CZ" sz="2800" dirty="0" smtClean="0">
                <a:solidFill>
                  <a:srgbClr val="FFC000"/>
                </a:solidFill>
                <a:latin typeface="Arial Black" pitchFamily="34" charset="0"/>
              </a:rPr>
              <a:t>/</a:t>
            </a:r>
            <a:r>
              <a:rPr lang="cs-CZ" sz="2800" dirty="0" err="1" smtClean="0">
                <a:solidFill>
                  <a:srgbClr val="FFC000"/>
                </a:solidFill>
                <a:latin typeface="Arial Black" pitchFamily="34" charset="0"/>
              </a:rPr>
              <a:t>an</a:t>
            </a:r>
            <a:endParaRPr lang="cs-CZ" sz="2800" dirty="0" smtClean="0">
              <a:solidFill>
                <a:srgbClr val="FFC000"/>
              </a:solidFill>
              <a:latin typeface="Arial Black" pitchFamily="34" charset="0"/>
            </a:endParaRPr>
          </a:p>
          <a:p>
            <a:r>
              <a:rPr lang="cs-CZ" sz="2800" dirty="0" smtClean="0">
                <a:solidFill>
                  <a:srgbClr val="FFC000"/>
                </a:solidFill>
                <a:latin typeface="Arial Black" pitchFamily="34" charset="0"/>
              </a:rPr>
              <a:t>Netvoří množné číslo</a:t>
            </a:r>
            <a:endParaRPr lang="cs-CZ" sz="32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 rot="755021">
            <a:off x="511140" y="4948221"/>
            <a:ext cx="223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err="1" smtClean="0"/>
              <a:t>snow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 rot="471004">
            <a:off x="6261862" y="4818305"/>
            <a:ext cx="223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err="1" smtClean="0"/>
              <a:t>water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 rot="880323">
            <a:off x="3609346" y="5734034"/>
            <a:ext cx="223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err="1" smtClean="0"/>
              <a:t>grass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12160" y="5515491"/>
            <a:ext cx="223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err="1" smtClean="0"/>
              <a:t>milk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 rot="21225841">
            <a:off x="992529" y="5949280"/>
            <a:ext cx="223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err="1" smtClean="0"/>
              <a:t>butter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53277" y="4739103"/>
            <a:ext cx="223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err="1" smtClean="0"/>
              <a:t>Ice</a:t>
            </a:r>
            <a:r>
              <a:rPr lang="cs-CZ" sz="3600" dirty="0" smtClean="0"/>
              <a:t> </a:t>
            </a:r>
            <a:r>
              <a:rPr lang="cs-CZ" sz="3600" dirty="0" err="1" smtClean="0"/>
              <a:t>cream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226435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4106416" cy="41148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C000"/>
                </a:solidFill>
                <a:latin typeface="Arial Black" pitchFamily="34" charset="0"/>
              </a:rPr>
              <a:t>Much</a:t>
            </a:r>
          </a:p>
          <a:p>
            <a:r>
              <a:rPr lang="cs-CZ" sz="3200" dirty="0" smtClean="0">
                <a:solidFill>
                  <a:srgbClr val="FFC000"/>
                </a:solidFill>
                <a:latin typeface="Arial Black" pitchFamily="34" charset="0"/>
              </a:rPr>
              <a:t>Nepočitatelná podstatná jména</a:t>
            </a:r>
          </a:p>
          <a:p>
            <a:r>
              <a:rPr lang="cs-CZ" sz="3200" dirty="0" err="1" smtClean="0">
                <a:solidFill>
                  <a:srgbClr val="FFC000"/>
                </a:solidFill>
                <a:latin typeface="Arial Black" pitchFamily="34" charset="0"/>
              </a:rPr>
              <a:t>How</a:t>
            </a:r>
            <a:r>
              <a:rPr lang="cs-CZ" sz="3200" dirty="0" smtClean="0">
                <a:solidFill>
                  <a:srgbClr val="FFC000"/>
                </a:solidFill>
                <a:latin typeface="Arial Black" pitchFamily="34" charset="0"/>
              </a:rPr>
              <a:t> much </a:t>
            </a:r>
            <a:r>
              <a:rPr lang="cs-CZ" sz="3200" dirty="0" err="1" smtClean="0">
                <a:solidFill>
                  <a:schemeClr val="tx1">
                    <a:lumMod val="75000"/>
                  </a:schemeClr>
                </a:solidFill>
                <a:latin typeface="Arial Black" pitchFamily="34" charset="0"/>
              </a:rPr>
              <a:t>is</a:t>
            </a:r>
            <a:r>
              <a:rPr lang="cs-CZ" sz="3200" dirty="0" smtClean="0">
                <a:solidFill>
                  <a:schemeClr val="tx1">
                    <a:lumMod val="75000"/>
                  </a:schemeClr>
                </a:solidFill>
                <a:latin typeface="Arial Black" pitchFamily="34" charset="0"/>
              </a:rPr>
              <a:t>?</a:t>
            </a:r>
          </a:p>
          <a:p>
            <a:r>
              <a:rPr lang="cs-CZ" sz="2600" dirty="0" smtClean="0">
                <a:solidFill>
                  <a:schemeClr val="tx1">
                    <a:lumMod val="75000"/>
                  </a:schemeClr>
                </a:solidFill>
                <a:latin typeface="Arial Black" pitchFamily="34" charset="0"/>
              </a:rPr>
              <a:t>(+sloveso v jednotném čísle)</a:t>
            </a:r>
            <a:endParaRPr lang="cs-CZ" sz="32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4"/>
          </p:nvPr>
        </p:nvSpPr>
        <p:spPr>
          <a:xfrm>
            <a:off x="4427984" y="1600200"/>
            <a:ext cx="4320480" cy="4114800"/>
          </a:xfrm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rgbClr val="FFC000"/>
                </a:solidFill>
                <a:latin typeface="Arial Black" pitchFamily="34" charset="0"/>
              </a:rPr>
              <a:t>Many</a:t>
            </a:r>
          </a:p>
          <a:p>
            <a:r>
              <a:rPr lang="cs-CZ" sz="3200" dirty="0" smtClean="0">
                <a:solidFill>
                  <a:srgbClr val="FFC000"/>
                </a:solidFill>
                <a:latin typeface="Arial Black" pitchFamily="34" charset="0"/>
              </a:rPr>
              <a:t>Počitatelná podstatná jména</a:t>
            </a:r>
          </a:p>
          <a:p>
            <a:r>
              <a:rPr lang="cs-CZ" sz="3200" dirty="0" err="1" smtClean="0">
                <a:solidFill>
                  <a:srgbClr val="FFC000"/>
                </a:solidFill>
                <a:latin typeface="Arial Black" pitchFamily="34" charset="0"/>
              </a:rPr>
              <a:t>How</a:t>
            </a:r>
            <a:r>
              <a:rPr lang="cs-CZ" sz="3200" dirty="0" smtClean="0">
                <a:solidFill>
                  <a:srgbClr val="FFC000"/>
                </a:solidFill>
                <a:latin typeface="Arial Black" pitchFamily="34" charset="0"/>
              </a:rPr>
              <a:t> many </a:t>
            </a:r>
            <a:r>
              <a:rPr lang="cs-CZ" sz="3200" dirty="0" smtClean="0">
                <a:solidFill>
                  <a:schemeClr val="tx1">
                    <a:lumMod val="65000"/>
                  </a:schemeClr>
                </a:solidFill>
                <a:latin typeface="Arial Black" pitchFamily="34" charset="0"/>
              </a:rPr>
              <a:t>are ?</a:t>
            </a:r>
            <a:r>
              <a:rPr lang="cs-CZ" sz="3200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r>
              <a:rPr lang="cs-CZ" sz="2600" dirty="0" smtClean="0">
                <a:solidFill>
                  <a:schemeClr val="tx1">
                    <a:lumMod val="65000"/>
                  </a:schemeClr>
                </a:solidFill>
                <a:latin typeface="Arial Black" pitchFamily="34" charset="0"/>
              </a:rPr>
              <a:t>(+sloveso v množném čísle)</a:t>
            </a: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800" b="1" dirty="0" smtClean="0">
                <a:latin typeface="Algerian" pitchFamily="82" charset="0"/>
              </a:rPr>
              <a:t>Much   x    many</a:t>
            </a:r>
            <a:br>
              <a:rPr lang="cs-CZ" sz="4800" b="1" dirty="0" smtClean="0">
                <a:latin typeface="Algerian" pitchFamily="82" charset="0"/>
              </a:rPr>
            </a:br>
            <a:r>
              <a:rPr lang="cs-CZ" sz="4800" b="1" dirty="0" smtClean="0">
                <a:latin typeface="Aharoni" pitchFamily="2" charset="-79"/>
                <a:cs typeface="Aharoni" pitchFamily="2" charset="-79"/>
              </a:rPr>
              <a:t>(</a:t>
            </a:r>
            <a:r>
              <a:rPr lang="cs-CZ" sz="4800" b="1" cap="none" dirty="0" smtClean="0">
                <a:latin typeface="Aharoni" pitchFamily="2" charset="-79"/>
                <a:cs typeface="Aharoni" pitchFamily="2" charset="-79"/>
              </a:rPr>
              <a:t>mnoho</a:t>
            </a:r>
            <a:r>
              <a:rPr lang="cs-CZ" sz="4800" b="1" dirty="0" smtClean="0">
                <a:latin typeface="Aharoni" pitchFamily="2" charset="-79"/>
                <a:cs typeface="Aharoni" pitchFamily="2" charset="-79"/>
              </a:rPr>
              <a:t>)</a:t>
            </a:r>
            <a:endParaRPr lang="cs-CZ" sz="4800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5589240"/>
            <a:ext cx="79208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latin typeface="Arial Black" pitchFamily="34" charset="0"/>
              </a:rPr>
              <a:t>V kladné oznamovací větě můžeme použít  </a:t>
            </a:r>
            <a:r>
              <a:rPr lang="cs-CZ" sz="3200" b="1" dirty="0" smtClean="0">
                <a:solidFill>
                  <a:srgbClr val="00B0F0"/>
                </a:solidFill>
                <a:latin typeface="Arial Black" pitchFamily="34" charset="0"/>
              </a:rPr>
              <a:t>a lot </a:t>
            </a:r>
            <a:r>
              <a:rPr lang="cs-CZ" sz="3200" b="1" dirty="0" err="1" smtClean="0">
                <a:solidFill>
                  <a:srgbClr val="00B0F0"/>
                </a:solidFill>
                <a:latin typeface="Arial Black" pitchFamily="34" charset="0"/>
              </a:rPr>
              <a:t>of</a:t>
            </a:r>
            <a:r>
              <a:rPr lang="cs-CZ" sz="3200" b="1" dirty="0" smtClean="0">
                <a:solidFill>
                  <a:srgbClr val="00B0F0"/>
                </a:solidFill>
                <a:latin typeface="Arial Black" pitchFamily="34" charset="0"/>
              </a:rPr>
              <a:t>.</a:t>
            </a:r>
            <a:endParaRPr lang="cs-CZ" sz="3200" b="1" dirty="0">
              <a:solidFill>
                <a:srgbClr val="00B0F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4018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 err="1" smtClean="0">
                <a:latin typeface="Algerian" pitchFamily="82" charset="0"/>
              </a:rPr>
              <a:t>Let´s</a:t>
            </a:r>
            <a:r>
              <a:rPr lang="cs-CZ" sz="3600" b="1" dirty="0" smtClean="0">
                <a:latin typeface="Algerian" pitchFamily="82" charset="0"/>
              </a:rPr>
              <a:t> </a:t>
            </a:r>
            <a:r>
              <a:rPr lang="cs-CZ" sz="3600" b="1" dirty="0" err="1" smtClean="0">
                <a:latin typeface="Algerian" pitchFamily="82" charset="0"/>
              </a:rPr>
              <a:t>practice</a:t>
            </a:r>
            <a:r>
              <a:rPr lang="cs-CZ" sz="3600" b="1" dirty="0" smtClean="0">
                <a:latin typeface="Algerian" pitchFamily="82" charset="0"/>
              </a:rPr>
              <a:t>!</a:t>
            </a:r>
            <a:endParaRPr lang="cs-CZ" sz="3600" b="1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1556792"/>
            <a:ext cx="7924800" cy="4114800"/>
          </a:xfrm>
        </p:spPr>
        <p:txBody>
          <a:bodyPr/>
          <a:lstStyle/>
          <a:p>
            <a:endParaRPr lang="en-GB" b="1" dirty="0" smtClean="0">
              <a:solidFill>
                <a:srgbClr val="FFC000"/>
              </a:solidFill>
              <a:latin typeface="Arial Black" pitchFamily="34" charset="0"/>
            </a:endParaRPr>
          </a:p>
          <a:p>
            <a:r>
              <a:rPr lang="en-GB" sz="4400" b="1" dirty="0" smtClean="0">
                <a:solidFill>
                  <a:srgbClr val="00B0F0"/>
                </a:solidFill>
                <a:latin typeface="Lucida Handwriting" pitchFamily="66" charset="0"/>
              </a:rPr>
              <a:t>I haven´t got ……………………. money at the moment.</a:t>
            </a:r>
            <a:endParaRPr lang="en-GB" sz="4400" b="1" dirty="0">
              <a:solidFill>
                <a:srgbClr val="00B0F0"/>
              </a:solidFill>
              <a:latin typeface="Lucida Handwriting" pitchFamily="66" charset="0"/>
            </a:endParaRPr>
          </a:p>
        </p:txBody>
      </p:sp>
      <p:pic>
        <p:nvPicPr>
          <p:cNvPr id="1026" name="Picture 2" descr="C:\Users\pc\AppData\Local\Microsoft\Windows\Temporary Internet Files\Content.IE5\GQPN0G6R\MP90040914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88640"/>
            <a:ext cx="2420888" cy="2420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751659" y="5174348"/>
            <a:ext cx="36925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much, many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051720" y="2598021"/>
            <a:ext cx="1800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i="1" dirty="0" smtClean="0"/>
              <a:t>much</a:t>
            </a:r>
            <a:endParaRPr lang="cs-CZ" sz="4000" i="1" dirty="0"/>
          </a:p>
        </p:txBody>
      </p:sp>
    </p:spTree>
    <p:extLst>
      <p:ext uri="{BB962C8B-B14F-4D97-AF65-F5344CB8AC3E}">
        <p14:creationId xmlns:p14="http://schemas.microsoft.com/office/powerpoint/2010/main" val="3064564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1916832"/>
            <a:ext cx="7924800" cy="3798168"/>
          </a:xfrm>
        </p:spPr>
        <p:txBody>
          <a:bodyPr/>
          <a:lstStyle/>
          <a:p>
            <a:endParaRPr lang="en-GB" b="1" dirty="0" smtClean="0">
              <a:solidFill>
                <a:srgbClr val="FFC000"/>
              </a:solidFill>
              <a:latin typeface="Arial Black" pitchFamily="34" charset="0"/>
            </a:endParaRPr>
          </a:p>
          <a:p>
            <a:r>
              <a:rPr lang="en-GB" sz="4400" b="1" dirty="0" smtClean="0">
                <a:solidFill>
                  <a:srgbClr val="00B0F0"/>
                </a:solidFill>
                <a:latin typeface="Lucida Handwriting" pitchFamily="66" charset="0"/>
              </a:rPr>
              <a:t>How ………….. chairs do we need for the party?</a:t>
            </a:r>
            <a:endParaRPr lang="en-GB" sz="4400" b="1" dirty="0">
              <a:solidFill>
                <a:srgbClr val="00B0F0"/>
              </a:solidFill>
              <a:latin typeface="Lucida Handwriting" pitchFamily="66" charset="0"/>
            </a:endParaRPr>
          </a:p>
        </p:txBody>
      </p:sp>
      <p:pic>
        <p:nvPicPr>
          <p:cNvPr id="2050" name="Picture 2" descr="C:\Users\pc\AppData\Local\Microsoft\Windows\Temporary Internet Files\Content.IE5\U1B3RR27\MP90030902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2009" y="404664"/>
            <a:ext cx="2882225" cy="1907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411760" y="5202057"/>
            <a:ext cx="36925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much, many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2311736"/>
            <a:ext cx="144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i="1" dirty="0" smtClean="0"/>
              <a:t>many</a:t>
            </a:r>
            <a:endParaRPr lang="cs-CZ" sz="4000" i="1" dirty="0"/>
          </a:p>
        </p:txBody>
      </p:sp>
    </p:spTree>
    <p:extLst>
      <p:ext uri="{BB962C8B-B14F-4D97-AF65-F5344CB8AC3E}">
        <p14:creationId xmlns:p14="http://schemas.microsoft.com/office/powerpoint/2010/main" val="1514707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en-GB" b="1" dirty="0" smtClean="0">
              <a:solidFill>
                <a:srgbClr val="FFC000"/>
              </a:solidFill>
              <a:latin typeface="Arial Black" pitchFamily="34" charset="0"/>
            </a:endParaRPr>
          </a:p>
          <a:p>
            <a:r>
              <a:rPr lang="en-GB" sz="4400" b="1" dirty="0" smtClean="0">
                <a:solidFill>
                  <a:srgbClr val="00B0F0"/>
                </a:solidFill>
                <a:latin typeface="Lucida Handwriting" pitchFamily="66" charset="0"/>
              </a:rPr>
              <a:t>Our teachers always give us ……………….. homework.</a:t>
            </a:r>
            <a:endParaRPr lang="en-GB" sz="4400" b="1" dirty="0">
              <a:solidFill>
                <a:srgbClr val="00B0F0"/>
              </a:solidFill>
              <a:latin typeface="Lucida Handwriting" pitchFamily="66" charset="0"/>
            </a:endParaRPr>
          </a:p>
        </p:txBody>
      </p:sp>
      <p:pic>
        <p:nvPicPr>
          <p:cNvPr id="3074" name="Picture 2" descr="C:\Users\pc\AppData\Local\Microsoft\Windows\Temporary Internet Files\Content.IE5\TSGSDE9X\MP90044223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573016"/>
            <a:ext cx="1997968" cy="2996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555776" y="5157192"/>
            <a:ext cx="36925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much, many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519673" y="2564904"/>
            <a:ext cx="144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i="1" dirty="0" smtClean="0"/>
              <a:t>much</a:t>
            </a:r>
            <a:endParaRPr lang="cs-CZ" sz="4000" i="1" dirty="0"/>
          </a:p>
        </p:txBody>
      </p:sp>
    </p:spTree>
    <p:extLst>
      <p:ext uri="{BB962C8B-B14F-4D97-AF65-F5344CB8AC3E}">
        <p14:creationId xmlns:p14="http://schemas.microsoft.com/office/powerpoint/2010/main" val="1632632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en-GB" b="1" dirty="0" smtClean="0">
              <a:solidFill>
                <a:srgbClr val="FFC000"/>
              </a:solidFill>
              <a:latin typeface="Arial Black" pitchFamily="34" charset="0"/>
            </a:endParaRPr>
          </a:p>
          <a:p>
            <a:r>
              <a:rPr lang="en-GB" sz="4400" b="1" dirty="0" smtClean="0">
                <a:solidFill>
                  <a:srgbClr val="00B0F0"/>
                </a:solidFill>
                <a:latin typeface="Lucida Handwriting" pitchFamily="66" charset="0"/>
              </a:rPr>
              <a:t>How ……….. stars are there on the American flag?</a:t>
            </a:r>
            <a:endParaRPr lang="en-GB" sz="4400" b="1" dirty="0">
              <a:solidFill>
                <a:srgbClr val="00B0F0"/>
              </a:solidFill>
              <a:latin typeface="Lucida Handwriting" pitchFamily="66" charset="0"/>
            </a:endParaRPr>
          </a:p>
        </p:txBody>
      </p:sp>
      <p:pic>
        <p:nvPicPr>
          <p:cNvPr id="4098" name="Picture 2" descr="C:\Users\pc\AppData\Local\Microsoft\Windows\Temporary Internet Files\Content.IE5\LJEEYNC8\MP90040081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88640"/>
            <a:ext cx="2430270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843808" y="5146639"/>
            <a:ext cx="36925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 Black" pitchFamily="34" charset="0"/>
              </a:rPr>
              <a:t>much, many</a:t>
            </a:r>
            <a:endParaRPr lang="cs-CZ" sz="40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057096" y="1886540"/>
            <a:ext cx="144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i="1" dirty="0" smtClean="0"/>
              <a:t>many</a:t>
            </a:r>
            <a:endParaRPr lang="cs-CZ" sz="4000" i="1" dirty="0"/>
          </a:p>
        </p:txBody>
      </p:sp>
    </p:spTree>
    <p:extLst>
      <p:ext uri="{BB962C8B-B14F-4D97-AF65-F5344CB8AC3E}">
        <p14:creationId xmlns:p14="http://schemas.microsoft.com/office/powerpoint/2010/main" val="2064288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Obrázky:</a:t>
            </a:r>
          </a:p>
          <a:p>
            <a:r>
              <a:rPr lang="cs-CZ" sz="2400" dirty="0" smtClean="0"/>
              <a:t>Kliparty Galerie </a:t>
            </a:r>
            <a:r>
              <a:rPr lang="cs-CZ" sz="2400" dirty="0" smtClean="0"/>
              <a:t>Microsoft – www.office.microsoft.com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37651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132</TotalTime>
  <Words>274</Words>
  <Application>Microsoft Office PowerPoint</Application>
  <PresentationFormat>Předvádění na obrazovce (4:3)</PresentationFormat>
  <Paragraphs>59</Paragraphs>
  <Slides>11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Horizont</vt:lpstr>
      <vt:lpstr>Prezentace aplikace PowerPoint</vt:lpstr>
      <vt:lpstr>anotace</vt:lpstr>
      <vt:lpstr>Countables and uncountables</vt:lpstr>
      <vt:lpstr>Countable nouns</vt:lpstr>
      <vt:lpstr>UNCountable nouns</vt:lpstr>
      <vt:lpstr>Much   x    many (mnoho)</vt:lpstr>
      <vt:lpstr>Let´s practice!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Countables and uncountables</dc:title>
  <dc:creator>pc</dc:creator>
  <cp:lastModifiedBy>jitka</cp:lastModifiedBy>
  <cp:revision>10</cp:revision>
  <dcterms:created xsi:type="dcterms:W3CDTF">2012-11-18T13:40:49Z</dcterms:created>
  <dcterms:modified xsi:type="dcterms:W3CDTF">2013-09-02T16:23:08Z</dcterms:modified>
</cp:coreProperties>
</file>