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35" r:id="rId2"/>
    <p:sldId id="366" r:id="rId3"/>
    <p:sldId id="365" r:id="rId4"/>
    <p:sldId id="367" r:id="rId5"/>
    <p:sldId id="368" r:id="rId6"/>
    <p:sldId id="474" r:id="rId7"/>
    <p:sldId id="454" r:id="rId8"/>
    <p:sldId id="42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0000FF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dmaturuj.cz/dejepis/pocatky-ceskych-dejin/" TargetMode="External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6/Svaty_Vaclav_a_Svata_Ludmila_-_glass_window.jpg/409px-Svaty_Vaclav_a_Svata_Ludmila_-_glass_window.jpg" TargetMode="External"/><Relationship Id="rId5" Type="http://schemas.openxmlformats.org/officeDocument/2006/relationships/hyperlink" Target="http://upload.wikimedia.org/wikipedia/commons/8/84/Den%C3%A1r_Vratislav_II-B.jpg" TargetMode="External"/><Relationship Id="rId4" Type="http://schemas.openxmlformats.org/officeDocument/2006/relationships/hyperlink" Target="http://www.praha.eu/public/b3/b0/62/128855_4_myslbek_sv_vacla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55824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INOVACE </a:t>
            </a:r>
            <a:r>
              <a:rPr lang="cs-CZ" sz="24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16_10_ </a:t>
            </a:r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očátky </a:t>
            </a:r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českých dějin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Počátky českých dějin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25000" lnSpcReduction="20000"/>
          </a:bodyPr>
          <a:lstStyle/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r>
              <a:rPr lang="cs-CZ" sz="9600" dirty="0">
                <a:solidFill>
                  <a:srgbClr val="FF0066"/>
                </a:solidFill>
              </a:rPr>
              <a:t>SVATOPLUK (870 – 894)</a:t>
            </a:r>
          </a:p>
          <a:p>
            <a:r>
              <a:rPr lang="cs-CZ" sz="9600" dirty="0"/>
              <a:t>- Rastislavův synovec (Rastislav svržen za pomoci Franků)</a:t>
            </a:r>
          </a:p>
          <a:p>
            <a:r>
              <a:rPr lang="cs-CZ" sz="9600" dirty="0"/>
              <a:t>- postavil se Frankům – 874 – zvítězil – uzavřel mír</a:t>
            </a:r>
          </a:p>
          <a:p>
            <a:r>
              <a:rPr lang="cs-CZ" sz="9600" dirty="0" smtClean="0"/>
              <a:t>- </a:t>
            </a:r>
            <a:r>
              <a:rPr lang="cs-CZ" sz="9600" dirty="0"/>
              <a:t>podporoval přemyslovského knížete </a:t>
            </a:r>
            <a:r>
              <a:rPr lang="cs-CZ" sz="9600" dirty="0" smtClean="0"/>
              <a:t>Bořivoje</a:t>
            </a:r>
          </a:p>
          <a:p>
            <a:endParaRPr lang="cs-CZ" sz="9600" dirty="0"/>
          </a:p>
          <a:p>
            <a:r>
              <a:rPr lang="cs-CZ" sz="9600" dirty="0">
                <a:solidFill>
                  <a:srgbClr val="0070C0"/>
                </a:solidFill>
              </a:rPr>
              <a:t>MOJMÍR (894 – 904)</a:t>
            </a:r>
          </a:p>
          <a:p>
            <a:r>
              <a:rPr lang="cs-CZ" sz="9600" dirty="0"/>
              <a:t>- Svatoplukův syn</a:t>
            </a:r>
          </a:p>
          <a:p>
            <a:r>
              <a:rPr lang="cs-CZ" sz="9600" dirty="0"/>
              <a:t>- ovládal území Moravy, Čech, Slezska, Podunajské nížiny</a:t>
            </a:r>
          </a:p>
          <a:p>
            <a:r>
              <a:rPr lang="cs-CZ" sz="9600" dirty="0"/>
              <a:t>- v říši vládly vnitřní neshody </a:t>
            </a:r>
          </a:p>
          <a:p>
            <a:r>
              <a:rPr lang="cs-CZ" sz="9600" dirty="0"/>
              <a:t>- na přelomu 9. a10. století = vpád </a:t>
            </a:r>
            <a:r>
              <a:rPr lang="cs-CZ" sz="9600" dirty="0" smtClean="0"/>
              <a:t>Maďarů</a:t>
            </a:r>
          </a:p>
          <a:p>
            <a:endParaRPr lang="cs-CZ" sz="9600" dirty="0"/>
          </a:p>
          <a:p>
            <a:r>
              <a:rPr lang="cs-CZ" sz="9600" dirty="0" smtClean="0"/>
              <a:t>- </a:t>
            </a:r>
            <a:r>
              <a:rPr lang="cs-CZ" sz="9600" b="1" u="sng" dirty="0">
                <a:solidFill>
                  <a:srgbClr val="3F7905"/>
                </a:solidFill>
              </a:rPr>
              <a:t>907 – pád Velké Moravy x Maďaři území neobsadili - konec stěhování národů</a:t>
            </a:r>
          </a:p>
          <a:p>
            <a:endParaRPr lang="cs-CZ" dirty="0"/>
          </a:p>
          <a:p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963334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dějin českého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5328592"/>
          </a:xfrm>
        </p:spPr>
        <p:txBody>
          <a:bodyPr>
            <a:normAutofit fontScale="32500" lnSpcReduction="20000"/>
          </a:bodyPr>
          <a:lstStyle/>
          <a:p>
            <a:endParaRPr lang="cs-CZ" sz="9600" b="1" dirty="0"/>
          </a:p>
          <a:p>
            <a:r>
              <a:rPr lang="cs-CZ" sz="9600" b="1" dirty="0">
                <a:solidFill>
                  <a:srgbClr val="FF0066"/>
                </a:solidFill>
              </a:rPr>
              <a:t>BOŘIVOJ (882 – 894)</a:t>
            </a:r>
          </a:p>
          <a:p>
            <a:r>
              <a:rPr lang="cs-CZ" sz="7200" dirty="0"/>
              <a:t>- </a:t>
            </a:r>
            <a:r>
              <a:rPr lang="cs-CZ" sz="7200" b="1" u="sng" dirty="0"/>
              <a:t>Přemyslovec (původ odvozován od Přemysla Oráče – žena kněžna Libuše –</a:t>
            </a:r>
            <a:r>
              <a:rPr lang="cs-CZ" sz="7200" b="1" u="sng" dirty="0" smtClean="0"/>
              <a:t>Krokova </a:t>
            </a:r>
            <a:r>
              <a:rPr lang="cs-CZ" sz="7200" b="1" u="sng" dirty="0"/>
              <a:t>dcera) </a:t>
            </a:r>
          </a:p>
          <a:p>
            <a:r>
              <a:rPr lang="cs-CZ" sz="7200" dirty="0"/>
              <a:t>- žena </a:t>
            </a:r>
            <a:r>
              <a:rPr lang="cs-CZ" sz="7200" dirty="0" smtClean="0"/>
              <a:t>LUDMILA</a:t>
            </a:r>
          </a:p>
          <a:p>
            <a:endParaRPr lang="cs-CZ" sz="7200" dirty="0"/>
          </a:p>
          <a:p>
            <a:r>
              <a:rPr lang="cs-CZ" sz="7200" b="1" u="sng" dirty="0"/>
              <a:t>- </a:t>
            </a:r>
            <a:r>
              <a:rPr lang="cs-CZ" sz="7200" b="1" u="sng" dirty="0">
                <a:solidFill>
                  <a:srgbClr val="00B0F0"/>
                </a:solidFill>
              </a:rPr>
              <a:t>1. historicky doložený kníže</a:t>
            </a:r>
          </a:p>
          <a:p>
            <a:r>
              <a:rPr lang="cs-CZ" sz="7200" dirty="0"/>
              <a:t>- 874 – i s Ludmilou pokřtěn Metodějem </a:t>
            </a:r>
            <a:r>
              <a:rPr lang="cs-CZ" sz="7200" dirty="0" smtClean="0"/>
              <a:t> </a:t>
            </a:r>
          </a:p>
          <a:p>
            <a:r>
              <a:rPr lang="cs-CZ" sz="7200" dirty="0" smtClean="0"/>
              <a:t>SPYTIHNĚV </a:t>
            </a:r>
            <a:r>
              <a:rPr lang="cs-CZ" sz="7200" dirty="0"/>
              <a:t>(894 – 915)</a:t>
            </a:r>
          </a:p>
          <a:p>
            <a:r>
              <a:rPr lang="cs-CZ" sz="7200" dirty="0"/>
              <a:t>- syn Bořivoje</a:t>
            </a:r>
          </a:p>
          <a:p>
            <a:r>
              <a:rPr lang="cs-CZ" sz="7200" dirty="0" smtClean="0"/>
              <a:t>VRATISLAV </a:t>
            </a:r>
            <a:r>
              <a:rPr lang="cs-CZ" sz="7200" dirty="0"/>
              <a:t>I. (915 – 921)</a:t>
            </a:r>
          </a:p>
          <a:p>
            <a:r>
              <a:rPr lang="cs-CZ" sz="7200" dirty="0"/>
              <a:t>- syn Bořivoje, bratr </a:t>
            </a:r>
            <a:r>
              <a:rPr lang="cs-CZ" sz="7200" dirty="0" smtClean="0"/>
              <a:t>Spytihněva- </a:t>
            </a:r>
            <a:r>
              <a:rPr lang="cs-CZ" sz="7200" dirty="0"/>
              <a:t>žena Drahomíra</a:t>
            </a:r>
          </a:p>
          <a:p>
            <a:r>
              <a:rPr lang="cs-CZ" sz="11100" dirty="0" smtClean="0">
                <a:solidFill>
                  <a:schemeClr val="tx1"/>
                </a:solidFill>
              </a:rPr>
              <a:t>-</a:t>
            </a:r>
            <a:r>
              <a:rPr lang="cs-CZ" sz="7400" dirty="0" smtClean="0">
                <a:solidFill>
                  <a:schemeClr val="tx1"/>
                </a:solidFill>
              </a:rPr>
              <a:t> </a:t>
            </a:r>
            <a:r>
              <a:rPr lang="cs-CZ" sz="7400" dirty="0">
                <a:solidFill>
                  <a:schemeClr val="tx1"/>
                </a:solidFill>
              </a:rPr>
              <a:t>921 </a:t>
            </a:r>
            <a:r>
              <a:rPr lang="cs-CZ" sz="7400" dirty="0" smtClean="0">
                <a:solidFill>
                  <a:schemeClr val="tx1"/>
                </a:solidFill>
              </a:rPr>
              <a:t>–umírá </a:t>
            </a:r>
            <a:r>
              <a:rPr lang="cs-CZ" sz="7200" dirty="0"/>
              <a:t>- spory o vládu v zemi - zavraždění Ludmily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591933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>
                <a:solidFill>
                  <a:srgbClr val="FF0000"/>
                </a:solidFill>
              </a:rPr>
              <a:t>VÁCLAV (924 – 929/935?)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664" y="1556793"/>
            <a:ext cx="5950496" cy="4601710"/>
          </a:xfrm>
        </p:spPr>
        <p:txBody>
          <a:bodyPr/>
          <a:lstStyle/>
          <a:p>
            <a:r>
              <a:rPr lang="cs-CZ" dirty="0"/>
              <a:t>- </a:t>
            </a:r>
            <a:r>
              <a:rPr lang="cs-CZ" dirty="0">
                <a:solidFill>
                  <a:srgbClr val="0070C0"/>
                </a:solidFill>
              </a:rPr>
              <a:t>28. 9. 929 (935)</a:t>
            </a:r>
          </a:p>
          <a:p>
            <a:r>
              <a:rPr lang="cs-CZ" dirty="0"/>
              <a:t>- mluvil latinsky, řecky, staroslověnsky</a:t>
            </a:r>
          </a:p>
          <a:p>
            <a:r>
              <a:rPr lang="cs-CZ" dirty="0"/>
              <a:t>- byl velmi </a:t>
            </a:r>
            <a:r>
              <a:rPr lang="cs-CZ" dirty="0" smtClean="0"/>
              <a:t>vzdělaný</a:t>
            </a:r>
            <a:endParaRPr lang="cs-CZ" dirty="0"/>
          </a:p>
          <a:p>
            <a:r>
              <a:rPr lang="cs-CZ" dirty="0"/>
              <a:t>- kostel Sv. Víta na Pražském hradě </a:t>
            </a:r>
          </a:p>
          <a:p>
            <a:r>
              <a:rPr lang="cs-CZ" dirty="0"/>
              <a:t>- symbol české státnosti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84784"/>
            <a:ext cx="2658464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39846" y="6093296"/>
            <a:ext cx="4283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Svatý Václav a jeho babička svatá Ludmila</a:t>
            </a:r>
          </a:p>
        </p:txBody>
      </p:sp>
    </p:spTree>
    <p:extLst>
      <p:ext uri="{BB962C8B-B14F-4D97-AF65-F5344CB8AC3E}">
        <p14:creationId xmlns:p14="http://schemas.microsoft.com/office/powerpoint/2010/main" xmlns="" val="30596058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0"/>
            <a:ext cx="8893175" cy="6742113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BOLESLAV I. Ukrutný </a:t>
            </a:r>
            <a:r>
              <a:rPr lang="cs-CZ" dirty="0"/>
              <a:t>(935 – asi 972)</a:t>
            </a:r>
          </a:p>
          <a:p>
            <a:r>
              <a:rPr lang="cs-CZ" dirty="0"/>
              <a:t>- mladší bratr </a:t>
            </a:r>
            <a:r>
              <a:rPr lang="cs-CZ" dirty="0" smtClean="0"/>
              <a:t>Václava- </a:t>
            </a:r>
            <a:r>
              <a:rPr lang="cs-CZ" dirty="0"/>
              <a:t>nechal zavraždit bratra Václava a ujal se vlády</a:t>
            </a:r>
          </a:p>
          <a:p>
            <a:r>
              <a:rPr lang="cs-CZ" dirty="0"/>
              <a:t>- Václav prohlášen za svatého </a:t>
            </a:r>
            <a:r>
              <a:rPr lang="cs-CZ" dirty="0" smtClean="0"/>
              <a:t>- </a:t>
            </a:r>
            <a:r>
              <a:rPr lang="cs-CZ" dirty="0"/>
              <a:t>1. česká mince – stříbrný </a:t>
            </a:r>
            <a:r>
              <a:rPr lang="cs-CZ" dirty="0" smtClean="0"/>
              <a:t>denár</a:t>
            </a:r>
          </a:p>
          <a:p>
            <a:endParaRPr lang="cs-CZ" b="1" dirty="0"/>
          </a:p>
          <a:p>
            <a:r>
              <a:rPr lang="cs-CZ" b="1" dirty="0">
                <a:solidFill>
                  <a:srgbClr val="FF0066"/>
                </a:solidFill>
              </a:rPr>
              <a:t>BOLESLAV II. Pobožný </a:t>
            </a:r>
            <a:r>
              <a:rPr lang="cs-CZ" dirty="0"/>
              <a:t>(972 – 999)</a:t>
            </a:r>
          </a:p>
          <a:p>
            <a:r>
              <a:rPr lang="cs-CZ" dirty="0"/>
              <a:t>- syn Boleslava I.</a:t>
            </a:r>
          </a:p>
          <a:p>
            <a:r>
              <a:rPr lang="cs-CZ" dirty="0" smtClean="0"/>
              <a:t>- </a:t>
            </a:r>
            <a:r>
              <a:rPr lang="cs-CZ" dirty="0"/>
              <a:t>nechal razit denáry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- </a:t>
            </a:r>
            <a:r>
              <a:rPr lang="cs-CZ" dirty="0"/>
              <a:t>pražský biskup VOJTĚCH = vzdělaný a zcestovalý</a:t>
            </a:r>
          </a:p>
          <a:p>
            <a:r>
              <a:rPr lang="cs-CZ" dirty="0"/>
              <a:t>- 993 - založení 1. mužského kláštera na Břevnově </a:t>
            </a:r>
          </a:p>
          <a:p>
            <a:r>
              <a:rPr lang="cs-CZ" dirty="0" smtClean="0"/>
              <a:t>- </a:t>
            </a:r>
            <a:r>
              <a:rPr lang="cs-CZ" dirty="0"/>
              <a:t>997 – Vojtěch umírá </a:t>
            </a:r>
            <a:r>
              <a:rPr lang="cs-CZ" dirty="0" smtClean="0"/>
              <a:t>-  svatořečen</a:t>
            </a:r>
            <a:endParaRPr lang="cs-CZ" dirty="0"/>
          </a:p>
          <a:p>
            <a:r>
              <a:rPr lang="cs-CZ" dirty="0"/>
              <a:t>- opat PROKOP – Sázavský klášter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44824"/>
            <a:ext cx="20955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9758248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Bořivoj byl……………..?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Bořivoj </a:t>
            </a:r>
            <a:r>
              <a:rPr lang="cs-CZ" b="1" u="sng" dirty="0">
                <a:solidFill>
                  <a:srgbClr val="FF0000"/>
                </a:solidFill>
              </a:rPr>
              <a:t>byl</a:t>
            </a:r>
            <a:r>
              <a:rPr lang="cs-CZ" b="1" u="sng" dirty="0" smtClean="0">
                <a:solidFill>
                  <a:srgbClr val="FF0000"/>
                </a:solidFill>
              </a:rPr>
              <a:t>……………..?</a:t>
            </a:r>
          </a:p>
          <a:p>
            <a:endParaRPr lang="cs-CZ" dirty="0"/>
          </a:p>
          <a:p>
            <a:pPr marL="514350" indent="-514350">
              <a:buClr>
                <a:srgbClr val="3F7905"/>
              </a:buClr>
              <a:buFont typeface="+mj-lt"/>
              <a:buAutoNum type="alphaUcPeriod"/>
            </a:pPr>
            <a:r>
              <a:rPr lang="cs-CZ" dirty="0" smtClean="0"/>
              <a:t>první historicky doložený kníže</a:t>
            </a:r>
          </a:p>
          <a:p>
            <a:pPr marL="514350" indent="-514350">
              <a:buClr>
                <a:srgbClr val="3F7905"/>
              </a:buClr>
              <a:buFont typeface="+mj-lt"/>
              <a:buAutoNum type="alphaUcPeriod"/>
            </a:pPr>
            <a:r>
              <a:rPr lang="cs-CZ" dirty="0" smtClean="0"/>
              <a:t>kazatel</a:t>
            </a:r>
          </a:p>
          <a:p>
            <a:pPr marL="514350" indent="-514350">
              <a:buClr>
                <a:srgbClr val="3F7905"/>
              </a:buClr>
              <a:buFont typeface="+mj-lt"/>
              <a:buAutoNum type="alphaUcPeriod"/>
            </a:pPr>
            <a:r>
              <a:rPr lang="cs-CZ" dirty="0" smtClean="0"/>
              <a:t>první prezident</a:t>
            </a:r>
          </a:p>
          <a:p>
            <a:pPr marL="514350" indent="-514350">
              <a:buClr>
                <a:srgbClr val="3F7905"/>
              </a:buClr>
              <a:buFont typeface="+mj-lt"/>
              <a:buAutoNum type="alphaUcPeriod"/>
            </a:pPr>
            <a:r>
              <a:rPr lang="cs-CZ" dirty="0" smtClean="0"/>
              <a:t>poslední Lucemburk</a:t>
            </a:r>
          </a:p>
          <a:p>
            <a:endParaRPr lang="cs-CZ" dirty="0" smtClean="0"/>
          </a:p>
          <a:p>
            <a:pPr marL="514350" indent="-514350">
              <a:buClr>
                <a:srgbClr val="3F7905"/>
              </a:buClr>
              <a:buFont typeface="+mj-lt"/>
              <a:buAutoNum type="alphaUcPeriod"/>
            </a:pPr>
            <a:r>
              <a:rPr lang="cs-CZ" b="1" dirty="0" smtClean="0">
                <a:solidFill>
                  <a:srgbClr val="FF0000"/>
                </a:solidFill>
              </a:rPr>
              <a:t>první historicky doložený kníže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solidFill>
                  <a:srgbClr val="7030A0"/>
                </a:solidFill>
              </a:rPr>
              <a:t>Jakým způsobem Václav zemřel ?</a:t>
            </a:r>
          </a:p>
          <a:p>
            <a:endParaRPr lang="cs-CZ" dirty="0"/>
          </a:p>
          <a:p>
            <a:pPr marL="514350" indent="-514350">
              <a:buClr>
                <a:srgbClr val="7030A0"/>
              </a:buClr>
              <a:buFont typeface="+mj-lt"/>
              <a:buAutoNum type="arabicPeriod"/>
            </a:pPr>
            <a:r>
              <a:rPr lang="cs-CZ" dirty="0" smtClean="0"/>
              <a:t>ukřižováním</a:t>
            </a:r>
          </a:p>
          <a:p>
            <a:pPr marL="514350" indent="-514350">
              <a:buClr>
                <a:srgbClr val="7030A0"/>
              </a:buClr>
              <a:buFont typeface="+mj-lt"/>
              <a:buAutoNum type="arabicPeriod"/>
            </a:pPr>
            <a:r>
              <a:rPr lang="cs-CZ" dirty="0" smtClean="0"/>
              <a:t>upálením</a:t>
            </a:r>
          </a:p>
          <a:p>
            <a:pPr marL="514350" indent="-514350">
              <a:buClr>
                <a:srgbClr val="7030A0"/>
              </a:buClr>
              <a:buFont typeface="+mj-lt"/>
              <a:buAutoNum type="arabicPeriod"/>
            </a:pPr>
            <a:r>
              <a:rPr lang="cs-CZ" dirty="0" smtClean="0"/>
              <a:t>oběšením</a:t>
            </a:r>
          </a:p>
          <a:p>
            <a:pPr marL="514350" indent="-514350">
              <a:buClr>
                <a:srgbClr val="7030A0"/>
              </a:buClr>
              <a:buFont typeface="+mj-lt"/>
              <a:buAutoNum type="arabicPeriod"/>
            </a:pPr>
            <a:r>
              <a:rPr lang="cs-CZ" dirty="0" smtClean="0"/>
              <a:t>probodnutím</a:t>
            </a:r>
          </a:p>
          <a:p>
            <a:endParaRPr lang="cs-CZ" dirty="0"/>
          </a:p>
          <a:p>
            <a:pPr marL="514350" indent="-514350">
              <a:buClr>
                <a:srgbClr val="7030A0"/>
              </a:buClr>
              <a:buFont typeface="+mj-lt"/>
              <a:buAutoNum type="arabicPeriod" startAt="4"/>
            </a:pPr>
            <a:r>
              <a:rPr lang="cs-CZ" b="1" dirty="0" smtClean="0">
                <a:solidFill>
                  <a:srgbClr val="7030A0"/>
                </a:solidFill>
              </a:rPr>
              <a:t>probodnutím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424445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počátcích českých dějin a kontrolní </a:t>
            </a:r>
            <a:r>
              <a:rPr lang="cs-CZ" smtClean="0"/>
              <a:t>otázky.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www.odmaturuj.cz/dejepis/pocatky-ceskych-dejin/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www.praha.eu/public/b3/b0/62/128855_4_myslbek_sv_vaclav.jpg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upload.wikimedia.org/wikipedia/commons/8/84/Den%C3%A1r_Vratislav_II-B.jpg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://upload.wikimedia.org/wikipedia/commons/thumb/7/76/Svaty_Vaclav_a_Svata_Ludmila_-_glass_window.jpg/409px-Svaty_Vaclav_a_Svata_Ludmila_-_</a:t>
            </a:r>
            <a:r>
              <a:rPr lang="cs-CZ" sz="2000" dirty="0" smtClean="0">
                <a:hlinkClick r:id="rId6"/>
              </a:rPr>
              <a:t>glass_window.jpg</a:t>
            </a:r>
            <a:endParaRPr lang="cs-CZ" sz="2000" dirty="0" smtClean="0"/>
          </a:p>
          <a:p>
            <a:endParaRPr lang="cs-CZ" sz="2200" dirty="0" smtClean="0"/>
          </a:p>
          <a:p>
            <a:pPr marL="0" indent="0">
              <a:buNone/>
            </a:pPr>
            <a:r>
              <a:rPr lang="cs-CZ" sz="1800" dirty="0" smtClean="0"/>
              <a:t>Autorem </a:t>
            </a:r>
            <a:r>
              <a:rPr lang="cs-CZ" sz="1800" dirty="0"/>
              <a:t>tohoto materiálu, pokud není  uvedeno jinak je Bc. Miroslav  Barda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1059" y="5301208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289897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3183</TotalTime>
  <Words>379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VY_ 32_ INOVACE _16_10_ počátky českých dějin </vt:lpstr>
      <vt:lpstr>Počátky českých dějin </vt:lpstr>
      <vt:lpstr>Počátky dějin českého státu</vt:lpstr>
      <vt:lpstr>  VÁCLAV (924 – 929/935?)  </vt:lpstr>
      <vt:lpstr>Snímek 5</vt:lpstr>
      <vt:lpstr>Bořivoj byl……………..? 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pajkrtova</cp:lastModifiedBy>
  <cp:revision>342</cp:revision>
  <dcterms:created xsi:type="dcterms:W3CDTF">2011-05-06T14:42:50Z</dcterms:created>
  <dcterms:modified xsi:type="dcterms:W3CDTF">2012-02-22T09:48:34Z</dcterms:modified>
</cp:coreProperties>
</file>