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17B88C-4D9F-42A3-823F-C46D145E7374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6C451-BDF4-4173-97B7-068C026A02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8802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6C451-BDF4-4173-97B7-068C026A021D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4542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5B272A21-43DC-4EF4-BBA7-83D223C09CBD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46CE93D6-A688-4B6E-A5E8-C096B3A9A243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2A21-43DC-4EF4-BBA7-83D223C09CBD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E93D6-A688-4B6E-A5E8-C096B3A9A2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2A21-43DC-4EF4-BBA7-83D223C09CBD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E93D6-A688-4B6E-A5E8-C096B3A9A2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2A21-43DC-4EF4-BBA7-83D223C09CBD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E93D6-A688-4B6E-A5E8-C096B3A9A2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2A21-43DC-4EF4-BBA7-83D223C09CBD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E93D6-A688-4B6E-A5E8-C096B3A9A2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2A21-43DC-4EF4-BBA7-83D223C09CBD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E93D6-A688-4B6E-A5E8-C096B3A9A2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2A21-43DC-4EF4-BBA7-83D223C09CBD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E93D6-A688-4B6E-A5E8-C096B3A9A2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2A21-43DC-4EF4-BBA7-83D223C09CBD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E93D6-A688-4B6E-A5E8-C096B3A9A2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2A21-43DC-4EF4-BBA7-83D223C09CBD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E93D6-A688-4B6E-A5E8-C096B3A9A2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2A21-43DC-4EF4-BBA7-83D223C09CBD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E93D6-A688-4B6E-A5E8-C096B3A9A2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72A21-43DC-4EF4-BBA7-83D223C09CBD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E93D6-A688-4B6E-A5E8-C096B3A9A2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5B272A21-43DC-4EF4-BBA7-83D223C09CBD}" type="datetimeFigureOut">
              <a:rPr lang="cs-CZ" smtClean="0"/>
              <a:t>30.7.2013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46CE93D6-A688-4B6E-A5E8-C096B3A9A24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04664"/>
            <a:ext cx="6552727" cy="104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Základní škola  a mateřská škola, Svoboda nad Úpou, okres Trutnov</a:t>
            </a:r>
          </a:p>
          <a:p>
            <a:r>
              <a:rPr lang="cs-CZ" dirty="0"/>
              <a:t>Bc. Lucie </a:t>
            </a:r>
            <a:r>
              <a:rPr lang="cs-CZ" dirty="0" smtClean="0"/>
              <a:t>Ševčíková</a:t>
            </a:r>
          </a:p>
          <a:p>
            <a:r>
              <a:rPr lang="cs-CZ" dirty="0" smtClean="0"/>
              <a:t>Datum: 25. </a:t>
            </a:r>
            <a:r>
              <a:rPr lang="cs-CZ" dirty="0" smtClean="0"/>
              <a:t>1. 2013</a:t>
            </a:r>
            <a:endParaRPr lang="cs-CZ" dirty="0"/>
          </a:p>
          <a:p>
            <a:r>
              <a:rPr lang="cs-CZ" dirty="0"/>
              <a:t>VY_22_INOVACE_2.2.2 </a:t>
            </a:r>
            <a:r>
              <a:rPr lang="cs-CZ" dirty="0" smtClean="0"/>
              <a:t>AJ8,9g_22 </a:t>
            </a:r>
            <a:endParaRPr lang="cs-CZ" dirty="0"/>
          </a:p>
          <a:p>
            <a:r>
              <a:rPr lang="cs-CZ" dirty="0"/>
              <a:t>Téma: </a:t>
            </a:r>
            <a:r>
              <a:rPr lang="cs-CZ" dirty="0" smtClean="0"/>
              <a:t>vedlejší věty časové</a:t>
            </a:r>
            <a:endParaRPr lang="cs-CZ" dirty="0"/>
          </a:p>
          <a:p>
            <a:r>
              <a:rPr lang="cs-CZ" dirty="0"/>
              <a:t>8. a 9. ročník</a:t>
            </a:r>
          </a:p>
          <a:p>
            <a:r>
              <a:rPr lang="cs-CZ" b="1" dirty="0"/>
              <a:t>Číslo projektu : </a:t>
            </a:r>
            <a:r>
              <a:rPr lang="cs-CZ" dirty="0"/>
              <a:t>CZ.1.07/1.4.00/21.3068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7637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Tento materiál slouží k pochopení a procvičení vedlejších časových vět a použití časových spojek a interpunkce. Součástí je i praktické cvičení. Interaktivní materiál je určen pro žáky 8. a 9. ročníku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3657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TIME CLAUSES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657601"/>
            <a:ext cx="6400800" cy="70750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VEDLEJŠÍ VĚTY ČASOVÉ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03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5916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/>
              <a:t>Vedlejší časové věty určují v čase děj, který nastal ve větě hlavní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457200" indent="-457200"/>
            <a:endParaRPr lang="cs-CZ" dirty="0" smtClean="0"/>
          </a:p>
          <a:p>
            <a:r>
              <a:rPr lang="en-US" b="1" dirty="0"/>
              <a:t>When he </a:t>
            </a:r>
            <a:r>
              <a:rPr lang="en-US" b="1" dirty="0">
                <a:solidFill>
                  <a:srgbClr val="00B0F0"/>
                </a:solidFill>
              </a:rPr>
              <a:t>came </a:t>
            </a:r>
            <a:r>
              <a:rPr lang="en-US" b="1" dirty="0"/>
              <a:t>home, he </a:t>
            </a:r>
            <a:r>
              <a:rPr lang="en-US" b="1" dirty="0">
                <a:solidFill>
                  <a:srgbClr val="00B0F0"/>
                </a:solidFill>
              </a:rPr>
              <a:t>made</a:t>
            </a:r>
            <a:r>
              <a:rPr lang="en-US" b="1" dirty="0"/>
              <a:t> himself some </a:t>
            </a:r>
            <a:r>
              <a:rPr lang="en-US" b="1" dirty="0" smtClean="0"/>
              <a:t>coffee</a:t>
            </a:r>
            <a:r>
              <a:rPr lang="cs-CZ" b="1" dirty="0"/>
              <a:t>.</a:t>
            </a:r>
            <a:endParaRPr lang="cs-CZ" b="1" dirty="0" smtClean="0"/>
          </a:p>
          <a:p>
            <a:pPr indent="0" algn="ctr">
              <a:buNone/>
            </a:pPr>
            <a:r>
              <a:rPr lang="cs-CZ" dirty="0" smtClean="0"/>
              <a:t>( OBA  ČASY JSOU MINULÉ – DĚJ V MINULOSTI)</a:t>
            </a:r>
          </a:p>
          <a:p>
            <a:pPr marL="457200" indent="-457200"/>
            <a:endParaRPr lang="cs-CZ" dirty="0" smtClean="0"/>
          </a:p>
          <a:p>
            <a:pPr marL="457200" indent="-457200"/>
            <a:r>
              <a:rPr lang="en-US" b="1" dirty="0"/>
              <a:t>When he </a:t>
            </a:r>
            <a:r>
              <a:rPr lang="en-US" b="1" dirty="0">
                <a:solidFill>
                  <a:srgbClr val="00B0F0"/>
                </a:solidFill>
              </a:rPr>
              <a:t>comes</a:t>
            </a:r>
            <a:r>
              <a:rPr lang="en-US" b="1" dirty="0"/>
              <a:t> home, he </a:t>
            </a:r>
            <a:r>
              <a:rPr lang="en-US" b="1" dirty="0">
                <a:solidFill>
                  <a:srgbClr val="00B0F0"/>
                </a:solidFill>
              </a:rPr>
              <a:t>makes</a:t>
            </a:r>
            <a:r>
              <a:rPr lang="en-US" b="1" dirty="0"/>
              <a:t> himself some </a:t>
            </a:r>
            <a:r>
              <a:rPr lang="en-US" b="1" dirty="0" smtClean="0"/>
              <a:t>coffee</a:t>
            </a:r>
            <a:r>
              <a:rPr lang="cs-CZ" b="1" dirty="0" smtClean="0"/>
              <a:t>.</a:t>
            </a:r>
          </a:p>
          <a:p>
            <a:pPr indent="0" algn="ctr">
              <a:buNone/>
            </a:pPr>
            <a:r>
              <a:rPr lang="cs-CZ" dirty="0" smtClean="0"/>
              <a:t>(OBA ČASY JSOU PŘÍTOMNÉ – DĚJ V PŘÍTOMNOSTI)</a:t>
            </a:r>
          </a:p>
          <a:p>
            <a:pPr marL="457200" indent="-457200"/>
            <a:endParaRPr lang="cs-CZ" dirty="0" smtClean="0"/>
          </a:p>
          <a:p>
            <a:pPr marL="457200" indent="-457200"/>
            <a:r>
              <a:rPr lang="en-US" b="1" dirty="0"/>
              <a:t>When he </a:t>
            </a:r>
            <a:r>
              <a:rPr lang="en-US" b="1" dirty="0">
                <a:solidFill>
                  <a:srgbClr val="00B0F0"/>
                </a:solidFill>
              </a:rPr>
              <a:t>comes </a:t>
            </a:r>
            <a:r>
              <a:rPr lang="en-US" b="1" dirty="0"/>
              <a:t>home, he</a:t>
            </a:r>
            <a:r>
              <a:rPr lang="en-US" b="1" dirty="0">
                <a:solidFill>
                  <a:srgbClr val="00B0F0"/>
                </a:solidFill>
              </a:rPr>
              <a:t>'ll</a:t>
            </a:r>
            <a:r>
              <a:rPr lang="en-US" b="1" dirty="0"/>
              <a:t> make himself some </a:t>
            </a:r>
            <a:r>
              <a:rPr lang="en-US" b="1" dirty="0" smtClean="0"/>
              <a:t>coffee</a:t>
            </a:r>
            <a:r>
              <a:rPr lang="cs-CZ" b="1" dirty="0" smtClean="0"/>
              <a:t>.</a:t>
            </a:r>
          </a:p>
          <a:p>
            <a:pPr indent="0" algn="ctr">
              <a:buNone/>
            </a:pPr>
            <a:r>
              <a:rPr lang="cs-CZ" dirty="0"/>
              <a:t>(</a:t>
            </a:r>
            <a:r>
              <a:rPr lang="cs-CZ" dirty="0" smtClean="0"/>
              <a:t>MÍSTO BUDOUCÍHO ČASU JE VE VEDLEJŠÍ ČASOVÉ VĚTĚ NUTNÉ POUŽÍT PŘÍTOMNÝ ČAS)</a:t>
            </a:r>
          </a:p>
          <a:p>
            <a:pPr marL="457200" indent="-457200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176995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75510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>
                <a:effectLst/>
              </a:rPr>
              <a:t/>
            </a:r>
            <a:br>
              <a:rPr lang="cs-CZ" dirty="0" smtClean="0">
                <a:effectLst/>
              </a:rPr>
            </a:br>
            <a:r>
              <a:rPr lang="cs-CZ" dirty="0">
                <a:effectLst/>
              </a:rPr>
              <a:t/>
            </a:r>
            <a:br>
              <a:rPr lang="cs-CZ" dirty="0">
                <a:effectLst/>
              </a:rPr>
            </a:br>
            <a:r>
              <a:rPr lang="cs-CZ" dirty="0" smtClean="0">
                <a:effectLst/>
              </a:rPr>
              <a:t>Interpunkce</a:t>
            </a:r>
            <a:r>
              <a:rPr lang="cs-CZ" dirty="0">
                <a:effectLst/>
              </a:rPr>
              <a:t>: </a:t>
            </a:r>
            <a:r>
              <a:rPr lang="cs-CZ" dirty="0" smtClean="0">
                <a:effectLst/>
              </a:rPr>
              <a:t>čárky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ctr"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Hlavní věta </a:t>
            </a:r>
            <a:r>
              <a:rPr lang="cs-CZ" b="1" dirty="0" smtClean="0"/>
              <a:t>+ </a:t>
            </a:r>
            <a:r>
              <a:rPr lang="cs-CZ" b="1" dirty="0" smtClean="0">
                <a:solidFill>
                  <a:schemeClr val="accent6"/>
                </a:solidFill>
              </a:rPr>
              <a:t>vedlejší věta </a:t>
            </a:r>
            <a:r>
              <a:rPr lang="cs-CZ" b="1" dirty="0" smtClean="0"/>
              <a:t>- </a:t>
            </a:r>
            <a:r>
              <a:rPr lang="cs-CZ" b="1" u="sng" dirty="0" smtClean="0">
                <a:solidFill>
                  <a:srgbClr val="00B0F0"/>
                </a:solidFill>
              </a:rPr>
              <a:t>čárka se nepíše</a:t>
            </a:r>
          </a:p>
          <a:p>
            <a:pPr indent="0">
              <a:buNone/>
            </a:pPr>
            <a:endParaRPr lang="cs-CZ" b="1" u="sng" dirty="0" smtClean="0">
              <a:solidFill>
                <a:srgbClr val="00B0F0"/>
              </a:solidFill>
            </a:endParaRPr>
          </a:p>
          <a:p>
            <a:pPr indent="0" algn="ctr">
              <a:buNone/>
            </a:pPr>
            <a:r>
              <a:rPr lang="en-US" b="1" i="1" dirty="0">
                <a:solidFill>
                  <a:schemeClr val="accent2"/>
                </a:solidFill>
              </a:rPr>
              <a:t>He will make himself some coffee </a:t>
            </a:r>
            <a:r>
              <a:rPr lang="en-US" b="1" i="1" dirty="0">
                <a:solidFill>
                  <a:schemeClr val="accent3"/>
                </a:solidFill>
              </a:rPr>
              <a:t>when he comes </a:t>
            </a:r>
            <a:r>
              <a:rPr lang="en-US" b="1" i="1" dirty="0" smtClean="0">
                <a:solidFill>
                  <a:schemeClr val="accent3"/>
                </a:solidFill>
              </a:rPr>
              <a:t>home</a:t>
            </a:r>
            <a:r>
              <a:rPr lang="cs-CZ" b="1" i="1" dirty="0" smtClean="0">
                <a:solidFill>
                  <a:schemeClr val="accent3"/>
                </a:solidFill>
              </a:rPr>
              <a:t>.</a:t>
            </a:r>
            <a:endParaRPr lang="cs-CZ" b="1" i="1" dirty="0">
              <a:solidFill>
                <a:schemeClr val="accent3"/>
              </a:solidFill>
            </a:endParaRPr>
          </a:p>
          <a:p>
            <a:pPr indent="0">
              <a:buNone/>
            </a:pPr>
            <a:endParaRPr lang="cs-CZ" b="1" i="1" dirty="0" smtClean="0">
              <a:solidFill>
                <a:schemeClr val="accent3"/>
              </a:solidFill>
            </a:endParaRPr>
          </a:p>
          <a:p>
            <a:pPr indent="0" algn="ctr">
              <a:buNone/>
            </a:pPr>
            <a:r>
              <a:rPr lang="cs-CZ" b="1" dirty="0" smtClean="0">
                <a:solidFill>
                  <a:schemeClr val="accent3"/>
                </a:solidFill>
              </a:rPr>
              <a:t>Vedlejší věta + </a:t>
            </a:r>
            <a:r>
              <a:rPr lang="cs-CZ" b="1" dirty="0" smtClean="0">
                <a:solidFill>
                  <a:schemeClr val="accent2"/>
                </a:solidFill>
              </a:rPr>
              <a:t>hlavní věta </a:t>
            </a:r>
            <a:r>
              <a:rPr lang="cs-CZ" b="1" dirty="0" smtClean="0">
                <a:solidFill>
                  <a:schemeClr val="accent3"/>
                </a:solidFill>
              </a:rPr>
              <a:t>– </a:t>
            </a:r>
            <a:r>
              <a:rPr lang="cs-CZ" b="1" dirty="0" smtClean="0">
                <a:solidFill>
                  <a:srgbClr val="00B0F0"/>
                </a:solidFill>
              </a:rPr>
              <a:t>čárka se píše</a:t>
            </a:r>
          </a:p>
          <a:p>
            <a:pPr indent="0">
              <a:buNone/>
            </a:pPr>
            <a:endParaRPr lang="cs-CZ" b="1" dirty="0" smtClean="0">
              <a:solidFill>
                <a:srgbClr val="00B0F0"/>
              </a:solidFill>
            </a:endParaRPr>
          </a:p>
          <a:p>
            <a:pPr indent="0" algn="ctr">
              <a:buNone/>
            </a:pPr>
            <a:r>
              <a:rPr lang="en-US" b="1" i="1" dirty="0">
                <a:solidFill>
                  <a:schemeClr val="accent3"/>
                </a:solidFill>
              </a:rPr>
              <a:t>When he comes home</a:t>
            </a:r>
            <a:r>
              <a:rPr lang="en-US" b="1" i="1" dirty="0">
                <a:solidFill>
                  <a:srgbClr val="00B0F0"/>
                </a:solidFill>
              </a:rPr>
              <a:t>,</a:t>
            </a:r>
            <a:r>
              <a:rPr lang="en-US" b="1" i="1" dirty="0"/>
              <a:t> </a:t>
            </a:r>
            <a:r>
              <a:rPr lang="en-US" b="1" i="1" dirty="0">
                <a:solidFill>
                  <a:schemeClr val="accent2"/>
                </a:solidFill>
              </a:rPr>
              <a:t>he will make himself some </a:t>
            </a:r>
            <a:r>
              <a:rPr lang="en-US" b="1" i="1" dirty="0" smtClean="0">
                <a:solidFill>
                  <a:schemeClr val="accent2"/>
                </a:solidFill>
              </a:rPr>
              <a:t>coffee</a:t>
            </a:r>
            <a:r>
              <a:rPr lang="cs-CZ" b="1" i="1" dirty="0" smtClean="0">
                <a:solidFill>
                  <a:schemeClr val="accent2"/>
                </a:solidFill>
              </a:rPr>
              <a:t>.</a:t>
            </a:r>
            <a:endParaRPr lang="cs-CZ" b="1" i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34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82711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>
                <a:effectLst/>
              </a:rPr>
              <a:t>Spojky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WHEN</a:t>
            </a:r>
            <a:r>
              <a:rPr lang="cs-CZ" b="1" dirty="0"/>
              <a:t> - když, až</a:t>
            </a:r>
          </a:p>
          <a:p>
            <a:pPr indent="0" algn="ctr">
              <a:buNone/>
            </a:pPr>
            <a:r>
              <a:rPr lang="en-US" b="1" i="1" dirty="0">
                <a:solidFill>
                  <a:srgbClr val="FF0000"/>
                </a:solidFill>
              </a:rPr>
              <a:t>When I </a:t>
            </a:r>
            <a:r>
              <a:rPr lang="en-US" b="1" i="1" dirty="0" smtClean="0">
                <a:solidFill>
                  <a:srgbClr val="FF0000"/>
                </a:solidFill>
              </a:rPr>
              <a:t>was </a:t>
            </a:r>
            <a:r>
              <a:rPr lang="en-US" b="1" i="1" dirty="0">
                <a:solidFill>
                  <a:srgbClr val="FF0000"/>
                </a:solidFill>
              </a:rPr>
              <a:t>having a shower, the cat ate my dinner</a:t>
            </a:r>
            <a:r>
              <a:rPr lang="en-US" b="1" i="1" dirty="0" smtClean="0">
                <a:solidFill>
                  <a:srgbClr val="FF0000"/>
                </a:solidFill>
              </a:rPr>
              <a:t>.</a:t>
            </a:r>
            <a:endParaRPr lang="cs-CZ" b="1" i="1" dirty="0" smtClean="0">
              <a:solidFill>
                <a:srgbClr val="FF0000"/>
              </a:solidFill>
            </a:endParaRPr>
          </a:p>
          <a:p>
            <a:pPr marL="457200" indent="-457200" algn="ctr"/>
            <a:endParaRPr lang="cs-CZ" i="1" dirty="0" smtClean="0"/>
          </a:p>
          <a:p>
            <a:pPr marL="457200" indent="-457200"/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WHILE</a:t>
            </a:r>
            <a:r>
              <a:rPr lang="cs-CZ" b="1" dirty="0"/>
              <a:t> </a:t>
            </a:r>
            <a:r>
              <a:rPr lang="cs-CZ" b="1" dirty="0" smtClean="0"/>
              <a:t>– zatímco (</a:t>
            </a:r>
            <a:r>
              <a:rPr lang="cs-CZ" dirty="0"/>
              <a:t>před větami v průběhovém čase</a:t>
            </a:r>
            <a:r>
              <a:rPr lang="cs-CZ" dirty="0" smtClean="0"/>
              <a:t>.)</a:t>
            </a:r>
          </a:p>
          <a:p>
            <a:pPr indent="0" algn="ctr">
              <a:buNone/>
            </a:pPr>
            <a:r>
              <a:rPr lang="en-US" b="1" i="1" dirty="0">
                <a:solidFill>
                  <a:srgbClr val="FF0000"/>
                </a:solidFill>
              </a:rPr>
              <a:t>While I was skiing, I fell and broke my leg.</a:t>
            </a:r>
            <a:endParaRPr lang="cs-CZ" b="1" i="1" dirty="0">
              <a:solidFill>
                <a:srgbClr val="FF0000"/>
              </a:solidFill>
            </a:endParaRPr>
          </a:p>
          <a:p>
            <a:pPr indent="0">
              <a:buNone/>
            </a:pPr>
            <a:endParaRPr lang="cs-CZ" dirty="0" smtClean="0"/>
          </a:p>
          <a:p>
            <a:pPr marL="457200" indent="-457200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BEFORE, AFTER </a:t>
            </a:r>
            <a:r>
              <a:rPr lang="en-US" b="1" dirty="0"/>
              <a:t>- </a:t>
            </a:r>
            <a:r>
              <a:rPr lang="en-US" b="1" dirty="0" err="1"/>
              <a:t>předtím</a:t>
            </a:r>
            <a:r>
              <a:rPr lang="en-US" b="1" dirty="0"/>
              <a:t> </a:t>
            </a:r>
            <a:r>
              <a:rPr lang="en-US" b="1" dirty="0" err="1"/>
              <a:t>než</a:t>
            </a:r>
            <a:r>
              <a:rPr lang="en-US" b="1" dirty="0"/>
              <a:t>, </a:t>
            </a:r>
            <a:r>
              <a:rPr lang="en-US" b="1" dirty="0" err="1"/>
              <a:t>poté</a:t>
            </a:r>
            <a:r>
              <a:rPr lang="en-US" b="1" dirty="0"/>
              <a:t> </a:t>
            </a:r>
            <a:r>
              <a:rPr lang="en-US" b="1" dirty="0" smtClean="0"/>
              <a:t>co</a:t>
            </a:r>
            <a:r>
              <a:rPr lang="cs-CZ" b="1" dirty="0" smtClean="0"/>
              <a:t> </a:t>
            </a:r>
            <a:r>
              <a:rPr lang="cs-CZ" dirty="0" smtClean="0"/>
              <a:t>( v jakém sledu se činnosti staly)</a:t>
            </a:r>
          </a:p>
          <a:p>
            <a:pPr indent="0" algn="ctr">
              <a:buNone/>
            </a:pPr>
            <a:r>
              <a:rPr lang="en-US" b="1" i="1" dirty="0">
                <a:solidFill>
                  <a:srgbClr val="FF0000"/>
                </a:solidFill>
              </a:rPr>
              <a:t>Before I left home, I switched off the </a:t>
            </a:r>
            <a:r>
              <a:rPr lang="en-US" b="1" i="1" dirty="0" smtClean="0">
                <a:solidFill>
                  <a:srgbClr val="FF0000"/>
                </a:solidFill>
              </a:rPr>
              <a:t>TV</a:t>
            </a:r>
            <a:r>
              <a:rPr lang="cs-CZ" b="1" i="1" dirty="0" smtClean="0">
                <a:solidFill>
                  <a:srgbClr val="FF0000"/>
                </a:solidFill>
              </a:rPr>
              <a:t>.</a:t>
            </a:r>
            <a:endParaRPr lang="en-US" b="1" i="1" dirty="0">
              <a:solidFill>
                <a:srgbClr val="FF0000"/>
              </a:solidFill>
            </a:endParaRPr>
          </a:p>
          <a:p>
            <a:pPr marL="457200" indent="-457200"/>
            <a:endParaRPr lang="cs-CZ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134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UNTIL - dokud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 </a:t>
            </a:r>
            <a:r>
              <a:rPr lang="cs-CZ" b="1" dirty="0" smtClean="0"/>
              <a:t>(</a:t>
            </a:r>
            <a:r>
              <a:rPr lang="cs-CZ" dirty="0" smtClean="0"/>
              <a:t>je </a:t>
            </a:r>
            <a:r>
              <a:rPr lang="cs-CZ" dirty="0"/>
              <a:t>záporná a pojí se vždy s větou, kde je sloveso </a:t>
            </a:r>
            <a:r>
              <a:rPr lang="cs-CZ" dirty="0" smtClean="0"/>
              <a:t>kladné)</a:t>
            </a:r>
          </a:p>
          <a:p>
            <a:pPr indent="0" algn="ctr">
              <a:buNone/>
            </a:pPr>
            <a:r>
              <a:rPr lang="en-US" b="1" i="1" dirty="0">
                <a:solidFill>
                  <a:srgbClr val="FF0000"/>
                </a:solidFill>
              </a:rPr>
              <a:t>I won't leave until you tell me the truth</a:t>
            </a:r>
            <a:r>
              <a:rPr lang="en-US" b="1" i="1" dirty="0" smtClean="0">
                <a:solidFill>
                  <a:srgbClr val="FF0000"/>
                </a:solidFill>
              </a:rPr>
              <a:t>.</a:t>
            </a:r>
            <a:endParaRPr lang="cs-CZ" b="1" i="1" dirty="0" smtClean="0">
              <a:solidFill>
                <a:srgbClr val="FF0000"/>
              </a:solidFill>
            </a:endParaRPr>
          </a:p>
          <a:p>
            <a:pPr marL="457200" indent="-457200" algn="ctr"/>
            <a:endParaRPr lang="cs-CZ" b="1" i="1" dirty="0">
              <a:solidFill>
                <a:srgbClr val="FF0000"/>
              </a:solidFill>
            </a:endParaRP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= jak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 </a:t>
            </a:r>
            <a:r>
              <a:rPr lang="cs-CZ" dirty="0" smtClean="0"/>
              <a:t>(= </a:t>
            </a:r>
            <a:r>
              <a:rPr lang="cs-CZ" dirty="0" err="1" smtClean="0"/>
              <a:t>while</a:t>
            </a:r>
            <a:r>
              <a:rPr lang="cs-CZ" dirty="0" smtClean="0"/>
              <a:t>)</a:t>
            </a:r>
            <a:endParaRPr lang="cs-CZ" dirty="0"/>
          </a:p>
          <a:p>
            <a:pPr indent="0" algn="ctr">
              <a:buNone/>
            </a:pPr>
            <a:r>
              <a:rPr lang="en-US" b="1" i="1" dirty="0">
                <a:solidFill>
                  <a:srgbClr val="FF0000"/>
                </a:solidFill>
              </a:rPr>
              <a:t>As she was talking to him, her </a:t>
            </a:r>
            <a:r>
              <a:rPr lang="en-US" b="1" i="1" dirty="0" smtClean="0">
                <a:solidFill>
                  <a:srgbClr val="FF0000"/>
                </a:solidFill>
              </a:rPr>
              <a:t>phone rang</a:t>
            </a:r>
            <a:r>
              <a:rPr lang="cs-CZ" b="1" i="1" dirty="0" smtClean="0">
                <a:solidFill>
                  <a:srgbClr val="FF0000"/>
                </a:solidFill>
              </a:rPr>
              <a:t>.</a:t>
            </a:r>
          </a:p>
          <a:p>
            <a:pPr marL="457200" indent="-457200" algn="ctr"/>
            <a:endParaRPr lang="cs-CZ" b="1" i="1" dirty="0" smtClean="0">
              <a:solidFill>
                <a:srgbClr val="FF0000"/>
              </a:solidFill>
            </a:endParaRPr>
          </a:p>
          <a:p>
            <a:pPr marL="457200" indent="-457200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JUST AS, AS SOON AS </a:t>
            </a:r>
            <a:r>
              <a:rPr lang="en-US" b="1" dirty="0"/>
              <a:t>- </a:t>
            </a:r>
            <a:r>
              <a:rPr lang="en-US" b="1" dirty="0" err="1"/>
              <a:t>jakmile</a:t>
            </a:r>
            <a:r>
              <a:rPr lang="en-US" b="1" dirty="0"/>
              <a:t>, </a:t>
            </a:r>
            <a:r>
              <a:rPr lang="en-US" b="1" dirty="0" err="1"/>
              <a:t>hned</a:t>
            </a:r>
            <a:r>
              <a:rPr lang="en-US" b="1" dirty="0"/>
              <a:t> </a:t>
            </a:r>
            <a:r>
              <a:rPr lang="en-US" dirty="0" err="1" smtClean="0"/>
              <a:t>jak</a:t>
            </a:r>
            <a:r>
              <a:rPr lang="cs-CZ" dirty="0" smtClean="0"/>
              <a:t> (oba děje hned po sobě)</a:t>
            </a:r>
            <a:endParaRPr lang="en-US" dirty="0"/>
          </a:p>
          <a:p>
            <a:pPr indent="0" algn="ctr">
              <a:buNone/>
            </a:pPr>
            <a:r>
              <a:rPr lang="en-US" b="1" i="1" dirty="0">
                <a:solidFill>
                  <a:srgbClr val="FF0000"/>
                </a:solidFill>
              </a:rPr>
              <a:t>We'll go as soon as it stops </a:t>
            </a:r>
            <a:r>
              <a:rPr lang="en-US" b="1" i="1" dirty="0" smtClean="0">
                <a:solidFill>
                  <a:srgbClr val="FF0000"/>
                </a:solidFill>
              </a:rPr>
              <a:t>raining</a:t>
            </a:r>
            <a:r>
              <a:rPr lang="cs-CZ" b="1" i="1" dirty="0" smtClean="0">
                <a:solidFill>
                  <a:srgbClr val="FF0000"/>
                </a:solidFill>
              </a:rPr>
              <a:t>.</a:t>
            </a:r>
            <a:endParaRPr lang="cs-CZ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520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75510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err="1" smtClean="0"/>
              <a:t>Let´s</a:t>
            </a:r>
            <a:r>
              <a:rPr lang="cs-CZ" dirty="0" smtClean="0"/>
              <a:t> </a:t>
            </a:r>
            <a:r>
              <a:rPr lang="cs-CZ" dirty="0" err="1" smtClean="0"/>
              <a:t>practice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62336"/>
            <a:ext cx="8229600" cy="4525963"/>
          </a:xfrm>
        </p:spPr>
        <p:txBody>
          <a:bodyPr/>
          <a:lstStyle/>
          <a:p>
            <a:r>
              <a:rPr lang="en-US" dirty="0"/>
              <a:t>We will stay here . . . you come</a:t>
            </a:r>
            <a:r>
              <a:rPr lang="en-US" dirty="0" smtClean="0"/>
              <a:t>.</a:t>
            </a:r>
            <a:endParaRPr lang="cs-CZ" dirty="0" smtClean="0"/>
          </a:p>
          <a:p>
            <a:pPr indent="0">
              <a:buNone/>
            </a:pPr>
            <a:endParaRPr lang="cs-CZ" dirty="0" smtClean="0"/>
          </a:p>
          <a:p>
            <a:pPr algn="r"/>
            <a:r>
              <a:rPr lang="en-US" dirty="0"/>
              <a:t>I'll come and see you . . . I have time</a:t>
            </a:r>
            <a:r>
              <a:rPr lang="en-US" dirty="0" smtClean="0"/>
              <a:t>.</a:t>
            </a:r>
            <a:endParaRPr lang="cs-CZ" dirty="0" smtClean="0"/>
          </a:p>
          <a:p>
            <a:pPr algn="r"/>
            <a:endParaRPr lang="cs-CZ" dirty="0"/>
          </a:p>
          <a:p>
            <a:r>
              <a:rPr lang="en-US" dirty="0"/>
              <a:t>. . . you come tomorrow, I'll give you some chocolate.</a:t>
            </a:r>
            <a:r>
              <a:rPr lang="cs-CZ" dirty="0" smtClean="0"/>
              <a:t> </a:t>
            </a:r>
          </a:p>
          <a:p>
            <a:endParaRPr lang="cs-CZ" dirty="0"/>
          </a:p>
          <a:p>
            <a:pPr algn="r"/>
            <a:r>
              <a:rPr lang="en-US" dirty="0"/>
              <a:t>She will speak to you . . . you come in</a:t>
            </a:r>
            <a:r>
              <a:rPr lang="en-US" dirty="0" smtClean="0"/>
              <a:t>.</a:t>
            </a:r>
            <a:endParaRPr lang="cs-CZ" dirty="0" smtClean="0"/>
          </a:p>
          <a:p>
            <a:pPr algn="r"/>
            <a:endParaRPr lang="cs-CZ" dirty="0"/>
          </a:p>
          <a:p>
            <a:r>
              <a:rPr lang="en-US" dirty="0"/>
              <a:t>I want to finish my work </a:t>
            </a:r>
            <a:r>
              <a:rPr lang="en-US" b="1" dirty="0"/>
              <a:t>.........</a:t>
            </a:r>
            <a:r>
              <a:rPr lang="en-US" dirty="0"/>
              <a:t> we go out</a:t>
            </a:r>
            <a:r>
              <a:rPr lang="en-US" dirty="0" smtClean="0"/>
              <a:t>.</a:t>
            </a:r>
            <a:endParaRPr lang="cs-CZ" dirty="0" smtClean="0"/>
          </a:p>
          <a:p>
            <a:pPr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548250" y="1340768"/>
            <a:ext cx="792088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until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 smtClean="0"/>
              <a:t>after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 smtClean="0"/>
              <a:t>when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5073" y="2225254"/>
            <a:ext cx="1224136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/>
              <a:t>as </a:t>
            </a:r>
            <a:r>
              <a:rPr lang="cs-CZ" dirty="0" err="1"/>
              <a:t>soon</a:t>
            </a:r>
            <a:r>
              <a:rPr lang="cs-CZ" dirty="0"/>
              <a:t> as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/>
              <a:t>when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092280" y="3140968"/>
            <a:ext cx="1224136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/>
              <a:t>as </a:t>
            </a:r>
            <a:r>
              <a:rPr lang="cs-CZ" dirty="0" err="1"/>
              <a:t>soon</a:t>
            </a:r>
            <a:r>
              <a:rPr lang="cs-CZ" dirty="0"/>
              <a:t> as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/>
              <a:t>when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4184501"/>
            <a:ext cx="1224136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as soon as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when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after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while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308304" y="5355089"/>
            <a:ext cx="1224136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before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2320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theme/theme1.xml><?xml version="1.0" encoding="utf-8"?>
<a:theme xmlns:a="http://schemas.openxmlformats.org/drawingml/2006/main" name="Human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Human</Template>
  <TotalTime>53</TotalTime>
  <Words>406</Words>
  <Application>Microsoft Office PowerPoint</Application>
  <PresentationFormat>Předvádění na obrazovce (4:3)</PresentationFormat>
  <Paragraphs>62</Paragraphs>
  <Slides>8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Human</vt:lpstr>
      <vt:lpstr>Prezentace aplikace PowerPoint</vt:lpstr>
      <vt:lpstr>Anotace</vt:lpstr>
      <vt:lpstr>TIME CLAUSES</vt:lpstr>
      <vt:lpstr>Vedlejší časové věty určují v čase děj, který nastal ve větě hlavní</vt:lpstr>
      <vt:lpstr>  Interpunkce: čárky</vt:lpstr>
      <vt:lpstr>Spojky</vt:lpstr>
      <vt:lpstr>Prezentace aplikace PowerPoint</vt:lpstr>
      <vt:lpstr>Let´s practice!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 CLAUSES</dc:title>
  <dc:creator>pc</dc:creator>
  <cp:lastModifiedBy>pc</cp:lastModifiedBy>
  <cp:revision>8</cp:revision>
  <dcterms:created xsi:type="dcterms:W3CDTF">2013-04-11T14:00:41Z</dcterms:created>
  <dcterms:modified xsi:type="dcterms:W3CDTF">2013-07-30T08:16:04Z</dcterms:modified>
</cp:coreProperties>
</file>