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438" r:id="rId2"/>
    <p:sldId id="341" r:id="rId3"/>
    <p:sldId id="342" r:id="rId4"/>
    <p:sldId id="343" r:id="rId5"/>
    <p:sldId id="344" r:id="rId6"/>
    <p:sldId id="483" r:id="rId7"/>
    <p:sldId id="502" r:id="rId8"/>
    <p:sldId id="506" r:id="rId9"/>
    <p:sldId id="457" r:id="rId10"/>
    <p:sldId id="34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c" initials="p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0000FF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0066"/>
    <a:srgbClr val="3F7905"/>
    <a:srgbClr val="FA7EC8"/>
    <a:srgbClr val="EF9FD8"/>
    <a:srgbClr val="FF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31" autoAdjust="0"/>
    <p:restoredTop sz="94676" autoAdjust="0"/>
  </p:normalViewPr>
  <p:slideViewPr>
    <p:cSldViewPr>
      <p:cViewPr>
        <p:scale>
          <a:sx n="91" d="100"/>
          <a:sy n="91" d="100"/>
        </p:scale>
        <p:origin x="-594" y="-3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25830"/>
    </p:cViewPr>
  </p:sorterViewPr>
  <p:notesViewPr>
    <p:cSldViewPr>
      <p:cViewPr varScale="1">
        <p:scale>
          <a:sx n="68" d="100"/>
          <a:sy n="68" d="100"/>
        </p:scale>
        <p:origin x="-2640" y="-11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C49C8E-4C46-4932-8D58-58953A7A36A5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0DB5C-BD50-47E1-9756-604C67AE9C5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127364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0DB5C-BD50-47E1-9756-604C67AE9C55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617245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D71D4D-B1C0-4863-96EC-DD3E012E0498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1616D-E2AB-456B-8F2B-4AF48CC277A4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F79247-2F17-4987-9091-456DCE1059B8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40CB6-F756-4D68-80FD-FAC79127649A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3A3063-BC5C-4CFA-BCA8-6323DCA33466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F3ED6-4A5E-4E5A-AE18-FF663122476D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CCBDE-1411-4F36-8B9D-76D52F83FBB7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65648-5656-43B8-A3C4-4FBF2E44F765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16DA97-41E5-4902-8841-E6C69CEB0FD5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794146-D054-48D8-8B6D-FA3B2B24128A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094416-50E1-4BF0-9358-015571468A65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6E38437-A66D-42E6-AC86-22FFE755B9D4}" type="datetime1">
              <a:rPr lang="cs-CZ" smtClean="0"/>
              <a:pPr/>
              <a:t>16.3.2012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453A2C5-8AA7-428C-A6EF-947C3949656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www.ceske-tradice.cz/deploy/img/fck/Image/tradice/jaro/kriz01" TargetMode="External"/><Relationship Id="rId7" Type="http://schemas.openxmlformats.org/officeDocument/2006/relationships/hyperlink" Target="http://office.microsoft.com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fficeimg.vo.msecnd.net/en-us/images/MH900399484.jpg" TargetMode="External"/><Relationship Id="rId5" Type="http://schemas.openxmlformats.org/officeDocument/2006/relationships/hyperlink" Target="http://officeimg.vo.msecnd.net/en-us/images/MB900399549.jpg" TargetMode="External"/><Relationship Id="rId4" Type="http://schemas.openxmlformats.org/officeDocument/2006/relationships/hyperlink" Target="http://krestanstvi.unas.cz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827584" y="5229200"/>
            <a:ext cx="7808146" cy="1008112"/>
          </a:xfrm>
          <a:blipFill>
            <a:blip r:embed="rId3" cstate="print"/>
            <a:tile tx="0" ty="0" sx="100000" sy="100000" flip="none" algn="tl"/>
          </a:blipFill>
        </p:spPr>
        <p:txBody>
          <a:bodyPr>
            <a:normAutofit/>
          </a:bodyPr>
          <a:lstStyle/>
          <a:p>
            <a:pPr algn="ctr"/>
            <a:r>
              <a:rPr lang="cs-CZ" sz="2400" cap="none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VY_ 32_ INOVACE </a:t>
            </a:r>
            <a:r>
              <a:rPr lang="cs-CZ" sz="2400" cap="none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_</a:t>
            </a:r>
            <a:r>
              <a:rPr lang="cs-CZ" sz="2400" cap="none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18_10_křesťanství</a:t>
            </a:r>
            <a:endParaRPr lang="cs-CZ" sz="2400" cap="none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960948"/>
            <a:ext cx="712253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Nadpis 1"/>
          <p:cNvSpPr txBox="1">
            <a:spLocks/>
          </p:cNvSpPr>
          <p:nvPr/>
        </p:nvSpPr>
        <p:spPr>
          <a:xfrm>
            <a:off x="827584" y="404663"/>
            <a:ext cx="7200800" cy="172819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DĚJEPIS 7.Ročník</a:t>
            </a:r>
            <a:b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</a:b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69049952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Křesťanství a jeho význam</a:t>
            </a:r>
            <a:endParaRPr lang="cs-CZ" b="1" u="sng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Křesťanství </a:t>
            </a:r>
            <a:r>
              <a:rPr lang="cs-CZ" dirty="0">
                <a:solidFill>
                  <a:srgbClr val="FF0000"/>
                </a:solidFill>
              </a:rPr>
              <a:t>je nejrozšířenější náboženství </a:t>
            </a:r>
            <a:r>
              <a:rPr lang="cs-CZ" dirty="0" smtClean="0">
                <a:solidFill>
                  <a:srgbClr val="FF0000"/>
                </a:solidFill>
              </a:rPr>
              <a:t>  na </a:t>
            </a:r>
            <a:r>
              <a:rPr lang="cs-CZ" dirty="0">
                <a:solidFill>
                  <a:srgbClr val="FF0000"/>
                </a:solidFill>
              </a:rPr>
              <a:t>světě</a:t>
            </a:r>
            <a:r>
              <a:rPr lang="cs-CZ" dirty="0" smtClean="0"/>
              <a:t>. K </a:t>
            </a:r>
            <a:r>
              <a:rPr lang="cs-CZ" dirty="0"/>
              <a:t>největším skupinám křesťanství patří katolická církev, pravoslavné církve </a:t>
            </a:r>
            <a:r>
              <a:rPr lang="cs-CZ" dirty="0" smtClean="0"/>
              <a:t>              a </a:t>
            </a:r>
            <a:r>
              <a:rPr lang="cs-CZ" dirty="0"/>
              <a:t>protestantské církve</a:t>
            </a:r>
            <a:r>
              <a:rPr lang="cs-CZ" dirty="0" smtClean="0"/>
              <a:t>..</a:t>
            </a:r>
            <a:endParaRPr lang="cs-CZ" dirty="0"/>
          </a:p>
          <a:p>
            <a:endParaRPr lang="cs-CZ" dirty="0"/>
          </a:p>
        </p:txBody>
      </p:sp>
      <p:pic>
        <p:nvPicPr>
          <p:cNvPr id="1026" name="Picture 2" descr="C:\Users\pc\AppData\Local\Microsoft\Windows\Temporary Internet Files\Content.IE5\ZE071748\MP9001812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68960"/>
            <a:ext cx="2309812" cy="3657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755576" y="3789040"/>
            <a:ext cx="4608511" cy="27363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Křesťan je označení člena křesťanské církve nebo vůbec člověka věřícího </a:t>
            </a:r>
            <a:r>
              <a:rPr lang="cs-CZ" dirty="0" smtClean="0"/>
              <a:t>                      v </a:t>
            </a:r>
            <a:r>
              <a:rPr lang="cs-CZ" dirty="0"/>
              <a:t>Krista. Slovo křesťan se vztahuje k Ježíši Kristu  jako zakladateli křesťanství </a:t>
            </a:r>
            <a:r>
              <a:rPr lang="cs-CZ" dirty="0" smtClean="0"/>
              <a:t>                       a </a:t>
            </a:r>
            <a:r>
              <a:rPr lang="cs-CZ" dirty="0"/>
              <a:t>zároveň důležitému předmětu křesťanské víry</a:t>
            </a:r>
          </a:p>
        </p:txBody>
      </p:sp>
    </p:spTree>
    <p:extLst>
      <p:ext uri="{BB962C8B-B14F-4D97-AF65-F5344CB8AC3E}">
        <p14:creationId xmlns="" xmlns:p14="http://schemas.microsoft.com/office/powerpoint/2010/main" val="2818214021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457200" y="457200"/>
            <a:ext cx="8686800" cy="838200"/>
          </a:xfrm>
        </p:spPr>
        <p:txBody>
          <a:bodyPr>
            <a:noAutofit/>
          </a:bodyPr>
          <a:lstStyle/>
          <a:p>
            <a:r>
              <a:rPr lang="cs-CZ" sz="5400" dirty="0" smtClean="0"/>
              <a:t>Symboly křesťanství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563688"/>
            <a:ext cx="8686800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5400" dirty="0" smtClean="0"/>
              <a:t>Nejznámějším </a:t>
            </a:r>
            <a:r>
              <a:rPr lang="cs-CZ" sz="5400" dirty="0"/>
              <a:t>symbolem </a:t>
            </a:r>
            <a:r>
              <a:rPr lang="cs-CZ" sz="5400" u="sng" dirty="0"/>
              <a:t>křesťanství je </a:t>
            </a:r>
            <a:r>
              <a:rPr lang="cs-CZ" sz="5400" u="sng" dirty="0" smtClean="0">
                <a:solidFill>
                  <a:srgbClr val="FF0000"/>
                </a:solidFill>
              </a:rPr>
              <a:t>kříž</a:t>
            </a:r>
            <a:r>
              <a:rPr lang="cs-CZ" sz="5400" dirty="0" smtClean="0"/>
              <a:t> </a:t>
            </a:r>
          </a:p>
          <a:p>
            <a:pPr marL="0" indent="0">
              <a:buNone/>
            </a:pPr>
            <a:endParaRPr lang="cs-CZ" sz="5400" dirty="0"/>
          </a:p>
          <a:p>
            <a:pPr marL="0" indent="0">
              <a:buNone/>
            </a:pPr>
            <a:r>
              <a:rPr lang="cs-CZ" sz="5400" dirty="0" smtClean="0"/>
              <a:t>-protože </a:t>
            </a:r>
            <a:r>
              <a:rPr lang="cs-CZ" sz="5400" dirty="0"/>
              <a:t>na něm zemřel Ježíš Kristus</a:t>
            </a:r>
            <a:r>
              <a:rPr lang="cs-CZ" sz="5400" dirty="0" smtClean="0"/>
              <a:t>. </a:t>
            </a:r>
            <a:endParaRPr lang="cs-CZ" sz="5400" dirty="0"/>
          </a:p>
        </p:txBody>
      </p:sp>
      <p:pic>
        <p:nvPicPr>
          <p:cNvPr id="2058" name="Picture 10" descr="C:\Users\pc\AppData\Local\Microsoft\Windows\Temporary Internet Files\Content.IE5\S2QWVO04\MP900400117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941168"/>
            <a:ext cx="2160240" cy="1656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pc\AppData\Local\Microsoft\Windows\Temporary Internet Files\Content.IE5\S2QWVO04\MP90040014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193" y="2492896"/>
            <a:ext cx="1126083" cy="14896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1437096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0" advTm="5273">
        <p:sndAc>
          <p:stSnd>
            <p:snd r:embed="rId5" name="camera.wav"/>
          </p:stSnd>
        </p:sndAc>
      </p:transition>
    </mc:Choice>
    <mc:Fallback>
      <p:transition advTm="5273">
        <p:sndAc>
          <p:stSnd>
            <p:snd r:embed="rId2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8308" y="0"/>
            <a:ext cx="9402017" cy="6740525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11200" b="1" i="1" dirty="0" smtClean="0"/>
              <a:t>                                          </a:t>
            </a:r>
          </a:p>
          <a:p>
            <a:pPr marL="0" indent="0">
              <a:buNone/>
            </a:pPr>
            <a:r>
              <a:rPr lang="cs-CZ" sz="11200" b="1" i="1" dirty="0" smtClean="0"/>
              <a:t>            </a:t>
            </a:r>
            <a:r>
              <a:rPr lang="cs-CZ" sz="9800" b="1" i="1" dirty="0" smtClean="0"/>
              <a:t>Modlitba</a:t>
            </a:r>
          </a:p>
          <a:p>
            <a:pPr marL="0" indent="0">
              <a:buNone/>
            </a:pPr>
            <a:endParaRPr lang="cs-CZ" sz="11200" dirty="0" smtClean="0"/>
          </a:p>
          <a:p>
            <a:pPr marL="0" indent="0">
              <a:buNone/>
            </a:pPr>
            <a:r>
              <a:rPr lang="cs-CZ" sz="8600" dirty="0" smtClean="0"/>
              <a:t>Nedílnou </a:t>
            </a:r>
            <a:r>
              <a:rPr lang="cs-CZ" sz="8600" dirty="0"/>
              <a:t>součástí </a:t>
            </a:r>
            <a:r>
              <a:rPr lang="cs-CZ" sz="8600" dirty="0" smtClean="0"/>
              <a:t>       křesťanství </a:t>
            </a:r>
            <a:r>
              <a:rPr lang="cs-CZ" sz="8600" dirty="0"/>
              <a:t>je </a:t>
            </a:r>
            <a:r>
              <a:rPr lang="cs-CZ" sz="8600" dirty="0" smtClean="0">
                <a:solidFill>
                  <a:srgbClr val="FF0000"/>
                </a:solidFill>
              </a:rPr>
              <a:t>modlitba</a:t>
            </a:r>
            <a:r>
              <a:rPr lang="cs-CZ" sz="8600" dirty="0" smtClean="0"/>
              <a:t>. </a:t>
            </a:r>
            <a:r>
              <a:rPr lang="cs-CZ" sz="8600" dirty="0" smtClean="0"/>
              <a:t>                V </a:t>
            </a:r>
            <a:r>
              <a:rPr lang="cs-CZ" sz="8600" dirty="0"/>
              <a:t>modlitbě se člověk obrací </a:t>
            </a:r>
            <a:r>
              <a:rPr lang="cs-CZ" sz="8600" dirty="0" smtClean="0"/>
              <a:t>          k </a:t>
            </a:r>
            <a:r>
              <a:rPr lang="cs-CZ" sz="8600" dirty="0"/>
              <a:t>Bohu o žádost</a:t>
            </a:r>
            <a:r>
              <a:rPr lang="cs-CZ" sz="8600" dirty="0" smtClean="0"/>
              <a:t>, prosbu</a:t>
            </a:r>
            <a:r>
              <a:rPr lang="cs-CZ" sz="8600" dirty="0"/>
              <a:t>... </a:t>
            </a:r>
            <a:r>
              <a:rPr lang="cs-CZ" sz="11200" dirty="0"/>
              <a:t>.</a:t>
            </a:r>
          </a:p>
          <a:p>
            <a:pPr marL="0" indent="0">
              <a:buNone/>
            </a:pPr>
            <a:endParaRPr lang="cs-CZ" sz="9600" dirty="0" smtClean="0"/>
          </a:p>
          <a:p>
            <a:pPr marL="0" indent="0">
              <a:buNone/>
            </a:pPr>
            <a:endParaRPr lang="cs-CZ" sz="9600" dirty="0"/>
          </a:p>
          <a:p>
            <a:pPr marL="0" indent="0">
              <a:buNone/>
            </a:pPr>
            <a:endParaRPr lang="cs-CZ" sz="9600" dirty="0" smtClean="0"/>
          </a:p>
        </p:txBody>
      </p:sp>
      <p:pic>
        <p:nvPicPr>
          <p:cNvPr id="3097" name="Picture 25" descr="C:\Users\pc\AppData\Local\Microsoft\Windows\Temporary Internet Files\Content.IE5\JE81A3T6\MP90043061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80728"/>
            <a:ext cx="2415464" cy="198569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C:\Users\pc\AppData\Local\Microsoft\Windows\Temporary Internet Files\Content.IE5\FSMLUD21\MC90033298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3" y="630238"/>
            <a:ext cx="1717675" cy="16827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50028408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/>
          <a:lstStyle/>
          <a:p>
            <a:r>
              <a:rPr lang="cs-CZ" dirty="0" smtClean="0"/>
              <a:t>                   Bible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268760"/>
            <a:ext cx="8229600" cy="51862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r>
              <a:rPr lang="cs-CZ" sz="3600" b="1" u="sng" dirty="0"/>
              <a:t>Nedílnou součástí křesťanství je bezpochyby </a:t>
            </a:r>
            <a:r>
              <a:rPr lang="cs-CZ" sz="3600" b="1" u="sng" dirty="0">
                <a:solidFill>
                  <a:srgbClr val="FF0000"/>
                </a:solidFill>
              </a:rPr>
              <a:t>bible</a:t>
            </a:r>
            <a:r>
              <a:rPr lang="cs-CZ" sz="3600" b="1" u="sng" dirty="0" smtClean="0">
                <a:solidFill>
                  <a:srgbClr val="FF0000"/>
                </a:solidFill>
              </a:rPr>
              <a:t>.</a:t>
            </a:r>
            <a:r>
              <a:rPr lang="cs-CZ" sz="3600" b="1" u="sng" dirty="0" smtClean="0"/>
              <a:t> Bible </a:t>
            </a:r>
            <a:r>
              <a:rPr lang="cs-CZ" sz="3600" b="1" u="sng" dirty="0"/>
              <a:t>je označována též jako Písmo nebo svaté Písmo, někdy je také označována jako Boží slovo. Ale lze se také setkat s označením </a:t>
            </a:r>
            <a:r>
              <a:rPr lang="cs-CZ" sz="3600" b="1" u="sng" dirty="0" smtClean="0"/>
              <a:t>Kniha knih.</a:t>
            </a:r>
            <a:endParaRPr lang="cs-CZ" sz="3600" dirty="0"/>
          </a:p>
          <a:p>
            <a:endParaRPr lang="cs-CZ" dirty="0"/>
          </a:p>
        </p:txBody>
      </p:sp>
      <p:pic>
        <p:nvPicPr>
          <p:cNvPr id="4099" name="Picture 3" descr="C:\Users\pc\AppData\Local\Microsoft\Windows\Temporary Internet Files\Content.IE5\S2QWVO04\MP90017780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04664"/>
            <a:ext cx="2676878" cy="15330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pc\AppData\Local\Microsoft\Windows\Temporary Internet Files\Content.IE5\ZE071748\MP90017780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9744" y="5229200"/>
            <a:ext cx="2393631" cy="146105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212268628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23528" y="692696"/>
            <a:ext cx="8568952" cy="5760640"/>
          </a:xfrm>
        </p:spPr>
        <p:txBody>
          <a:bodyPr>
            <a:normAutofit lnSpcReduction="10000"/>
          </a:bodyPr>
          <a:lstStyle/>
          <a:p>
            <a:r>
              <a:rPr lang="cs-CZ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První</a:t>
            </a:r>
            <a:r>
              <a:rPr lang="cs-CZ" dirty="0"/>
              <a:t> část bible tvoří </a:t>
            </a:r>
            <a:r>
              <a:rPr lang="cs-CZ" b="1" u="sng" dirty="0">
                <a:solidFill>
                  <a:srgbClr val="FF0000"/>
                </a:solidFill>
              </a:rPr>
              <a:t>Starý zákon</a:t>
            </a:r>
            <a:r>
              <a:rPr lang="cs-CZ" dirty="0"/>
              <a:t>, který obsahuje židovský soubor posvátných knih, který křesťané převzali z židovství. Tato část spisů je oběma náboženstvím společná, židé ji ovšem jako bibli </a:t>
            </a:r>
            <a:r>
              <a:rPr lang="cs-CZ" dirty="0" smtClean="0"/>
              <a:t>neoznačují</a:t>
            </a:r>
            <a:r>
              <a:rPr lang="cs-CZ" dirty="0" smtClean="0"/>
              <a:t>.</a:t>
            </a:r>
            <a:endParaRPr lang="cs-CZ" dirty="0" smtClean="0"/>
          </a:p>
          <a:p>
            <a:endParaRPr lang="cs-CZ" dirty="0"/>
          </a:p>
          <a:p>
            <a:r>
              <a:rPr lang="cs-CZ" b="1" u="sng" dirty="0"/>
              <a:t>Druhá</a:t>
            </a:r>
            <a:r>
              <a:rPr lang="cs-CZ" dirty="0"/>
              <a:t> část bible, </a:t>
            </a:r>
            <a:r>
              <a:rPr lang="cs-CZ" b="1" u="sng" dirty="0">
                <a:solidFill>
                  <a:srgbClr val="FF0000"/>
                </a:solidFill>
              </a:rPr>
              <a:t>Nový zákon</a:t>
            </a:r>
            <a:r>
              <a:rPr lang="cs-CZ" dirty="0"/>
              <a:t>, je specificky křesťanská a na Starý zákon navazuje; podle víry církve je vlastní obsah Nového zákona, totiž zpráva o Ježíši Kristu a jeho osoba naplněním očekávání starozákonních spisů.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122953008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4294967295"/>
          </p:nvPr>
        </p:nvSpPr>
        <p:spPr>
          <a:xfrm>
            <a:off x="457200" y="692696"/>
            <a:ext cx="8363272" cy="5976664"/>
          </a:xfrm>
        </p:spPr>
        <p:txBody>
          <a:bodyPr>
            <a:normAutofit lnSpcReduction="10000"/>
          </a:bodyPr>
          <a:lstStyle/>
          <a:p>
            <a:r>
              <a:rPr lang="cs-CZ" dirty="0"/>
              <a:t>J</a:t>
            </a:r>
            <a:r>
              <a:rPr lang="cs-CZ" dirty="0" smtClean="0"/>
              <a:t>aké je nejčastěji rozšířené náboženství na světě?              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Křesťanství  </a:t>
            </a:r>
            <a:r>
              <a:rPr lang="cs-CZ" dirty="0" smtClean="0"/>
              <a:t>    </a:t>
            </a:r>
          </a:p>
          <a:p>
            <a:r>
              <a:rPr lang="cs-CZ" dirty="0" smtClean="0"/>
              <a:t>Základním symbolem křesťanství je………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kříž</a:t>
            </a:r>
          </a:p>
          <a:p>
            <a:r>
              <a:rPr lang="cs-CZ" dirty="0" smtClean="0"/>
              <a:t>Žádost či prosba k bohu se nazývá…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modlitba</a:t>
            </a:r>
          </a:p>
          <a:p>
            <a:r>
              <a:rPr lang="cs-CZ" dirty="0" smtClean="0"/>
              <a:t>Jak se také jinak nazývá bible?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Písmo svaté, kniha knih, boží </a:t>
            </a:r>
            <a:r>
              <a:rPr lang="cs-CZ" dirty="0" err="1" smtClean="0">
                <a:solidFill>
                  <a:srgbClr val="FF0000"/>
                </a:solidFill>
              </a:rPr>
              <a:t>slovo,písmo</a:t>
            </a:r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/>
              <a:t>Bible má dvě části. Jak se jmenují?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Starý a </a:t>
            </a:r>
            <a:r>
              <a:rPr lang="cs-CZ" dirty="0" smtClean="0">
                <a:solidFill>
                  <a:srgbClr val="FF0000"/>
                </a:solidFill>
              </a:rPr>
              <a:t>Nový </a:t>
            </a:r>
            <a:r>
              <a:rPr lang="cs-CZ" dirty="0" smtClean="0">
                <a:solidFill>
                  <a:srgbClr val="FF0000"/>
                </a:solidFill>
              </a:rPr>
              <a:t>zákon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2505717361"/>
      </p:ext>
    </p:extLst>
  </p:cSld>
  <p:clrMapOvr>
    <a:masterClrMapping/>
  </p:clrMapOvr>
  <p:transition spd="slow">
    <p:pull/>
    <p:sndAc>
      <p:stSnd>
        <p:snd r:embed="rId3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Podtrhni symboly </a:t>
            </a:r>
            <a:r>
              <a:rPr lang="cs-CZ" dirty="0" err="1" smtClean="0"/>
              <a:t>křesťanstvÍ</a:t>
            </a:r>
            <a:endParaRPr lang="cs-CZ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404377"/>
            <a:ext cx="1152128" cy="19022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84784"/>
            <a:ext cx="1368152" cy="2461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96952"/>
            <a:ext cx="1908212" cy="1583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3" name="Picture 15" descr="C:\Users\pc\AppData\Local\Microsoft\Windows\Temporary Internet Files\Content.IE5\JE81A3T6\MP900401796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4293096"/>
            <a:ext cx="1238920" cy="16038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pc\AppData\Local\Microsoft\Windows\Temporary Internet Files\Content.IE5\S2QWVO04\MP90034150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3661" y="1508707"/>
            <a:ext cx="2260848" cy="12093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pc\AppData\Local\Microsoft\Windows\Temporary Internet Files\Content.IE5\S2QWVO04\MP90017781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1656184" cy="18553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C:\Program Files (x86)\Microsoft Office\MEDIA\CAGCAT10\j0149407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672" y="4293096"/>
            <a:ext cx="1971675" cy="22588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1" name="Picture 23" descr="C:\Users\pc\AppData\Local\Microsoft\Windows\Temporary Internet Files\Content.IE5\S2QWVO04\MP900180322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4869035"/>
            <a:ext cx="2470621" cy="17859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Výbuch 2 3"/>
          <p:cNvSpPr/>
          <p:nvPr/>
        </p:nvSpPr>
        <p:spPr>
          <a:xfrm>
            <a:off x="1331640" y="2556458"/>
            <a:ext cx="914400" cy="9144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7cípá hvězda 4"/>
          <p:cNvSpPr/>
          <p:nvPr/>
        </p:nvSpPr>
        <p:spPr>
          <a:xfrm>
            <a:off x="6804248" y="3140968"/>
            <a:ext cx="914400" cy="914400"/>
          </a:xfrm>
          <a:prstGeom prst="star7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Pěticípá hvězda 6"/>
          <p:cNvSpPr/>
          <p:nvPr/>
        </p:nvSpPr>
        <p:spPr>
          <a:xfrm>
            <a:off x="5652120" y="5095031"/>
            <a:ext cx="914400" cy="9144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Čtyřcípá hvězda 8"/>
          <p:cNvSpPr/>
          <p:nvPr/>
        </p:nvSpPr>
        <p:spPr>
          <a:xfrm>
            <a:off x="3635896" y="3788749"/>
            <a:ext cx="914400" cy="914400"/>
          </a:xfrm>
          <a:prstGeom prst="star4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733723095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blipFill>
            <a:blip r:embed="rId3" cstate="print"/>
            <a:tile tx="0" ty="0" sx="100000" sy="100000" flip="none" algn="tl"/>
          </a:blipFill>
        </p:spPr>
        <p:txBody>
          <a:bodyPr>
            <a:normAutofit fontScale="90000"/>
          </a:bodyPr>
          <a:lstStyle/>
          <a:p>
            <a:r>
              <a:rPr lang="cs-CZ" sz="5400" b="1" dirty="0" smtClean="0">
                <a:solidFill>
                  <a:schemeClr val="bg1"/>
                </a:solidFill>
              </a:rPr>
              <a:t>POPIS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55679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Tato prezentace obsahuje výklad  </a:t>
            </a:r>
            <a:r>
              <a:rPr lang="cs-CZ" dirty="0" smtClean="0"/>
              <a:t>                        o </a:t>
            </a:r>
            <a:r>
              <a:rPr lang="cs-CZ" dirty="0" smtClean="0"/>
              <a:t>křesťanství</a:t>
            </a:r>
            <a:r>
              <a:rPr lang="cs-CZ" dirty="0"/>
              <a:t> </a:t>
            </a:r>
            <a:r>
              <a:rPr lang="cs-CZ" dirty="0" smtClean="0"/>
              <a:t> </a:t>
            </a:r>
          </a:p>
          <a:p>
            <a:r>
              <a:rPr lang="cs-CZ" dirty="0" smtClean="0"/>
              <a:t>Obsahuje 5 otázek (s řešením) k tématu </a:t>
            </a:r>
            <a:r>
              <a:rPr lang="cs-CZ" dirty="0" smtClean="0"/>
              <a:t>                      a </a:t>
            </a:r>
            <a:r>
              <a:rPr lang="cs-CZ" dirty="0" smtClean="0"/>
              <a:t>obrázkový úkol.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3864248444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 smtClean="0">
                <a:hlinkClick r:id="rId3"/>
              </a:rPr>
              <a:t>http</a:t>
            </a:r>
            <a:r>
              <a:rPr lang="cs-CZ" sz="1600" dirty="0">
                <a:hlinkClick r:id="rId3"/>
              </a:rPr>
              <a:t>://</a:t>
            </a:r>
            <a:r>
              <a:rPr lang="cs-CZ" sz="1600" dirty="0" smtClean="0">
                <a:hlinkClick r:id="rId3"/>
              </a:rPr>
              <a:t>www.ceske-tradice.cz/deploy/img/fck/Image/tradice/jaro/kriz01</a:t>
            </a:r>
            <a:endParaRPr lang="cs-CZ" sz="1600" dirty="0"/>
          </a:p>
          <a:p>
            <a:r>
              <a:rPr lang="cs-CZ" sz="1600" dirty="0" smtClean="0">
                <a:hlinkClick r:id="rId4"/>
              </a:rPr>
              <a:t>http</a:t>
            </a:r>
            <a:r>
              <a:rPr lang="cs-CZ" sz="1600" dirty="0">
                <a:hlinkClick r:id="rId4"/>
              </a:rPr>
              <a:t>://</a:t>
            </a:r>
            <a:r>
              <a:rPr lang="cs-CZ" sz="1600" dirty="0" smtClean="0">
                <a:hlinkClick r:id="rId4"/>
              </a:rPr>
              <a:t>krestanstvi.unas.cz/</a:t>
            </a:r>
            <a:endParaRPr lang="cs-CZ" sz="1600" dirty="0" smtClean="0"/>
          </a:p>
          <a:p>
            <a:r>
              <a:rPr lang="cs-CZ" sz="1600" dirty="0" smtClean="0">
                <a:hlinkClick r:id="rId5"/>
              </a:rPr>
              <a:t>http</a:t>
            </a:r>
            <a:r>
              <a:rPr lang="cs-CZ" sz="1600" dirty="0">
                <a:hlinkClick r:id="rId5"/>
              </a:rPr>
              <a:t>://</a:t>
            </a:r>
            <a:r>
              <a:rPr lang="cs-CZ" sz="1600" dirty="0" smtClean="0">
                <a:hlinkClick r:id="rId5"/>
              </a:rPr>
              <a:t>officeimg.vo.msecnd.net/en-us/images/MB900399549.jpg</a:t>
            </a:r>
            <a:endParaRPr lang="cs-CZ" sz="1600" dirty="0" smtClean="0"/>
          </a:p>
          <a:p>
            <a:r>
              <a:rPr lang="cs-CZ" sz="1600" dirty="0" smtClean="0">
                <a:hlinkClick r:id="rId6"/>
              </a:rPr>
              <a:t>http</a:t>
            </a:r>
            <a:r>
              <a:rPr lang="cs-CZ" sz="1600" dirty="0">
                <a:hlinkClick r:id="rId6"/>
              </a:rPr>
              <a:t>://</a:t>
            </a:r>
            <a:r>
              <a:rPr lang="cs-CZ" sz="1600" dirty="0" smtClean="0">
                <a:hlinkClick r:id="rId6"/>
              </a:rPr>
              <a:t>officeimg.vo.msecnd.net/en-us/images/MH900399484.jpg</a:t>
            </a:r>
            <a:endParaRPr lang="cs-CZ" sz="1600" dirty="0" smtClean="0"/>
          </a:p>
          <a:p>
            <a:r>
              <a:rPr lang="cs-CZ" sz="1600" dirty="0" smtClean="0">
                <a:hlinkClick r:id="rId7"/>
              </a:rPr>
              <a:t>http</a:t>
            </a:r>
            <a:r>
              <a:rPr lang="cs-CZ" sz="1600" dirty="0">
                <a:hlinkClick r:id="rId7"/>
              </a:rPr>
              <a:t>://</a:t>
            </a:r>
            <a:r>
              <a:rPr lang="cs-CZ" sz="1600" dirty="0" smtClean="0">
                <a:hlinkClick r:id="rId7"/>
              </a:rPr>
              <a:t>office.microsoft.com</a:t>
            </a:r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marL="0" indent="0">
              <a:buNone/>
            </a:pPr>
            <a:r>
              <a:rPr lang="cs-CZ" sz="1600" dirty="0"/>
              <a:t> </a:t>
            </a:r>
            <a:r>
              <a:rPr lang="cs-CZ" sz="1600" dirty="0" smtClean="0"/>
              <a:t>       </a:t>
            </a:r>
            <a:r>
              <a:rPr lang="cs-CZ" sz="1800" dirty="0" smtClean="0"/>
              <a:t>Autorem </a:t>
            </a:r>
            <a:r>
              <a:rPr lang="cs-CZ" sz="1800" dirty="0"/>
              <a:t>tohoto materiálu, pokud není  uvedeno jinak je Bc. Miroslav  Barda</a:t>
            </a:r>
            <a:endParaRPr lang="cs-CZ" sz="1800" dirty="0" smtClean="0"/>
          </a:p>
          <a:p>
            <a:endParaRPr lang="cs-CZ" dirty="0"/>
          </a:p>
        </p:txBody>
      </p:sp>
      <p:pic>
        <p:nvPicPr>
          <p:cNvPr id="7170" name="Picture 2" descr="C:\Users\pc\Desktop\opvk_hor_zakladni_logolink_bar_cz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725144"/>
            <a:ext cx="5407025" cy="104616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48724865"/>
      </p:ext>
    </p:extLst>
  </p:cSld>
  <p:clrMapOvr>
    <a:masterClrMapping/>
  </p:clrMapOvr>
  <p:transition spd="slow">
    <p:pull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3186</TotalTime>
  <Words>318</Words>
  <Application>Microsoft Office PowerPoint</Application>
  <PresentationFormat>Předvádění na obrazovce (4:3)</PresentationFormat>
  <Paragraphs>46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VY_ 32_ INOVACE _18_10_křesťanství</vt:lpstr>
      <vt:lpstr>Křesťanství a jeho význam</vt:lpstr>
      <vt:lpstr>Symboly křesťanství</vt:lpstr>
      <vt:lpstr>Snímek 4</vt:lpstr>
      <vt:lpstr>                   Bible</vt:lpstr>
      <vt:lpstr>Snímek 6</vt:lpstr>
      <vt:lpstr>Snímek 7</vt:lpstr>
      <vt:lpstr>Podtrhni symboly křesťanstvÍ</vt:lpstr>
      <vt:lpstr>POPIS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Husitství Bc. Miroslav Barda VY 32 INOVACE 01</dc:title>
  <dc:creator>pc</dc:creator>
  <cp:lastModifiedBy>Dum</cp:lastModifiedBy>
  <cp:revision>343</cp:revision>
  <dcterms:created xsi:type="dcterms:W3CDTF">2011-05-06T14:42:50Z</dcterms:created>
  <dcterms:modified xsi:type="dcterms:W3CDTF">2012-03-16T16:46:47Z</dcterms:modified>
</cp:coreProperties>
</file>