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39" r:id="rId2"/>
    <p:sldId id="333" r:id="rId3"/>
    <p:sldId id="331" r:id="rId4"/>
    <p:sldId id="484" r:id="rId5"/>
    <p:sldId id="335" r:id="rId6"/>
    <p:sldId id="332" r:id="rId7"/>
    <p:sldId id="505" r:id="rId8"/>
    <p:sldId id="458" r:id="rId9"/>
    <p:sldId id="33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33-rust-mest-ve-13-stoleti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splhej.wz.cz/referat/dejepis/64/Mesta-ve-stredoveku/" TargetMode="External"/><Relationship Id="rId7" Type="http://schemas.openxmlformats.org/officeDocument/2006/relationships/hyperlink" Target="http://www.ceskatelevize.cz/porady/10177109865-dejiny-udatneho-ceskeho-naroda/208552116230033-rust-mest-ve-13-stoleti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0/Karl%C5%A1tejn_029.jpg" TargetMode="External"/><Relationship Id="rId5" Type="http://schemas.openxmlformats.org/officeDocument/2006/relationships/hyperlink" Target="http://t2.gstatic.com/images?q=tbn:ANd9GcTuJLDc-_mRVPKh12k8R2BnMN7i0h64TTxtJrXOrtG6pasg-vSOp3V2D_qmhA" TargetMode="External"/><Relationship Id="rId4" Type="http://schemas.openxmlformats.org/officeDocument/2006/relationships/hyperlink" Target="http://t0.gstatic.com/images?q=tbn:ANd9GcRKDXVVmgiz4LDOuPpD7UpQ2bxbzZOg4wLQXI8Hb9py76ooW-lejVSBM0h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8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8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8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19_10_vznik </a:t>
            </a:r>
            <a:r>
              <a:rPr lang="cs-CZ" sz="28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měst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Vznik měst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68052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Vznik vrcholně středověkých měst se váže </a:t>
            </a:r>
            <a:r>
              <a:rPr lang="cs-CZ" dirty="0" smtClean="0"/>
              <a:t>   k </a:t>
            </a:r>
            <a:r>
              <a:rPr lang="cs-CZ" dirty="0"/>
              <a:t>11. - 13. století .</a:t>
            </a:r>
            <a:r>
              <a:rPr lang="cs-CZ" dirty="0" smtClean="0"/>
              <a:t>  </a:t>
            </a:r>
            <a:r>
              <a:rPr lang="cs-CZ" dirty="0"/>
              <a:t>Vlivem přebytků se rozvíjel obchod nejen se </a:t>
            </a:r>
            <a:r>
              <a:rPr lang="cs-CZ" b="1" u="sng" dirty="0"/>
              <a:t>zemědělskými potravinami, ale s výrobky řemeslníků</a:t>
            </a:r>
            <a:r>
              <a:rPr lang="cs-CZ" b="1" u="sng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Pro vznik měst musely existovat i příhodné </a:t>
            </a:r>
            <a:r>
              <a:rPr lang="cs-CZ" b="1" u="sng" dirty="0"/>
              <a:t>politické podmínky</a:t>
            </a:r>
            <a:r>
              <a:rPr lang="cs-CZ" dirty="0"/>
              <a:t>. Jejich existence souvisela s upevněním královské moci (ne náhodou nejvíc měst v Českých zemích vzniklo za vlády </a:t>
            </a:r>
            <a:r>
              <a:rPr lang="cs-CZ" dirty="0">
                <a:solidFill>
                  <a:srgbClr val="FF0000"/>
                </a:solidFill>
              </a:rPr>
              <a:t>Přemysla Otakara II.</a:t>
            </a:r>
            <a:r>
              <a:rPr lang="cs-CZ" dirty="0"/>
              <a:t>, krále železného a zlatého).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872208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8038075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Složení obyvatel měst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bohaté </a:t>
            </a:r>
            <a:r>
              <a:rPr lang="cs-CZ" sz="3600" dirty="0"/>
              <a:t>vrstvy = patriciát – úředníci nebo majitelé cechů</a:t>
            </a:r>
          </a:p>
          <a:p>
            <a:r>
              <a:rPr lang="cs-CZ" sz="3600" dirty="0"/>
              <a:t>duchovní</a:t>
            </a:r>
          </a:p>
          <a:p>
            <a:r>
              <a:rPr lang="cs-CZ" sz="3600" dirty="0"/>
              <a:t>řemeslníci – pracovali v cechách</a:t>
            </a:r>
          </a:p>
          <a:p>
            <a:r>
              <a:rPr lang="cs-CZ" sz="3600" dirty="0"/>
              <a:t>městská chudina </a:t>
            </a:r>
            <a:r>
              <a:rPr lang="cs-CZ" sz="3600" dirty="0" smtClean="0"/>
              <a:t> </a:t>
            </a:r>
            <a:r>
              <a:rPr lang="cs-CZ" sz="3600" dirty="0" smtClean="0"/>
              <a:t>nejprostší,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   dělníci a </a:t>
            </a:r>
            <a:r>
              <a:rPr lang="cs-CZ" sz="3600" dirty="0"/>
              <a:t>služky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 </a:t>
            </a:r>
            <a:endParaRPr lang="cs-CZ" sz="3600" dirty="0"/>
          </a:p>
          <a:p>
            <a:endParaRPr lang="cs-CZ" sz="3600" dirty="0"/>
          </a:p>
        </p:txBody>
      </p:sp>
      <p:pic>
        <p:nvPicPr>
          <p:cNvPr id="2067" name="Picture 19" descr="C:\Users\pc\AppData\Local\Microsoft\Windows\Temporary Internet Files\Content.IE5\FSMLUD21\MC900197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12976"/>
            <a:ext cx="1820117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2883038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908050"/>
            <a:ext cx="8686800" cy="5172075"/>
          </a:xfrm>
        </p:spPr>
        <p:txBody>
          <a:bodyPr>
            <a:normAutofit/>
          </a:bodyPr>
          <a:lstStyle/>
          <a:p>
            <a:r>
              <a:rPr lang="cs-CZ" sz="4000" dirty="0"/>
              <a:t>Město řídila "</a:t>
            </a:r>
            <a:r>
              <a:rPr lang="cs-CZ" sz="4000" u="sng" dirty="0">
                <a:solidFill>
                  <a:srgbClr val="7030A0"/>
                </a:solidFill>
              </a:rPr>
              <a:t>městská rada</a:t>
            </a:r>
            <a:r>
              <a:rPr lang="cs-CZ" sz="4000" dirty="0"/>
              <a:t>". Skládala se z 12-ti </a:t>
            </a:r>
            <a:r>
              <a:rPr lang="cs-CZ" sz="4000" dirty="0">
                <a:solidFill>
                  <a:srgbClr val="0070C0"/>
                </a:solidFill>
              </a:rPr>
              <a:t>konšelů</a:t>
            </a:r>
            <a:r>
              <a:rPr lang="cs-CZ" sz="4000" dirty="0"/>
              <a:t>, kteří </a:t>
            </a:r>
            <a:r>
              <a:rPr lang="cs-CZ" sz="4000" dirty="0" smtClean="0"/>
              <a:t>         se </a:t>
            </a:r>
            <a:r>
              <a:rPr lang="cs-CZ" sz="4000" dirty="0"/>
              <a:t>každý měsíc střídali ve funkci </a:t>
            </a:r>
            <a:r>
              <a:rPr lang="cs-CZ" sz="4000" dirty="0">
                <a:solidFill>
                  <a:srgbClr val="FF0000"/>
                </a:solidFill>
              </a:rPr>
              <a:t>purkmistra</a:t>
            </a:r>
            <a:r>
              <a:rPr lang="cs-CZ" sz="4000" dirty="0"/>
              <a:t>. Zástupce majitele města dělal </a:t>
            </a:r>
            <a:r>
              <a:rPr lang="cs-CZ" sz="4000" dirty="0">
                <a:solidFill>
                  <a:srgbClr val="00B050"/>
                </a:solidFill>
              </a:rPr>
              <a:t>rychtář</a:t>
            </a:r>
            <a:r>
              <a:rPr lang="cs-CZ" sz="4000" dirty="0"/>
              <a:t>, který udržoval pořádek ve městě ( měl soudní právo).</a:t>
            </a:r>
          </a:p>
          <a:p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www.ceskatelevize.cz/porady/10177109865-dejiny-udatneho-ceskeho-naroda/208552116230033-rust-mest-ve-13-stoleti/</a:t>
            </a:r>
            <a:endParaRPr lang="cs-CZ" sz="13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1536773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  <a:noFill/>
        </p:spPr>
        <p:txBody>
          <a:bodyPr/>
          <a:lstStyle/>
          <a:p>
            <a:r>
              <a:rPr lang="cs-CZ" dirty="0" smtClean="0"/>
              <a:t>Dobové znázornění měst a erbů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1556792"/>
            <a:ext cx="3528392" cy="2444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3061519"/>
            <a:ext cx="2433439" cy="2607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24954"/>
            <a:ext cx="2476500" cy="2220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596" y="4365104"/>
            <a:ext cx="1209675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84622"/>
            <a:ext cx="12192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53846108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Městské výsady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86800" cy="4525963"/>
          </a:xfrm>
        </p:spPr>
        <p:txBody>
          <a:bodyPr>
            <a:normAutofit fontScale="25000" lnSpcReduction="20000"/>
          </a:bodyPr>
          <a:lstStyle/>
          <a:p>
            <a:r>
              <a:rPr lang="cs-CZ" sz="11200" b="1" i="1" u="sng" dirty="0"/>
              <a:t>Nejvíce privilegií měla města královská (nejsvobodnější).</a:t>
            </a:r>
          </a:p>
          <a:p>
            <a:pPr marL="0" indent="0">
              <a:buNone/>
            </a:pPr>
            <a:r>
              <a:rPr lang="cs-CZ" sz="9600" u="sng" dirty="0" smtClean="0"/>
              <a:t>1. právo </a:t>
            </a:r>
            <a:r>
              <a:rPr lang="cs-CZ" sz="9600" u="sng" dirty="0"/>
              <a:t>trhu</a:t>
            </a:r>
          </a:p>
          <a:p>
            <a:pPr marL="0" indent="0">
              <a:buNone/>
            </a:pPr>
            <a:r>
              <a:rPr lang="cs-CZ" sz="9600" u="sng" dirty="0" smtClean="0"/>
              <a:t>2. právo várečné-právo </a:t>
            </a:r>
            <a:r>
              <a:rPr lang="cs-CZ" sz="9600" dirty="0" smtClean="0"/>
              <a:t>vařit pivo </a:t>
            </a:r>
            <a:r>
              <a:rPr lang="cs-CZ" sz="9600" u="sng" dirty="0" smtClean="0"/>
              <a:t>3.právo </a:t>
            </a:r>
            <a:r>
              <a:rPr lang="cs-CZ" sz="9600" u="sng" dirty="0"/>
              <a:t>mílové</a:t>
            </a:r>
          </a:p>
          <a:p>
            <a:pPr marL="0" indent="0">
              <a:buNone/>
            </a:pPr>
            <a:r>
              <a:rPr lang="cs-CZ" sz="9600" dirty="0" smtClean="0"/>
              <a:t>4. </a:t>
            </a:r>
            <a:r>
              <a:rPr lang="cs-CZ" sz="9600" u="sng" dirty="0"/>
              <a:t>právo postavit si radnici a volit své zástupce </a:t>
            </a:r>
            <a:r>
              <a:rPr lang="cs-CZ" sz="9600" dirty="0"/>
              <a:t>(12 konšelů v čele </a:t>
            </a:r>
            <a:r>
              <a:rPr lang="cs-CZ" sz="9600" dirty="0" smtClean="0"/>
              <a:t>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s </a:t>
            </a:r>
            <a:r>
              <a:rPr lang="cs-CZ" sz="9600" dirty="0"/>
              <a:t>purkmistrem)</a:t>
            </a:r>
          </a:p>
          <a:p>
            <a:pPr marL="0" indent="0">
              <a:buNone/>
            </a:pPr>
            <a:r>
              <a:rPr lang="cs-CZ" sz="9600" u="sng" dirty="0" smtClean="0"/>
              <a:t>5. právo hradební</a:t>
            </a:r>
          </a:p>
          <a:p>
            <a:pPr marL="0" indent="0">
              <a:buNone/>
            </a:pPr>
            <a:r>
              <a:rPr lang="cs-CZ" sz="9600" dirty="0" smtClean="0"/>
              <a:t>    - </a:t>
            </a:r>
            <a:r>
              <a:rPr lang="cs-CZ" sz="9600" dirty="0"/>
              <a:t>město získalo vojenský význam</a:t>
            </a:r>
          </a:p>
          <a:p>
            <a:pPr marL="0" indent="0">
              <a:buNone/>
            </a:pPr>
            <a:r>
              <a:rPr lang="cs-CZ" sz="9600" dirty="0" smtClean="0"/>
              <a:t>    - </a:t>
            </a:r>
            <a:r>
              <a:rPr lang="cs-CZ" sz="9600" dirty="0"/>
              <a:t>mohlo si postavit opevnění a vlastní vojsko</a:t>
            </a:r>
          </a:p>
          <a:p>
            <a:pPr marL="0" indent="0">
              <a:buNone/>
            </a:pPr>
            <a:r>
              <a:rPr lang="cs-CZ" sz="9600" u="sng" dirty="0" smtClean="0"/>
              <a:t>6. právo hrdelní- </a:t>
            </a:r>
            <a:r>
              <a:rPr lang="cs-CZ" sz="9600" dirty="0"/>
              <a:t>město mělo pravomoc odsuzovat i k trestu smrti</a:t>
            </a:r>
          </a:p>
          <a:p>
            <a:pPr marL="0" indent="0">
              <a:buNone/>
            </a:pPr>
            <a:r>
              <a:rPr lang="cs-CZ" sz="9600" u="sng" dirty="0" smtClean="0"/>
              <a:t>7. právo horní- </a:t>
            </a:r>
            <a:r>
              <a:rPr lang="cs-CZ" sz="9600" dirty="0"/>
              <a:t>právo těžit kovy („veškeré nerostné bohatství patří </a:t>
            </a:r>
            <a:endParaRPr lang="cs-CZ" sz="9600" dirty="0" smtClean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panovníkovi</a:t>
            </a:r>
            <a:r>
              <a:rPr lang="cs-CZ" sz="9600" dirty="0"/>
              <a:t>“)</a:t>
            </a:r>
          </a:p>
          <a:p>
            <a:pPr marL="0" indent="0">
              <a:buNone/>
            </a:pPr>
            <a:r>
              <a:rPr lang="cs-CZ" sz="9600" u="sng" dirty="0" smtClean="0"/>
              <a:t>8. právo skladu, celní právo, právo mít erb</a:t>
            </a:r>
            <a:r>
              <a:rPr lang="cs-CZ" sz="9600" dirty="0" smtClean="0"/>
              <a:t>...</a:t>
            </a:r>
            <a:endParaRPr lang="cs-CZ" sz="96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JE81A3T6\MC900304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6672"/>
            <a:ext cx="1440160" cy="20882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JE81A3T6\MC900435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733256"/>
            <a:ext cx="1145927" cy="10527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3533339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62724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 jeho vlády vzniklo v </a:t>
            </a:r>
            <a:r>
              <a:rPr lang="cs-CZ" dirty="0"/>
              <a:t>Č</a:t>
            </a:r>
            <a:r>
              <a:rPr lang="cs-CZ" dirty="0" smtClean="0"/>
              <a:t>echách nejvíce měst</a:t>
            </a:r>
          </a:p>
          <a:p>
            <a:r>
              <a:rPr lang="cs-CZ" dirty="0" smtClean="0"/>
              <a:t>Pracovali v cechách………….</a:t>
            </a:r>
          </a:p>
          <a:p>
            <a:r>
              <a:rPr lang="cs-CZ" dirty="0" smtClean="0"/>
              <a:t>Město řídila……………..</a:t>
            </a:r>
          </a:p>
          <a:p>
            <a:r>
              <a:rPr lang="cs-CZ" dirty="0" smtClean="0"/>
              <a:t>Právo města odsoudit k trestu smrti se nazývalo………………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6732240" y="5373216"/>
            <a:ext cx="1947672" cy="129614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Městská rada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4932040" y="1700808"/>
            <a:ext cx="1584176" cy="1484784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Právo hrdelní</a:t>
            </a:r>
            <a:endParaRPr lang="cs-CZ" dirty="0"/>
          </a:p>
        </p:txBody>
      </p:sp>
      <p:sp>
        <p:nvSpPr>
          <p:cNvPr id="6" name="Vývojový diagram: paměť s přímým přístupem 5"/>
          <p:cNvSpPr/>
          <p:nvPr/>
        </p:nvSpPr>
        <p:spPr>
          <a:xfrm>
            <a:off x="6795124" y="1556792"/>
            <a:ext cx="2097356" cy="108012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Přemysl Otakar II</a:t>
            </a: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4644008" y="3789040"/>
            <a:ext cx="3199794" cy="19728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řemeslníci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893955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vzniku měst a jeden test na přiřazování správných odpovědí. </a:t>
            </a:r>
          </a:p>
          <a:p>
            <a:r>
              <a:rPr lang="cs-CZ" dirty="0" smtClean="0"/>
              <a:t>Snímek č. 4–pro </a:t>
            </a:r>
            <a:r>
              <a:rPr lang="cs-CZ" dirty="0"/>
              <a:t>přehrání </a:t>
            </a:r>
            <a:r>
              <a:rPr lang="cs-CZ" dirty="0" smtClean="0"/>
              <a:t>videoukázky </a:t>
            </a:r>
            <a:r>
              <a:rPr lang="cs-CZ" dirty="0"/>
              <a:t>je nutné připojení na </a:t>
            </a:r>
            <a:r>
              <a:rPr lang="cs-CZ" dirty="0" smtClean="0"/>
              <a:t>internet</a:t>
            </a:r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 smtClean="0">
                <a:hlinkClick r:id="rId3"/>
              </a:rPr>
              <a:t>http://splhej.wz.cz/referat/dejepis/64/Mesta-ve-stredoveku/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t0.gstatic.com/images?q=tbn:ANd9GcRKDXVVmgiz4LDOuPpD7UpQ2bxbzZOg4wLQXI8Hb9py76ooW-lejVSBM0hA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://t2.gstatic.com/images?q=tbn:ANd9GcTuJLDc-_</a:t>
            </a:r>
            <a:r>
              <a:rPr lang="cs-CZ" sz="1600" dirty="0" smtClean="0">
                <a:hlinkClick r:id="rId5"/>
              </a:rPr>
              <a:t>mRVPKh12k8R2BnMN7i0h64TTxtJrXOrtG6pasg-vSOp3V2D_qmhA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upload.wikimedia.org/wikipedia/commons/8/80/Karl%C5%A1tejn_029.jpg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://www.ceskatelevize.cz/porady/10177109865-dejiny-udatneho-ceskeho-naroda/208552116230033-rust-mest-ve-13-stoleti/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4221088"/>
            <a:ext cx="7416824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Autorem </a:t>
            </a:r>
            <a:r>
              <a:rPr lang="cs-CZ" sz="1600" dirty="0"/>
              <a:t>tohoto materiálu, pokud není  </a:t>
            </a:r>
            <a:r>
              <a:rPr lang="cs-CZ" sz="1600" dirty="0" smtClean="0"/>
              <a:t>uvedeno jinak je </a:t>
            </a:r>
            <a:r>
              <a:rPr lang="cs-CZ" sz="1600" dirty="0"/>
              <a:t>Bc. Miroslav  Barda</a:t>
            </a:r>
          </a:p>
          <a:p>
            <a:endParaRPr lang="cs-CZ" sz="1600" dirty="0" smtClean="0"/>
          </a:p>
          <a:p>
            <a:endParaRPr lang="cs-CZ" dirty="0"/>
          </a:p>
        </p:txBody>
      </p:sp>
      <p:pic>
        <p:nvPicPr>
          <p:cNvPr id="8194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01208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3018033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3186</TotalTime>
  <Words>347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 32_ INOVACE _19_10_vznik měst</vt:lpstr>
      <vt:lpstr>Vznik měst</vt:lpstr>
      <vt:lpstr>Složení obyvatel měst</vt:lpstr>
      <vt:lpstr>Snímek 4</vt:lpstr>
      <vt:lpstr>Dobové znázornění měst a erbů</vt:lpstr>
      <vt:lpstr>Městské výsady</vt:lpstr>
      <vt:lpstr>Přiřaď správnou odpověď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344</cp:revision>
  <dcterms:created xsi:type="dcterms:W3CDTF">2011-05-06T14:42:50Z</dcterms:created>
  <dcterms:modified xsi:type="dcterms:W3CDTF">2012-03-16T16:50:48Z</dcterms:modified>
</cp:coreProperties>
</file>