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36" r:id="rId2"/>
    <p:sldId id="369" r:id="rId3"/>
    <p:sldId id="371" r:id="rId4"/>
    <p:sldId id="370" r:id="rId5"/>
    <p:sldId id="372" r:id="rId6"/>
    <p:sldId id="457" r:id="rId7"/>
    <p:sldId id="455" r:id="rId8"/>
    <p:sldId id="3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26-premysl-i-otakar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30-branibori-v-cechach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www.odmaturuj.cz/dejepis/pocatky-ceskych-dejin/" TargetMode="External"/><Relationship Id="rId7" Type="http://schemas.openxmlformats.org/officeDocument/2006/relationships/hyperlink" Target="http://www.ceskatelevize.cz/porady/10177109865-dejiny-udatneho-ceskeho-naroda/208552116230026-premysl-i-otakar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skatelevize.cz/porady/10177109865-dejiny-udatneho-ceskeho-naroda/208552116230030-branibori-v-cechach/" TargetMode="External"/><Relationship Id="rId5" Type="http://schemas.openxmlformats.org/officeDocument/2006/relationships/hyperlink" Target="http://www.velkaencyklopedie-dejepis.estranky.cz/img/mid/6/pocatky-ceskeho-statu.jpg" TargetMode="External"/><Relationship Id="rId4" Type="http://schemas.openxmlformats.org/officeDocument/2006/relationships/hyperlink" Target="http://upload.wikimedia.org/wikipedia/commons/thumb/b/ba/Premek(2).jpg/170px-Premek(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_20_10_Přemyslovci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fi-FI" dirty="0"/>
              <a:t> </a:t>
            </a:r>
            <a:br>
              <a:rPr lang="fi-FI" dirty="0"/>
            </a:br>
            <a:r>
              <a:rPr lang="fi-FI" dirty="0"/>
              <a:t/>
            </a:r>
            <a:br>
              <a:rPr lang="fi-FI" dirty="0"/>
            </a:br>
            <a:r>
              <a:rPr lang="fi-FI" dirty="0"/>
              <a:t>PŘEMYSL OTAKAR I. (1197 – 1230)</a:t>
            </a:r>
            <a:br>
              <a:rPr lang="fi-FI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72178" y="1556792"/>
            <a:ext cx="8229600" cy="4997450"/>
          </a:xfrm>
        </p:spPr>
        <p:txBody>
          <a:bodyPr>
            <a:noAutofit/>
          </a:bodyPr>
          <a:lstStyle/>
          <a:p>
            <a:r>
              <a:rPr lang="cs-CZ" sz="2400" dirty="0"/>
              <a:t> </a:t>
            </a:r>
            <a:r>
              <a:rPr lang="cs-CZ" sz="2400" b="1" i="1" dirty="0"/>
              <a:t>1198 </a:t>
            </a:r>
            <a:r>
              <a:rPr lang="cs-CZ" sz="2400" b="1" i="1" dirty="0" smtClean="0"/>
              <a:t>králem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r</a:t>
            </a:r>
            <a:r>
              <a:rPr lang="cs-CZ" sz="2800" b="1" u="sng" dirty="0">
                <a:solidFill>
                  <a:srgbClr val="FF0000"/>
                </a:solidFill>
              </a:rPr>
              <a:t>. </a:t>
            </a:r>
            <a:r>
              <a:rPr lang="cs-CZ" sz="2800" b="1" u="sng" dirty="0" smtClean="0">
                <a:solidFill>
                  <a:srgbClr val="FF0000"/>
                </a:solidFill>
              </a:rPr>
              <a:t> 1212  ZLATOU </a:t>
            </a:r>
            <a:r>
              <a:rPr lang="cs-CZ" sz="2800" b="1" u="sng" dirty="0">
                <a:solidFill>
                  <a:srgbClr val="FF0000"/>
                </a:solidFill>
              </a:rPr>
              <a:t>BULOU SICILSKOU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/>
              <a:t>– uznání dědičného královského titulu + právo Čechů volit svého </a:t>
            </a:r>
            <a:r>
              <a:rPr lang="cs-CZ" sz="2800" dirty="0" smtClean="0"/>
              <a:t>krále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400" dirty="0" smtClean="0"/>
              <a:t>- </a:t>
            </a:r>
            <a:r>
              <a:rPr lang="cs-CZ" sz="2400" dirty="0"/>
              <a:t>změna znaku </a:t>
            </a:r>
            <a:r>
              <a:rPr lang="cs-CZ" sz="2400" dirty="0" smtClean="0"/>
              <a:t>Českého </a:t>
            </a:r>
            <a:r>
              <a:rPr lang="cs-CZ" sz="2400" dirty="0"/>
              <a:t>království (orlice › dvouocasý lev – 2 země : Čechy, Morava v červeném poli</a:t>
            </a:r>
            <a:r>
              <a:rPr lang="cs-CZ" sz="2400" dirty="0" smtClean="0"/>
              <a:t>)</a:t>
            </a:r>
            <a:endParaRPr lang="cs-CZ" sz="2400" dirty="0"/>
          </a:p>
          <a:p>
            <a:r>
              <a:rPr lang="cs-CZ" sz="2400" dirty="0" smtClean="0"/>
              <a:t>- </a:t>
            </a:r>
            <a:r>
              <a:rPr lang="cs-CZ" sz="2400" dirty="0"/>
              <a:t>založení 13 královských měst</a:t>
            </a:r>
          </a:p>
          <a:p>
            <a:r>
              <a:rPr lang="cs-CZ" sz="2400" dirty="0"/>
              <a:t>- dcera Markéta provdána za dánského krále Valdemara – velmi oblíbena, nazvána Dagmar </a:t>
            </a:r>
          </a:p>
          <a:p>
            <a:r>
              <a:rPr lang="cs-CZ" sz="2400" dirty="0"/>
              <a:t>- </a:t>
            </a:r>
            <a:r>
              <a:rPr lang="cs-CZ" sz="2400" b="1" u="sng" dirty="0">
                <a:solidFill>
                  <a:srgbClr val="3F7905"/>
                </a:solidFill>
              </a:rPr>
              <a:t>vrcholí románská kultura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61925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4119140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8"/>
            <a:ext cx="835292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3200" dirty="0" smtClean="0"/>
              <a:t>české </a:t>
            </a:r>
            <a:r>
              <a:rPr lang="cs-CZ" sz="3200" dirty="0"/>
              <a:t>panství od Krkonoš k Jaderskému </a:t>
            </a:r>
            <a:r>
              <a:rPr lang="cs-CZ" sz="3200" dirty="0" smtClean="0"/>
              <a:t>moři</a:t>
            </a:r>
            <a:endParaRPr lang="cs-CZ" sz="3200" dirty="0"/>
          </a:p>
          <a:p>
            <a:r>
              <a:rPr lang="cs-CZ" sz="3200" dirty="0" smtClean="0">
                <a:solidFill>
                  <a:srgbClr val="FF0066"/>
                </a:solidFill>
              </a:rPr>
              <a:t>zemský </a:t>
            </a:r>
            <a:r>
              <a:rPr lang="cs-CZ" sz="3200" dirty="0">
                <a:solidFill>
                  <a:srgbClr val="FF0066"/>
                </a:solidFill>
              </a:rPr>
              <a:t>soud </a:t>
            </a:r>
            <a:r>
              <a:rPr lang="cs-CZ" sz="3200" dirty="0"/>
              <a:t>– nejvyšší soudní orgán šlechty</a:t>
            </a:r>
          </a:p>
          <a:p>
            <a:r>
              <a:rPr lang="cs-CZ" sz="3200" dirty="0"/>
              <a:t>- </a:t>
            </a:r>
            <a:r>
              <a:rPr lang="cs-CZ" sz="3200" dirty="0">
                <a:solidFill>
                  <a:srgbClr val="00B0F0"/>
                </a:solidFill>
              </a:rPr>
              <a:t>desky zemské </a:t>
            </a:r>
            <a:r>
              <a:rPr lang="cs-CZ" sz="3200" dirty="0"/>
              <a:t>– zápisy o držbě šlechtických statků, o žalobách, soudních rozhodnutích</a:t>
            </a:r>
          </a:p>
          <a:p>
            <a:r>
              <a:rPr lang="cs-CZ" sz="3200" dirty="0"/>
              <a:t>- </a:t>
            </a:r>
            <a:r>
              <a:rPr lang="cs-CZ" sz="3200" dirty="0">
                <a:solidFill>
                  <a:srgbClr val="7030A0"/>
                </a:solidFill>
              </a:rPr>
              <a:t>zemský sněm </a:t>
            </a:r>
            <a:r>
              <a:rPr lang="cs-CZ" sz="3200" dirty="0"/>
              <a:t>– nástupnictví, válka, mimořádně </a:t>
            </a:r>
          </a:p>
          <a:p>
            <a:r>
              <a:rPr lang="cs-CZ" sz="3200" dirty="0"/>
              <a:t>- </a:t>
            </a:r>
            <a:r>
              <a:rPr lang="cs-CZ" sz="3200" u="sng" dirty="0">
                <a:solidFill>
                  <a:schemeClr val="accent6">
                    <a:lumMod val="75000"/>
                  </a:schemeClr>
                </a:solidFill>
              </a:rPr>
              <a:t>1276 – 1278 – potlačeno povstání proti Přemyslu Otakarovi II. </a:t>
            </a:r>
            <a:r>
              <a:rPr lang="cs-CZ" sz="3200" dirty="0"/>
              <a:t>- </a:t>
            </a:r>
            <a:r>
              <a:rPr lang="cs-CZ" sz="3200" dirty="0" err="1"/>
              <a:t>Vítkovci</a:t>
            </a:r>
            <a:r>
              <a:rPr lang="cs-CZ" sz="3200" dirty="0"/>
              <a:t>, Záviš </a:t>
            </a:r>
            <a:r>
              <a:rPr lang="cs-CZ" sz="3200" dirty="0" smtClean="0"/>
              <a:t>                z </a:t>
            </a:r>
            <a:r>
              <a:rPr lang="cs-CZ" sz="3200" dirty="0" err="1"/>
              <a:t>Falkenštejna</a:t>
            </a:r>
            <a:r>
              <a:rPr lang="cs-CZ" sz="3200" dirty="0"/>
              <a:t>, </a:t>
            </a:r>
            <a:r>
              <a:rPr lang="cs-CZ" sz="3200" dirty="0" err="1"/>
              <a:t>Rýznburkové</a:t>
            </a:r>
            <a:r>
              <a:rPr lang="cs-CZ" sz="3200" dirty="0"/>
              <a:t> </a:t>
            </a:r>
          </a:p>
          <a:p>
            <a:r>
              <a:rPr lang="cs-CZ" sz="3200" dirty="0"/>
              <a:t>- podpora kolonizace a podnikání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03848" y="5131119"/>
            <a:ext cx="50223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http://www.ceskatelevize.cz/porady/10177109865-dejiny-udatneho-ceskeho-naroda/208552116230026-premysl-i-otakar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8506083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PŘEMYSL </a:t>
            </a:r>
            <a:r>
              <a:rPr lang="cs-CZ" dirty="0"/>
              <a:t>OTAKAR II. (1253 – 1278) „král železný a zlatý“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685948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3500" b="1" u="sng" dirty="0">
                <a:solidFill>
                  <a:srgbClr val="FA7EC8"/>
                </a:solidFill>
              </a:rPr>
              <a:t>nejmocnější přemyslovský panovník v Čechách i ve střední Evropě</a:t>
            </a:r>
          </a:p>
          <a:p>
            <a:r>
              <a:rPr lang="cs-CZ" dirty="0" smtClean="0"/>
              <a:t>- </a:t>
            </a:r>
            <a:r>
              <a:rPr lang="cs-CZ" dirty="0"/>
              <a:t>sňatek s Markétou </a:t>
            </a:r>
            <a:r>
              <a:rPr lang="cs-CZ" dirty="0" smtClean="0"/>
              <a:t>Babenberskou- získal </a:t>
            </a:r>
            <a:r>
              <a:rPr lang="cs-CZ" dirty="0"/>
              <a:t>Rakousy, Štýrsko </a:t>
            </a:r>
          </a:p>
          <a:p>
            <a:r>
              <a:rPr lang="cs-CZ" dirty="0"/>
              <a:t>(1254 – Bela IV.)</a:t>
            </a:r>
          </a:p>
          <a:p>
            <a:r>
              <a:rPr lang="cs-CZ" dirty="0"/>
              <a:t>- 1260 – bitva u KRESSENBRUNU s uherským králem Bélou IV. - + Štýrsko</a:t>
            </a:r>
          </a:p>
          <a:p>
            <a:r>
              <a:rPr lang="cs-CZ" dirty="0"/>
              <a:t>- 1261 – sňatek s vnučkou Bély IV. Kunhutou 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dirty="0"/>
              <a:t>1269 – dědictví Korutany a Kraňsko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495" y="1844824"/>
            <a:ext cx="161925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alternativní postup 3"/>
          <p:cNvSpPr/>
          <p:nvPr/>
        </p:nvSpPr>
        <p:spPr>
          <a:xfrm>
            <a:off x="7164288" y="4365104"/>
            <a:ext cx="1763266" cy="864096"/>
          </a:xfrm>
          <a:prstGeom prst="flowChartAlternateProcess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66"/>
                </a:solidFill>
              </a:rPr>
              <a:t>Přemysl Otakar jako </a:t>
            </a:r>
            <a:r>
              <a:rPr lang="cs-CZ" dirty="0">
                <a:noFill/>
              </a:rPr>
              <a:t>moravský</a:t>
            </a:r>
            <a:r>
              <a:rPr lang="cs-CZ" dirty="0">
                <a:solidFill>
                  <a:srgbClr val="FF0066"/>
                </a:solidFill>
              </a:rPr>
              <a:t> markrabě</a:t>
            </a:r>
          </a:p>
        </p:txBody>
      </p:sp>
    </p:spTree>
    <p:extLst>
      <p:ext uri="{BB962C8B-B14F-4D97-AF65-F5344CB8AC3E}">
        <p14:creationId xmlns="" xmlns:p14="http://schemas.microsoft.com/office/powerpoint/2010/main" val="342171437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61558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- </a:t>
            </a:r>
            <a:r>
              <a:rPr lang="cs-CZ" sz="2400" dirty="0"/>
              <a:t>založeno 25 měst – České Budějovice, Ústí nad </a:t>
            </a:r>
            <a:r>
              <a:rPr lang="cs-CZ" sz="2400" dirty="0" smtClean="0"/>
              <a:t>Labem……………….</a:t>
            </a:r>
            <a:endParaRPr lang="cs-CZ" sz="2400" dirty="0"/>
          </a:p>
          <a:p>
            <a:r>
              <a:rPr lang="cs-CZ" sz="2400" dirty="0" smtClean="0"/>
              <a:t>- </a:t>
            </a:r>
            <a:r>
              <a:rPr lang="cs-CZ" sz="2400" dirty="0"/>
              <a:t>opora krále – hrady – Bezděz atd.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1276 </a:t>
            </a:r>
            <a:r>
              <a:rPr lang="cs-CZ" sz="2400" dirty="0" smtClean="0"/>
              <a:t> </a:t>
            </a:r>
            <a:r>
              <a:rPr lang="cs-CZ" sz="2400" dirty="0"/>
              <a:t>– válka </a:t>
            </a:r>
            <a:r>
              <a:rPr lang="cs-CZ" sz="2400" dirty="0" smtClean="0"/>
              <a:t>Přemysl </a:t>
            </a:r>
            <a:r>
              <a:rPr lang="cs-CZ" sz="2400" dirty="0"/>
              <a:t>Otakar II. na jednání ve Vídni nucen vzdát se všech území kromě Čech a Moravy</a:t>
            </a:r>
          </a:p>
          <a:p>
            <a:r>
              <a:rPr lang="cs-CZ" sz="2400" dirty="0"/>
              <a:t>- </a:t>
            </a:r>
            <a:r>
              <a:rPr lang="cs-CZ" sz="2400" dirty="0">
                <a:solidFill>
                  <a:srgbClr val="00B050"/>
                </a:solidFill>
              </a:rPr>
              <a:t>1278 – bitva na MORAVSKÉM POLI</a:t>
            </a:r>
            <a:r>
              <a:rPr lang="cs-CZ" sz="2400" dirty="0"/>
              <a:t> </a:t>
            </a:r>
            <a:r>
              <a:rPr lang="cs-CZ" sz="2400" dirty="0" smtClean="0"/>
              <a:t>– </a:t>
            </a:r>
            <a:r>
              <a:rPr lang="cs-CZ" sz="2400" dirty="0"/>
              <a:t>české vojsko poraženo – </a:t>
            </a:r>
            <a:r>
              <a:rPr lang="cs-CZ" sz="2400" dirty="0" smtClean="0"/>
              <a:t>Přemysl </a:t>
            </a:r>
            <a:r>
              <a:rPr lang="cs-CZ" sz="2400" dirty="0"/>
              <a:t>Otakar II. zahynul v boji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1278 – 1283 – Čechy pod správou Oty Braniborského – synovec Přemysla Otakara II.</a:t>
            </a: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://www.ceskatelevize.cz/porady/10177109865-dejiny-udatneho-ceskeho-naroda/208552116230030-branibori-v-cechach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smtClean="0"/>
              <a:t>- </a:t>
            </a:r>
            <a:r>
              <a:rPr lang="cs-CZ" sz="2400" dirty="0" smtClean="0"/>
              <a:t>drancování </a:t>
            </a:r>
            <a:r>
              <a:rPr lang="cs-CZ" sz="2400" dirty="0"/>
              <a:t>země braniborskými </a:t>
            </a:r>
            <a:r>
              <a:rPr lang="cs-CZ" sz="2400" dirty="0" smtClean="0"/>
              <a:t>vojsky</a:t>
            </a:r>
          </a:p>
          <a:p>
            <a:endParaRPr lang="cs-CZ" sz="2400" dirty="0"/>
          </a:p>
          <a:p>
            <a:r>
              <a:rPr lang="cs-CZ" sz="2400" dirty="0" smtClean="0"/>
              <a:t>- česká </a:t>
            </a:r>
            <a:r>
              <a:rPr lang="cs-CZ" sz="2400" dirty="0"/>
              <a:t>šlechta se spojila s městy – odchod Braniborů – získána zpět Morava</a:t>
            </a:r>
          </a:p>
          <a:p>
            <a:r>
              <a:rPr lang="cs-CZ" sz="2400" dirty="0"/>
              <a:t>- 1283 – vydán šlechtě vězněný VÁCLAV II. – vězněn </a:t>
            </a:r>
            <a:r>
              <a:rPr lang="cs-CZ" sz="2400" dirty="0" smtClean="0"/>
              <a:t>                    na </a:t>
            </a:r>
            <a:r>
              <a:rPr lang="cs-CZ" sz="2400" dirty="0"/>
              <a:t>Bezdězu a ve </a:t>
            </a:r>
            <a:r>
              <a:rPr lang="cs-CZ" sz="2400" dirty="0" err="1"/>
              <a:t>Špandavě</a:t>
            </a:r>
            <a:r>
              <a:rPr lang="cs-CZ" sz="2400" dirty="0"/>
              <a:t> (Braniborsko)</a:t>
            </a:r>
          </a:p>
        </p:txBody>
      </p:sp>
    </p:spTree>
    <p:extLst>
      <p:ext uri="{BB962C8B-B14F-4D97-AF65-F5344CB8AC3E}">
        <p14:creationId xmlns="" xmlns:p14="http://schemas.microsoft.com/office/powerpoint/2010/main" val="91228434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827088" y="549275"/>
            <a:ext cx="77724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Co k sobě patří?</a:t>
            </a:r>
          </a:p>
        </p:txBody>
      </p:sp>
      <p:sp>
        <p:nvSpPr>
          <p:cNvPr id="2059" name="AutoShape 11" descr="Fialová motanina"/>
          <p:cNvSpPr>
            <a:spLocks noChangeArrowheads="1"/>
          </p:cNvSpPr>
          <p:nvPr/>
        </p:nvSpPr>
        <p:spPr bwMode="auto">
          <a:xfrm>
            <a:off x="611188" y="11255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Přemysl</a:t>
            </a:r>
          </a:p>
          <a:p>
            <a:pPr algn="ctr"/>
            <a:r>
              <a:rPr lang="cs-CZ" sz="2400" b="1" dirty="0">
                <a:solidFill>
                  <a:schemeClr val="bg1"/>
                </a:solidFill>
              </a:rPr>
              <a:t>Otakar II.</a:t>
            </a:r>
          </a:p>
        </p:txBody>
      </p:sp>
      <p:sp>
        <p:nvSpPr>
          <p:cNvPr id="2060" name="AutoShape 12" descr="Fialová motanina"/>
          <p:cNvSpPr>
            <a:spLocks noChangeArrowheads="1"/>
          </p:cNvSpPr>
          <p:nvPr/>
        </p:nvSpPr>
        <p:spPr bwMode="auto">
          <a:xfrm>
            <a:off x="611188" y="22050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Václav II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69" name="AutoShape 21" descr="Fialová motanina"/>
          <p:cNvSpPr>
            <a:spLocks noChangeArrowheads="1"/>
          </p:cNvSpPr>
          <p:nvPr/>
        </p:nvSpPr>
        <p:spPr bwMode="auto">
          <a:xfrm>
            <a:off x="539750" y="31416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Markéta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Babenberská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070" name="AutoShape 22" descr="Fialová motanina"/>
          <p:cNvSpPr>
            <a:spLocks noChangeArrowheads="1"/>
          </p:cNvSpPr>
          <p:nvPr/>
        </p:nvSpPr>
        <p:spPr bwMode="auto">
          <a:xfrm>
            <a:off x="539750" y="42211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ZLATÁ BULA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SICILSKÁ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71" name="AutoShape 23" descr="Fialová motanina"/>
          <p:cNvSpPr>
            <a:spLocks noChangeArrowheads="1"/>
          </p:cNvSpPr>
          <p:nvPr/>
        </p:nvSpPr>
        <p:spPr bwMode="auto">
          <a:xfrm>
            <a:off x="6443663" y="10525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Bezděz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2" name="AutoShape 24" descr="Fialová motanina"/>
          <p:cNvSpPr>
            <a:spLocks noChangeArrowheads="1"/>
          </p:cNvSpPr>
          <p:nvPr/>
        </p:nvSpPr>
        <p:spPr bwMode="auto">
          <a:xfrm>
            <a:off x="6443663" y="21320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manželka 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Přemysla Otakara II.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73" name="AutoShape 25" descr="Fialová motanina"/>
          <p:cNvSpPr>
            <a:spLocks noChangeArrowheads="1"/>
          </p:cNvSpPr>
          <p:nvPr/>
        </p:nvSpPr>
        <p:spPr bwMode="auto">
          <a:xfrm>
            <a:off x="6372225" y="3070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1 212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4" name="AutoShape 26" descr="Fialová motanina"/>
          <p:cNvSpPr>
            <a:spLocks noChangeArrowheads="1"/>
          </p:cNvSpPr>
          <p:nvPr/>
        </p:nvSpPr>
        <p:spPr bwMode="auto">
          <a:xfrm>
            <a:off x="6372225" y="41497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1 278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5" name="AutoShape 27" descr="Fialová motanina"/>
          <p:cNvSpPr>
            <a:spLocks noChangeArrowheads="1"/>
          </p:cNvSpPr>
          <p:nvPr/>
        </p:nvSpPr>
        <p:spPr bwMode="auto">
          <a:xfrm>
            <a:off x="539750" y="5229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Bitva NA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MORAVSKÉM POLI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076" name="AutoShape 28" descr="Fialová motanina"/>
          <p:cNvSpPr>
            <a:spLocks noChangeArrowheads="1"/>
          </p:cNvSpPr>
          <p:nvPr/>
        </p:nvSpPr>
        <p:spPr bwMode="auto">
          <a:xfrm>
            <a:off x="6372225" y="51577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český </a:t>
            </a:r>
            <a:r>
              <a:rPr lang="cs-CZ" sz="3200" b="1" dirty="0" smtClean="0">
                <a:solidFill>
                  <a:schemeClr val="bg1"/>
                </a:solidFill>
              </a:rPr>
              <a:t>král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026719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206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/>
      <p:bldP spid="2059" grpId="0" animBg="1"/>
      <p:bldP spid="2060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</a:t>
            </a:r>
            <a:r>
              <a:rPr lang="cs-CZ" dirty="0" smtClean="0"/>
              <a:t>                     o </a:t>
            </a:r>
            <a:r>
              <a:rPr lang="cs-CZ" dirty="0" smtClean="0"/>
              <a:t>Přemyslu Otakarovi I. a Přemyslu Otakarovi II.</a:t>
            </a:r>
          </a:p>
          <a:p>
            <a:r>
              <a:rPr lang="cs-CZ" dirty="0" smtClean="0"/>
              <a:t> Snímky  č. 3, 5–pro </a:t>
            </a:r>
            <a:r>
              <a:rPr lang="cs-CZ" dirty="0"/>
              <a:t>přehrání videoukázek je nutné připojení na internet  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www.odmaturuj.cz/dejepis/pocatky-ceskych-dejin/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upload.wikimedia.org/wikipedia/commons/thumb/b/ba/Premek%282%29.jpg/170px-Premek%282%29.jpg</a:t>
            </a:r>
            <a:endParaRPr lang="cs-CZ" sz="1600" dirty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www.velkaencyklopedie-dejepis.estranky.cz/img/mid/6/pocatky-ceskeho-statu.jpg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www.ceskatelevize.cz/porady/10177109865-dejiny-udatneho-ceskeho-naroda/208552116230030-branibori-v-cechach/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www.ceskatelevize.cz/porady/10177109865-dejiny-udatneho-ceskeho-naroda/208552116230026-premysl-i-otakar/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483" y="5013176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3105835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Autorem </a:t>
            </a:r>
            <a:r>
              <a:rPr lang="cs-CZ" dirty="0"/>
              <a:t>tohoto materiálu, pokud není  uvedeno jinak je Bc. Miroslav  Barda</a:t>
            </a:r>
          </a:p>
        </p:txBody>
      </p:sp>
    </p:spTree>
    <p:extLst>
      <p:ext uri="{BB962C8B-B14F-4D97-AF65-F5344CB8AC3E}">
        <p14:creationId xmlns="" xmlns:p14="http://schemas.microsoft.com/office/powerpoint/2010/main" val="69895673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3201</TotalTime>
  <Words>416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VY_ 32_ INOVACE _20_10_Přemyslovci</vt:lpstr>
      <vt:lpstr>   PŘEMYSL OTAKAR I. (1197 – 1230) </vt:lpstr>
      <vt:lpstr>Snímek 3</vt:lpstr>
      <vt:lpstr> PŘEMYSL OTAKAR II. (1253 – 1278) „král železný a zlatý“ </vt:lpstr>
      <vt:lpstr>Snímek 5</vt:lpstr>
      <vt:lpstr>Snímek 6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344</cp:revision>
  <dcterms:created xsi:type="dcterms:W3CDTF">2011-05-06T14:42:50Z</dcterms:created>
  <dcterms:modified xsi:type="dcterms:W3CDTF">2012-03-16T17:03:07Z</dcterms:modified>
</cp:coreProperties>
</file>