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7" r:id="rId2"/>
    <p:sldId id="268" r:id="rId3"/>
    <p:sldId id="256" r:id="rId4"/>
    <p:sldId id="257" r:id="rId5"/>
    <p:sldId id="260" r:id="rId6"/>
    <p:sldId id="258" r:id="rId7"/>
    <p:sldId id="261" r:id="rId8"/>
    <p:sldId id="259" r:id="rId9"/>
    <p:sldId id="262" r:id="rId10"/>
    <p:sldId id="265" r:id="rId11"/>
    <p:sldId id="266" r:id="rId12"/>
    <p:sldId id="26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2A373-FEC3-494A-9435-DA8CCE50EEB1}" type="datetimeFigureOut">
              <a:rPr lang="cs-CZ" smtClean="0"/>
              <a:t>17.8.2013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602EE-3355-45F7-9C79-93BE9100B342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2A373-FEC3-494A-9435-DA8CCE50EEB1}" type="datetimeFigureOut">
              <a:rPr lang="cs-CZ" smtClean="0"/>
              <a:t>17.8.2013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602EE-3355-45F7-9C79-93BE9100B3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2A373-FEC3-494A-9435-DA8CCE50EEB1}" type="datetimeFigureOut">
              <a:rPr lang="cs-CZ" smtClean="0"/>
              <a:t>17.8.2013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602EE-3355-45F7-9C79-93BE9100B3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2A373-FEC3-494A-9435-DA8CCE50EEB1}" type="datetimeFigureOut">
              <a:rPr lang="cs-CZ" smtClean="0"/>
              <a:t>17.8.2013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602EE-3355-45F7-9C79-93BE9100B3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2A373-FEC3-494A-9435-DA8CCE50EEB1}" type="datetimeFigureOut">
              <a:rPr lang="cs-CZ" smtClean="0"/>
              <a:t>17.8.2013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602EE-3355-45F7-9C79-93BE9100B3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2A373-FEC3-494A-9435-DA8CCE50EEB1}" type="datetimeFigureOut">
              <a:rPr lang="cs-CZ" smtClean="0"/>
              <a:t>17.8.2013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602EE-3355-45F7-9C79-93BE9100B3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2A373-FEC3-494A-9435-DA8CCE50EEB1}" type="datetimeFigureOut">
              <a:rPr lang="cs-CZ" smtClean="0"/>
              <a:t>17.8.2013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602EE-3355-45F7-9C79-93BE9100B3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2A373-FEC3-494A-9435-DA8CCE50EEB1}" type="datetimeFigureOut">
              <a:rPr lang="cs-CZ" smtClean="0"/>
              <a:t>17.8.2013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602EE-3355-45F7-9C79-93BE9100B342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2A373-FEC3-494A-9435-DA8CCE50EEB1}" type="datetimeFigureOut">
              <a:rPr lang="cs-CZ" smtClean="0"/>
              <a:t>17.8.2013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602EE-3355-45F7-9C79-93BE9100B342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2A373-FEC3-494A-9435-DA8CCE50EEB1}" type="datetimeFigureOut">
              <a:rPr lang="cs-CZ" smtClean="0"/>
              <a:t>17.8.2013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602EE-3355-45F7-9C79-93BE9100B3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2A373-FEC3-494A-9435-DA8CCE50EEB1}" type="datetimeFigureOut">
              <a:rPr lang="cs-CZ" smtClean="0"/>
              <a:t>17.8.2013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602EE-3355-45F7-9C79-93BE9100B3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71F2A373-FEC3-494A-9435-DA8CCE50EEB1}" type="datetimeFigureOut">
              <a:rPr lang="cs-CZ" smtClean="0"/>
              <a:t>17.8.2013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1F9602EE-3355-45F7-9C79-93BE9100B34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5614" y="332656"/>
            <a:ext cx="7715304" cy="1571636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Podnadpis 2"/>
          <p:cNvSpPr>
            <a:spLocks noGrp="1"/>
          </p:cNvSpPr>
          <p:nvPr/>
        </p:nvSpPr>
        <p:spPr>
          <a:xfrm>
            <a:off x="392877" y="2204864"/>
            <a:ext cx="8358246" cy="414625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b="1" dirty="0"/>
              <a:t>Název školy : </a:t>
            </a:r>
            <a:r>
              <a:rPr lang="cs-CZ" dirty="0"/>
              <a:t>Základní škola a mateřská škola, </a:t>
            </a:r>
            <a:r>
              <a:rPr lang="cs-CZ" dirty="0" smtClean="0"/>
              <a:t>  </a:t>
            </a:r>
          </a:p>
          <a:p>
            <a:pPr algn="l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Svoboda </a:t>
            </a:r>
            <a:r>
              <a:rPr lang="cs-CZ" dirty="0"/>
              <a:t>nad  Úpou, okres Trutnov</a:t>
            </a:r>
            <a:r>
              <a:rPr lang="cs-CZ" dirty="0" smtClean="0"/>
              <a:t> </a:t>
            </a:r>
          </a:p>
          <a:p>
            <a:pPr algn="l"/>
            <a:r>
              <a:rPr lang="cs-CZ" b="1" dirty="0" smtClean="0"/>
              <a:t>Autor </a:t>
            </a:r>
            <a:r>
              <a:rPr lang="cs-CZ" b="1" dirty="0"/>
              <a:t>: </a:t>
            </a:r>
            <a:r>
              <a:rPr lang="cs-CZ" dirty="0" smtClean="0"/>
              <a:t>Bc. Lucie Ševčíková</a:t>
            </a:r>
          </a:p>
          <a:p>
            <a:pPr algn="l"/>
            <a:r>
              <a:rPr lang="cs-CZ" b="1" dirty="0" smtClean="0"/>
              <a:t>Datum </a:t>
            </a:r>
            <a:r>
              <a:rPr lang="cs-CZ" b="1" dirty="0"/>
              <a:t>: </a:t>
            </a:r>
            <a:r>
              <a:rPr lang="cs-CZ" dirty="0" smtClean="0"/>
              <a:t>17. 1. </a:t>
            </a:r>
            <a:r>
              <a:rPr lang="cs-CZ" dirty="0" smtClean="0"/>
              <a:t>2013</a:t>
            </a:r>
          </a:p>
          <a:p>
            <a:r>
              <a:rPr lang="cs-CZ" b="1" dirty="0" smtClean="0"/>
              <a:t>Název </a:t>
            </a:r>
            <a:r>
              <a:rPr lang="cs-CZ" b="1" dirty="0"/>
              <a:t>: VY_22_INOVACE_2.2.2 </a:t>
            </a:r>
            <a:r>
              <a:rPr lang="cs-CZ" b="1" dirty="0" smtClean="0"/>
              <a:t>AJ8,9k_24</a:t>
            </a:r>
            <a:endParaRPr lang="cs-CZ" b="1" dirty="0" smtClean="0"/>
          </a:p>
          <a:p>
            <a:pPr algn="l"/>
            <a:r>
              <a:rPr lang="cs-CZ" b="1" dirty="0" smtClean="0"/>
              <a:t>Téma </a:t>
            </a:r>
            <a:r>
              <a:rPr lang="cs-CZ" b="1" dirty="0"/>
              <a:t>: </a:t>
            </a:r>
            <a:r>
              <a:rPr lang="cs-CZ" dirty="0" err="1" smtClean="0"/>
              <a:t>Polite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endParaRPr lang="cs-CZ" dirty="0" smtClean="0"/>
          </a:p>
          <a:p>
            <a:pPr algn="l"/>
            <a:r>
              <a:rPr lang="cs-CZ" b="1" dirty="0" smtClean="0"/>
              <a:t>Ročník </a:t>
            </a:r>
            <a:r>
              <a:rPr lang="cs-CZ" b="1" dirty="0"/>
              <a:t>: </a:t>
            </a:r>
            <a:r>
              <a:rPr lang="cs-CZ" dirty="0" smtClean="0"/>
              <a:t>8. a 9. </a:t>
            </a:r>
          </a:p>
          <a:p>
            <a:pPr algn="l"/>
            <a:r>
              <a:rPr lang="cs-CZ" b="1" dirty="0" smtClean="0"/>
              <a:t>Číslo </a:t>
            </a:r>
            <a:r>
              <a:rPr lang="cs-CZ" b="1" dirty="0"/>
              <a:t>projektu : </a:t>
            </a:r>
            <a:r>
              <a:rPr lang="cs-CZ" dirty="0"/>
              <a:t>CZ.1.07/1.4.00/21.3068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05591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Tento materiál žákům 8. a 9. ročníku přibližuje používání slov typu prosím, děkuji, promiňte atd. v anglické konverzaci.  V posledním cvičení žáci přiřazují k sobě krátká konverzační spojení.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1152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C00000"/>
                </a:solidFill>
              </a:rPr>
              <a:t>Polite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English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Zdvořilá Angličtina</a:t>
            </a: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3822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6000" dirty="0" err="1" smtClean="0"/>
              <a:t>Please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Prosím</a:t>
            </a:r>
          </a:p>
          <a:p>
            <a:r>
              <a:rPr lang="cs-CZ" dirty="0" smtClean="0"/>
              <a:t>Pokaždé, když o něco žádáte,  používejte PLEASE.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3192371"/>
            <a:ext cx="3312368" cy="2246769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IMPOLITE</a:t>
            </a:r>
          </a:p>
          <a:p>
            <a:endParaRPr lang="cs-CZ" sz="2800" dirty="0" smtClean="0"/>
          </a:p>
          <a:p>
            <a:r>
              <a:rPr lang="cs-CZ" sz="2800" dirty="0" err="1" smtClean="0"/>
              <a:t>One</a:t>
            </a:r>
            <a:r>
              <a:rPr lang="cs-CZ" sz="2800" dirty="0" smtClean="0"/>
              <a:t> </a:t>
            </a:r>
            <a:r>
              <a:rPr lang="cs-CZ" sz="2800" dirty="0" err="1" smtClean="0"/>
              <a:t>coffee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I </a:t>
            </a:r>
            <a:r>
              <a:rPr lang="cs-CZ" sz="2800" dirty="0" err="1" smtClean="0"/>
              <a:t>want</a:t>
            </a:r>
            <a:r>
              <a:rPr lang="cs-CZ" sz="2800" dirty="0" smtClean="0"/>
              <a:t> a </a:t>
            </a:r>
            <a:r>
              <a:rPr lang="cs-CZ" sz="2800" dirty="0" err="1" smtClean="0"/>
              <a:t>coffee</a:t>
            </a:r>
            <a:r>
              <a:rPr lang="cs-CZ" sz="2800" dirty="0" smtClean="0"/>
              <a:t>.</a:t>
            </a:r>
          </a:p>
          <a:p>
            <a:r>
              <a:rPr lang="cs-CZ" sz="2800" dirty="0" err="1" smtClean="0"/>
              <a:t>Can</a:t>
            </a:r>
            <a:r>
              <a:rPr lang="cs-CZ" sz="2800" dirty="0" smtClean="0"/>
              <a:t> I </a:t>
            </a:r>
            <a:r>
              <a:rPr lang="cs-CZ" sz="2800" dirty="0" err="1" smtClean="0"/>
              <a:t>have</a:t>
            </a:r>
            <a:r>
              <a:rPr lang="cs-CZ" sz="2800" dirty="0" smtClean="0"/>
              <a:t> a </a:t>
            </a:r>
            <a:r>
              <a:rPr lang="cs-CZ" sz="2800" dirty="0" err="1" smtClean="0"/>
              <a:t>coffee</a:t>
            </a:r>
            <a:r>
              <a:rPr lang="cs-CZ" sz="2800" dirty="0" smtClean="0"/>
              <a:t>?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16016" y="3192372"/>
            <a:ext cx="3312368" cy="224676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POLITE</a:t>
            </a:r>
          </a:p>
          <a:p>
            <a:endParaRPr lang="cs-CZ" sz="2800" dirty="0" smtClean="0"/>
          </a:p>
          <a:p>
            <a:r>
              <a:rPr lang="cs-CZ" sz="2800" dirty="0" smtClean="0"/>
              <a:t>A </a:t>
            </a:r>
            <a:r>
              <a:rPr lang="cs-CZ" sz="2800" dirty="0" err="1" smtClean="0"/>
              <a:t>coffee</a:t>
            </a:r>
            <a:r>
              <a:rPr lang="cs-CZ" sz="2800" dirty="0" smtClean="0"/>
              <a:t>, </a:t>
            </a:r>
            <a:r>
              <a:rPr lang="cs-CZ" sz="2800" dirty="0" err="1" smtClean="0"/>
              <a:t>please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I </a:t>
            </a:r>
            <a:r>
              <a:rPr lang="cs-CZ" sz="2800" dirty="0" err="1" smtClean="0"/>
              <a:t>would</a:t>
            </a:r>
            <a:r>
              <a:rPr lang="cs-CZ" sz="2800" dirty="0" smtClean="0"/>
              <a:t> </a:t>
            </a:r>
            <a:r>
              <a:rPr lang="cs-CZ" sz="2800" dirty="0" err="1" smtClean="0"/>
              <a:t>like</a:t>
            </a:r>
            <a:r>
              <a:rPr lang="cs-CZ" sz="2800" dirty="0" smtClean="0"/>
              <a:t> a </a:t>
            </a:r>
            <a:r>
              <a:rPr lang="cs-CZ" sz="2800" dirty="0" err="1" smtClean="0"/>
              <a:t>coffee</a:t>
            </a:r>
            <a:r>
              <a:rPr lang="cs-CZ" sz="2800" dirty="0" smtClean="0"/>
              <a:t>, </a:t>
            </a:r>
            <a:r>
              <a:rPr lang="cs-CZ" sz="2800" dirty="0" err="1" smtClean="0"/>
              <a:t>please</a:t>
            </a:r>
            <a:r>
              <a:rPr lang="cs-CZ" sz="2800" dirty="0" smtClean="0"/>
              <a:t>.</a:t>
            </a:r>
          </a:p>
        </p:txBody>
      </p:sp>
      <p:cxnSp>
        <p:nvCxnSpPr>
          <p:cNvPr id="8" name="Přímá spojnice 7"/>
          <p:cNvCxnSpPr/>
          <p:nvPr/>
        </p:nvCxnSpPr>
        <p:spPr>
          <a:xfrm flipV="1">
            <a:off x="827584" y="2852936"/>
            <a:ext cx="3096344" cy="295232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1154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4000" b="1" dirty="0">
                <a:solidFill>
                  <a:srgbClr val="C00000"/>
                </a:solidFill>
              </a:rPr>
              <a:t>Zdvořilá prosba, žádost a otázka</a:t>
            </a:r>
            <a:r>
              <a:rPr lang="cs-CZ" sz="4000" b="1" dirty="0" smtClean="0">
                <a:solidFill>
                  <a:srgbClr val="C00000"/>
                </a:solidFill>
              </a:rPr>
              <a:t>.</a:t>
            </a:r>
          </a:p>
          <a:p>
            <a:endParaRPr lang="cs-CZ" dirty="0" smtClean="0"/>
          </a:p>
          <a:p>
            <a:r>
              <a:rPr lang="cs-CZ" sz="3000" b="1" dirty="0" smtClean="0"/>
              <a:t>Pro </a:t>
            </a:r>
            <a:r>
              <a:rPr lang="cs-CZ" sz="3000" b="1" dirty="0"/>
              <a:t>zdvořilou </a:t>
            </a:r>
            <a:r>
              <a:rPr lang="cs-CZ" sz="3000" b="1" dirty="0" smtClean="0"/>
              <a:t>prosbu </a:t>
            </a:r>
            <a:r>
              <a:rPr lang="cs-CZ" sz="3000" b="1" dirty="0"/>
              <a:t>použijeme otázku s </a:t>
            </a:r>
            <a:r>
              <a:rPr lang="cs-CZ" sz="3000" b="1" dirty="0" smtClean="0"/>
              <a:t>CAN</a:t>
            </a:r>
            <a:endParaRPr lang="cs-CZ" sz="3000" b="1" dirty="0">
              <a:solidFill>
                <a:srgbClr val="C00000"/>
              </a:solidFill>
            </a:endParaRPr>
          </a:p>
          <a:p>
            <a:r>
              <a:rPr lang="cs-CZ" sz="4400" b="1" i="1" dirty="0" err="1" smtClean="0">
                <a:solidFill>
                  <a:srgbClr val="00B050"/>
                </a:solidFill>
              </a:rPr>
              <a:t>Can</a:t>
            </a:r>
            <a:r>
              <a:rPr lang="cs-CZ" sz="4400" b="1" i="1" dirty="0" smtClean="0">
                <a:solidFill>
                  <a:srgbClr val="00B050"/>
                </a:solidFill>
              </a:rPr>
              <a:t> </a:t>
            </a:r>
            <a:r>
              <a:rPr lang="cs-CZ" sz="4400" b="1" i="1" dirty="0" err="1" smtClean="0">
                <a:solidFill>
                  <a:srgbClr val="00B050"/>
                </a:solidFill>
              </a:rPr>
              <a:t>you</a:t>
            </a:r>
            <a:r>
              <a:rPr lang="cs-CZ" sz="4400" b="1" i="1" dirty="0" smtClean="0">
                <a:solidFill>
                  <a:srgbClr val="00B050"/>
                </a:solidFill>
              </a:rPr>
              <a:t> open </a:t>
            </a:r>
            <a:r>
              <a:rPr lang="cs-CZ" sz="4400" b="1" i="1" dirty="0" err="1" smtClean="0">
                <a:solidFill>
                  <a:srgbClr val="00B050"/>
                </a:solidFill>
              </a:rPr>
              <a:t>the</a:t>
            </a:r>
            <a:r>
              <a:rPr lang="cs-CZ" sz="4400" b="1" i="1" dirty="0" smtClean="0">
                <a:solidFill>
                  <a:srgbClr val="00B050"/>
                </a:solidFill>
              </a:rPr>
              <a:t> </a:t>
            </a:r>
            <a:r>
              <a:rPr lang="cs-CZ" sz="4400" b="1" i="1" dirty="0" err="1" smtClean="0">
                <a:solidFill>
                  <a:srgbClr val="00B050"/>
                </a:solidFill>
              </a:rPr>
              <a:t>window</a:t>
            </a:r>
            <a:r>
              <a:rPr lang="cs-CZ" sz="4400" b="1" i="1" dirty="0" smtClean="0">
                <a:solidFill>
                  <a:srgbClr val="00B050"/>
                </a:solidFill>
              </a:rPr>
              <a:t>, </a:t>
            </a:r>
            <a:r>
              <a:rPr lang="cs-CZ" sz="4400" b="1" i="1" dirty="0" err="1" smtClean="0">
                <a:solidFill>
                  <a:srgbClr val="00B050"/>
                </a:solidFill>
              </a:rPr>
              <a:t>please</a:t>
            </a:r>
            <a:r>
              <a:rPr lang="cs-CZ" sz="4400" b="1" i="1" dirty="0" smtClean="0">
                <a:solidFill>
                  <a:srgbClr val="00B050"/>
                </a:solidFill>
              </a:rPr>
              <a:t>?</a:t>
            </a:r>
          </a:p>
          <a:p>
            <a:pPr marL="0" indent="0">
              <a:buNone/>
            </a:pPr>
            <a:endParaRPr lang="cs-CZ" sz="4400" b="1" i="1" dirty="0" smtClean="0">
              <a:solidFill>
                <a:srgbClr val="00B050"/>
              </a:solidFill>
            </a:endParaRPr>
          </a:p>
          <a:p>
            <a:r>
              <a:rPr lang="cs-CZ" sz="3000" b="1" dirty="0" smtClean="0">
                <a:solidFill>
                  <a:schemeClr val="tx1"/>
                </a:solidFill>
              </a:rPr>
              <a:t>chceme-li být ještě zdvořilejší použijeme otázku s COULD</a:t>
            </a:r>
          </a:p>
          <a:p>
            <a:r>
              <a:rPr lang="cs-CZ" sz="4400" b="1" i="1" dirty="0" err="1" smtClean="0">
                <a:solidFill>
                  <a:srgbClr val="00B050"/>
                </a:solidFill>
              </a:rPr>
              <a:t>Could</a:t>
            </a:r>
            <a:r>
              <a:rPr lang="cs-CZ" sz="4400" b="1" i="1" dirty="0" smtClean="0">
                <a:solidFill>
                  <a:srgbClr val="00B050"/>
                </a:solidFill>
              </a:rPr>
              <a:t> </a:t>
            </a:r>
            <a:r>
              <a:rPr lang="cs-CZ" sz="4400" b="1" i="1" dirty="0" err="1">
                <a:solidFill>
                  <a:srgbClr val="00B050"/>
                </a:solidFill>
              </a:rPr>
              <a:t>you</a:t>
            </a:r>
            <a:r>
              <a:rPr lang="cs-CZ" sz="4400" b="1" i="1" dirty="0">
                <a:solidFill>
                  <a:srgbClr val="00B050"/>
                </a:solidFill>
              </a:rPr>
              <a:t> open </a:t>
            </a:r>
            <a:r>
              <a:rPr lang="cs-CZ" sz="4400" b="1" i="1" dirty="0" err="1">
                <a:solidFill>
                  <a:srgbClr val="00B050"/>
                </a:solidFill>
              </a:rPr>
              <a:t>the</a:t>
            </a:r>
            <a:r>
              <a:rPr lang="cs-CZ" sz="4400" b="1" i="1" dirty="0">
                <a:solidFill>
                  <a:srgbClr val="00B050"/>
                </a:solidFill>
              </a:rPr>
              <a:t> </a:t>
            </a:r>
            <a:r>
              <a:rPr lang="cs-CZ" sz="4400" b="1" i="1" dirty="0" err="1">
                <a:solidFill>
                  <a:srgbClr val="00B050"/>
                </a:solidFill>
              </a:rPr>
              <a:t>window</a:t>
            </a:r>
            <a:r>
              <a:rPr lang="cs-CZ" sz="4400" b="1" i="1" dirty="0">
                <a:solidFill>
                  <a:srgbClr val="00B050"/>
                </a:solidFill>
              </a:rPr>
              <a:t>, </a:t>
            </a:r>
            <a:r>
              <a:rPr lang="cs-CZ" sz="4400" b="1" i="1" dirty="0" err="1">
                <a:solidFill>
                  <a:srgbClr val="00B050"/>
                </a:solidFill>
              </a:rPr>
              <a:t>please</a:t>
            </a:r>
            <a:r>
              <a:rPr lang="cs-CZ" sz="4400" b="1" i="1" dirty="0">
                <a:solidFill>
                  <a:srgbClr val="00B050"/>
                </a:solidFill>
              </a:rPr>
              <a:t>?</a:t>
            </a:r>
          </a:p>
          <a:p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574932" y="188640"/>
            <a:ext cx="8229600" cy="114300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sz="3600" b="1" kern="1200" cap="none" spc="5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5400" smtClean="0"/>
              <a:t>Can/Could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918469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5400" dirty="0" err="1" smtClean="0"/>
              <a:t>Can</a:t>
            </a:r>
            <a:r>
              <a:rPr lang="cs-CZ" sz="5400" dirty="0" smtClean="0"/>
              <a:t>/</a:t>
            </a:r>
            <a:r>
              <a:rPr lang="cs-CZ" sz="5400" dirty="0" err="1" smtClean="0"/>
              <a:t>Could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ctr"/>
            <a:r>
              <a:rPr lang="cs-CZ" sz="3900" b="1" dirty="0" err="1" smtClean="0">
                <a:solidFill>
                  <a:srgbClr val="0070C0"/>
                </a:solidFill>
              </a:rPr>
              <a:t>Can</a:t>
            </a:r>
            <a:r>
              <a:rPr lang="cs-CZ" sz="3900" b="1" dirty="0" smtClean="0">
                <a:solidFill>
                  <a:srgbClr val="0070C0"/>
                </a:solidFill>
              </a:rPr>
              <a:t> I?  </a:t>
            </a:r>
            <a:r>
              <a:rPr lang="cs-CZ" sz="3900" b="1" dirty="0" err="1" smtClean="0">
                <a:solidFill>
                  <a:srgbClr val="0070C0"/>
                </a:solidFill>
              </a:rPr>
              <a:t>Could</a:t>
            </a:r>
            <a:r>
              <a:rPr lang="cs-CZ" sz="3900" b="1" dirty="0" smtClean="0">
                <a:solidFill>
                  <a:srgbClr val="0070C0"/>
                </a:solidFill>
              </a:rPr>
              <a:t> </a:t>
            </a:r>
            <a:r>
              <a:rPr lang="cs-CZ" sz="3900" b="1" dirty="0" err="1" smtClean="0">
                <a:solidFill>
                  <a:srgbClr val="0070C0"/>
                </a:solidFill>
              </a:rPr>
              <a:t>you</a:t>
            </a:r>
            <a:r>
              <a:rPr lang="cs-CZ" sz="3900" b="1" dirty="0" smtClean="0">
                <a:solidFill>
                  <a:srgbClr val="0070C0"/>
                </a:solidFill>
              </a:rPr>
              <a:t>?   (Mohu, mohl bys?)</a:t>
            </a:r>
            <a:endParaRPr lang="cs-CZ" sz="3900" b="1" dirty="0">
              <a:solidFill>
                <a:srgbClr val="0070C0"/>
              </a:solidFill>
            </a:endParaRPr>
          </a:p>
          <a:p>
            <a:r>
              <a:rPr lang="cs-CZ" sz="4000" b="1" dirty="0" smtClean="0">
                <a:solidFill>
                  <a:srgbClr val="00B050"/>
                </a:solidFill>
              </a:rPr>
              <a:t>Přímá otázka</a:t>
            </a:r>
          </a:p>
          <a:p>
            <a:r>
              <a:rPr lang="cs-CZ" sz="3500" b="1" i="1" dirty="0" err="1" smtClean="0"/>
              <a:t>Where</a:t>
            </a:r>
            <a:r>
              <a:rPr lang="cs-CZ" sz="3500" b="1" i="1" dirty="0" smtClean="0"/>
              <a:t> </a:t>
            </a:r>
            <a:r>
              <a:rPr lang="cs-CZ" sz="3500" b="1" i="1" dirty="0" err="1" smtClean="0"/>
              <a:t>does</a:t>
            </a:r>
            <a:r>
              <a:rPr lang="cs-CZ" sz="3500" b="1" i="1" dirty="0" smtClean="0"/>
              <a:t> he live?</a:t>
            </a:r>
          </a:p>
          <a:p>
            <a:endParaRPr lang="cs-CZ" dirty="0" smtClean="0"/>
          </a:p>
          <a:p>
            <a:r>
              <a:rPr lang="cs-CZ" sz="3900" b="1" dirty="0" smtClean="0">
                <a:solidFill>
                  <a:srgbClr val="00B050"/>
                </a:solidFill>
              </a:rPr>
              <a:t>Nepřímá otázka</a:t>
            </a:r>
          </a:p>
          <a:p>
            <a:r>
              <a:rPr lang="cs-CZ" sz="3500" b="1" i="1" dirty="0" err="1" smtClean="0"/>
              <a:t>Could</a:t>
            </a:r>
            <a:r>
              <a:rPr lang="cs-CZ" sz="3500" b="1" i="1" dirty="0" smtClean="0"/>
              <a:t> </a:t>
            </a:r>
            <a:r>
              <a:rPr lang="cs-CZ" sz="3500" b="1" i="1" dirty="0" err="1" smtClean="0"/>
              <a:t>you</a:t>
            </a:r>
            <a:r>
              <a:rPr lang="cs-CZ" sz="3500" b="1" i="1" dirty="0" smtClean="0"/>
              <a:t> </a:t>
            </a:r>
            <a:r>
              <a:rPr lang="cs-CZ" sz="3500" b="1" i="1" dirty="0" err="1" smtClean="0"/>
              <a:t>tell</a:t>
            </a:r>
            <a:r>
              <a:rPr lang="cs-CZ" sz="3500" b="1" i="1" dirty="0" smtClean="0"/>
              <a:t> </a:t>
            </a:r>
            <a:r>
              <a:rPr lang="cs-CZ" sz="3500" b="1" i="1" dirty="0" err="1" smtClean="0"/>
              <a:t>me</a:t>
            </a:r>
            <a:r>
              <a:rPr lang="cs-CZ" sz="3500" b="1" i="1" dirty="0" smtClean="0"/>
              <a:t> </a:t>
            </a:r>
            <a:r>
              <a:rPr lang="cs-CZ" sz="3500" b="1" i="1" dirty="0" err="1" smtClean="0"/>
              <a:t>where</a:t>
            </a:r>
            <a:r>
              <a:rPr lang="cs-CZ" sz="3500" b="1" i="1" dirty="0" smtClean="0"/>
              <a:t> he </a:t>
            </a:r>
            <a:r>
              <a:rPr lang="cs-CZ" sz="3500" b="1" i="1" dirty="0" err="1" smtClean="0"/>
              <a:t>lives</a:t>
            </a:r>
            <a:r>
              <a:rPr lang="cs-CZ" sz="3500" b="1" i="1" dirty="0" smtClean="0"/>
              <a:t>?</a:t>
            </a:r>
          </a:p>
          <a:p>
            <a:endParaRPr lang="cs-CZ" dirty="0"/>
          </a:p>
          <a:p>
            <a:r>
              <a:rPr lang="cs-CZ" sz="3600" b="1" dirty="0" smtClean="0">
                <a:solidFill>
                  <a:srgbClr val="002060"/>
                </a:solidFill>
              </a:rPr>
              <a:t>(V nepřímé otázce je slovosled jako ve větě oznamovací)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372200" y="4077072"/>
            <a:ext cx="2016224" cy="646331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POLITE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6045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b="1" dirty="0" smtClean="0"/>
              <a:t>Je velmi běžné začínat větu -   </a:t>
            </a:r>
            <a:r>
              <a:rPr lang="cs-CZ" sz="3200" b="1" dirty="0" err="1" smtClean="0"/>
              <a:t>Sorry</a:t>
            </a:r>
            <a:r>
              <a:rPr lang="cs-CZ" sz="3200" b="1" dirty="0" smtClean="0"/>
              <a:t>, …..</a:t>
            </a:r>
          </a:p>
          <a:p>
            <a:endParaRPr lang="cs-CZ" dirty="0"/>
          </a:p>
          <a:p>
            <a:r>
              <a:rPr lang="cs-CZ" sz="4400" b="1" i="1" dirty="0" err="1" smtClean="0">
                <a:solidFill>
                  <a:srgbClr val="00B050"/>
                </a:solidFill>
              </a:rPr>
              <a:t>Sorry</a:t>
            </a:r>
            <a:r>
              <a:rPr lang="cs-CZ" sz="4400" b="1" i="1" dirty="0" smtClean="0">
                <a:solidFill>
                  <a:srgbClr val="00B050"/>
                </a:solidFill>
              </a:rPr>
              <a:t> - </a:t>
            </a:r>
            <a:r>
              <a:rPr lang="cs-CZ" sz="4400" b="1" i="1" dirty="0" err="1" smtClean="0">
                <a:solidFill>
                  <a:srgbClr val="00B050"/>
                </a:solidFill>
              </a:rPr>
              <a:t>could</a:t>
            </a:r>
            <a:r>
              <a:rPr lang="cs-CZ" sz="4400" b="1" i="1" dirty="0" smtClean="0">
                <a:solidFill>
                  <a:srgbClr val="00B050"/>
                </a:solidFill>
              </a:rPr>
              <a:t> </a:t>
            </a:r>
            <a:r>
              <a:rPr lang="cs-CZ" sz="4400" b="1" i="1" dirty="0" err="1" smtClean="0">
                <a:solidFill>
                  <a:srgbClr val="00B050"/>
                </a:solidFill>
              </a:rPr>
              <a:t>you</a:t>
            </a:r>
            <a:r>
              <a:rPr lang="cs-CZ" sz="4400" b="1" i="1" dirty="0" smtClean="0">
                <a:solidFill>
                  <a:srgbClr val="00B050"/>
                </a:solidFill>
              </a:rPr>
              <a:t> </a:t>
            </a:r>
            <a:r>
              <a:rPr lang="cs-CZ" sz="4400" b="1" i="1" dirty="0" err="1" smtClean="0">
                <a:solidFill>
                  <a:srgbClr val="00B050"/>
                </a:solidFill>
              </a:rPr>
              <a:t>tell</a:t>
            </a:r>
            <a:r>
              <a:rPr lang="cs-CZ" sz="4400" b="1" i="1" dirty="0" smtClean="0">
                <a:solidFill>
                  <a:srgbClr val="00B050"/>
                </a:solidFill>
              </a:rPr>
              <a:t> </a:t>
            </a:r>
            <a:r>
              <a:rPr lang="cs-CZ" sz="4400" b="1" i="1" dirty="0" err="1" smtClean="0">
                <a:solidFill>
                  <a:srgbClr val="00B050"/>
                </a:solidFill>
              </a:rPr>
              <a:t>me</a:t>
            </a:r>
            <a:r>
              <a:rPr lang="cs-CZ" sz="4400" b="1" i="1" dirty="0" smtClean="0">
                <a:solidFill>
                  <a:srgbClr val="00B050"/>
                </a:solidFill>
              </a:rPr>
              <a:t> </a:t>
            </a:r>
            <a:r>
              <a:rPr lang="cs-CZ" sz="4400" b="1" i="1" dirty="0" err="1" smtClean="0">
                <a:solidFill>
                  <a:srgbClr val="00B050"/>
                </a:solidFill>
              </a:rPr>
              <a:t>your</a:t>
            </a:r>
            <a:r>
              <a:rPr lang="cs-CZ" sz="4400" b="1" i="1" dirty="0" smtClean="0">
                <a:solidFill>
                  <a:srgbClr val="00B050"/>
                </a:solidFill>
              </a:rPr>
              <a:t> </a:t>
            </a:r>
            <a:r>
              <a:rPr lang="cs-CZ" sz="4400" b="1" i="1" dirty="0" err="1" smtClean="0">
                <a:solidFill>
                  <a:srgbClr val="00B050"/>
                </a:solidFill>
              </a:rPr>
              <a:t>name</a:t>
            </a:r>
            <a:r>
              <a:rPr lang="cs-CZ" sz="4400" b="1" i="1" dirty="0" smtClean="0">
                <a:solidFill>
                  <a:srgbClr val="00B050"/>
                </a:solidFill>
              </a:rPr>
              <a:t> </a:t>
            </a:r>
            <a:r>
              <a:rPr lang="cs-CZ" sz="4400" b="1" i="1" dirty="0" err="1" smtClean="0">
                <a:solidFill>
                  <a:srgbClr val="00B050"/>
                </a:solidFill>
              </a:rPr>
              <a:t>again</a:t>
            </a:r>
            <a:r>
              <a:rPr lang="cs-CZ" sz="4400" b="1" i="1" dirty="0" smtClean="0">
                <a:solidFill>
                  <a:srgbClr val="00B050"/>
                </a:solidFill>
              </a:rPr>
              <a:t>, </a:t>
            </a:r>
            <a:r>
              <a:rPr lang="cs-CZ" sz="4400" b="1" i="1" dirty="0" err="1" smtClean="0">
                <a:solidFill>
                  <a:srgbClr val="00B050"/>
                </a:solidFill>
              </a:rPr>
              <a:t>please</a:t>
            </a:r>
            <a:r>
              <a:rPr lang="cs-CZ" sz="4400" b="1" i="1" dirty="0" smtClean="0">
                <a:solidFill>
                  <a:srgbClr val="00B050"/>
                </a:solidFill>
              </a:rPr>
              <a:t>?</a:t>
            </a:r>
          </a:p>
          <a:p>
            <a:r>
              <a:rPr lang="cs-CZ" sz="4400" b="1" i="1" dirty="0" err="1" smtClean="0">
                <a:solidFill>
                  <a:srgbClr val="00B050"/>
                </a:solidFill>
              </a:rPr>
              <a:t>Sorry</a:t>
            </a:r>
            <a:r>
              <a:rPr lang="cs-CZ" sz="4400" b="1" i="1" dirty="0" smtClean="0">
                <a:solidFill>
                  <a:srgbClr val="00B050"/>
                </a:solidFill>
              </a:rPr>
              <a:t> - </a:t>
            </a:r>
            <a:r>
              <a:rPr lang="cs-CZ" sz="4400" b="1" i="1" dirty="0" err="1" smtClean="0">
                <a:solidFill>
                  <a:srgbClr val="00B050"/>
                </a:solidFill>
              </a:rPr>
              <a:t>could</a:t>
            </a:r>
            <a:r>
              <a:rPr lang="cs-CZ" sz="4400" b="1" i="1" dirty="0" smtClean="0">
                <a:solidFill>
                  <a:srgbClr val="00B050"/>
                </a:solidFill>
              </a:rPr>
              <a:t> I </a:t>
            </a:r>
            <a:r>
              <a:rPr lang="cs-CZ" sz="4400" b="1" i="1" dirty="0" err="1" smtClean="0">
                <a:solidFill>
                  <a:srgbClr val="00B050"/>
                </a:solidFill>
              </a:rPr>
              <a:t>take</a:t>
            </a:r>
            <a:r>
              <a:rPr lang="cs-CZ" sz="4400" b="1" i="1" dirty="0" smtClean="0">
                <a:solidFill>
                  <a:srgbClr val="00B050"/>
                </a:solidFill>
              </a:rPr>
              <a:t> </a:t>
            </a:r>
            <a:r>
              <a:rPr lang="cs-CZ" sz="4400" b="1" i="1" dirty="0" err="1" smtClean="0">
                <a:solidFill>
                  <a:srgbClr val="00B050"/>
                </a:solidFill>
              </a:rPr>
              <a:t>this</a:t>
            </a:r>
            <a:r>
              <a:rPr lang="cs-CZ" sz="4400" b="1" i="1" dirty="0" smtClean="0">
                <a:solidFill>
                  <a:srgbClr val="00B050"/>
                </a:solidFill>
              </a:rPr>
              <a:t> </a:t>
            </a:r>
            <a:r>
              <a:rPr lang="cs-CZ" sz="4400" b="1" i="1" dirty="0" err="1" smtClean="0">
                <a:solidFill>
                  <a:srgbClr val="00B050"/>
                </a:solidFill>
              </a:rPr>
              <a:t>chair</a:t>
            </a:r>
            <a:r>
              <a:rPr lang="cs-CZ" sz="4400" b="1" i="1" dirty="0" smtClean="0">
                <a:solidFill>
                  <a:srgbClr val="00B050"/>
                </a:solidFill>
              </a:rPr>
              <a:t>, </a:t>
            </a:r>
            <a:r>
              <a:rPr lang="cs-CZ" sz="4400" b="1" i="1" dirty="0" err="1" smtClean="0">
                <a:solidFill>
                  <a:srgbClr val="00B050"/>
                </a:solidFill>
              </a:rPr>
              <a:t>please</a:t>
            </a:r>
            <a:r>
              <a:rPr lang="cs-CZ" sz="4400" b="1" i="1" dirty="0" smtClean="0">
                <a:solidFill>
                  <a:srgbClr val="00B050"/>
                </a:solidFill>
              </a:rPr>
              <a:t>?</a:t>
            </a:r>
          </a:p>
          <a:p>
            <a:pPr marL="0" indent="0">
              <a:buNone/>
            </a:pPr>
            <a:endParaRPr lang="cs-CZ" sz="4400" b="1" i="1" dirty="0">
              <a:solidFill>
                <a:srgbClr val="00B050"/>
              </a:solidFill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sz="3600" b="1" kern="1200" cap="none" spc="5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4800" dirty="0" err="1" smtClean="0"/>
              <a:t>Sorry</a:t>
            </a:r>
            <a:endParaRPr lang="cs-CZ" sz="4800" dirty="0" smtClean="0"/>
          </a:p>
        </p:txBody>
      </p:sp>
    </p:spTree>
    <p:extLst>
      <p:ext uri="{BB962C8B-B14F-4D97-AF65-F5344CB8AC3E}">
        <p14:creationId xmlns:p14="http://schemas.microsoft.com/office/powerpoint/2010/main" val="637299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08615" y="1628800"/>
            <a:ext cx="8229600" cy="4525963"/>
          </a:xfrm>
        </p:spPr>
        <p:txBody>
          <a:bodyPr/>
          <a:lstStyle/>
          <a:p>
            <a:r>
              <a:rPr lang="cs-CZ" sz="4000" b="1" dirty="0" smtClean="0"/>
              <a:t>Vadilo by ti/vám, kdyby….?</a:t>
            </a:r>
          </a:p>
          <a:p>
            <a:pPr marL="0" indent="0" algn="ctr">
              <a:buNone/>
            </a:pPr>
            <a:r>
              <a:rPr lang="cs-CZ" sz="4400" b="1" i="1" dirty="0" err="1" smtClean="0">
                <a:solidFill>
                  <a:srgbClr val="00B050"/>
                </a:solidFill>
              </a:rPr>
              <a:t>Would</a:t>
            </a:r>
            <a:r>
              <a:rPr lang="cs-CZ" sz="4400" b="1" i="1" dirty="0" smtClean="0">
                <a:solidFill>
                  <a:srgbClr val="00B050"/>
                </a:solidFill>
              </a:rPr>
              <a:t> </a:t>
            </a:r>
            <a:r>
              <a:rPr lang="cs-CZ" sz="4400" b="1" i="1" dirty="0" err="1" smtClean="0">
                <a:solidFill>
                  <a:srgbClr val="00B050"/>
                </a:solidFill>
              </a:rPr>
              <a:t>you</a:t>
            </a:r>
            <a:r>
              <a:rPr lang="cs-CZ" sz="4400" b="1" i="1" dirty="0" smtClean="0">
                <a:solidFill>
                  <a:srgbClr val="00B050"/>
                </a:solidFill>
              </a:rPr>
              <a:t> mind </a:t>
            </a:r>
            <a:r>
              <a:rPr lang="cs-CZ" sz="4400" b="1" i="1" dirty="0" err="1" smtClean="0">
                <a:solidFill>
                  <a:srgbClr val="00B050"/>
                </a:solidFill>
              </a:rPr>
              <a:t>if</a:t>
            </a:r>
            <a:r>
              <a:rPr lang="cs-CZ" sz="4400" b="1" i="1" dirty="0" smtClean="0">
                <a:solidFill>
                  <a:srgbClr val="00B050"/>
                </a:solidFill>
              </a:rPr>
              <a:t> I </a:t>
            </a:r>
            <a:r>
              <a:rPr lang="cs-CZ" sz="4400" b="1" i="1" dirty="0" err="1" smtClean="0">
                <a:solidFill>
                  <a:srgbClr val="00B050"/>
                </a:solidFill>
              </a:rPr>
              <a:t>closed</a:t>
            </a:r>
            <a:r>
              <a:rPr lang="cs-CZ" sz="4400" b="1" i="1" dirty="0" smtClean="0">
                <a:solidFill>
                  <a:srgbClr val="00B050"/>
                </a:solidFill>
              </a:rPr>
              <a:t> </a:t>
            </a:r>
            <a:r>
              <a:rPr lang="cs-CZ" sz="4400" b="1" i="1" dirty="0" err="1" smtClean="0">
                <a:solidFill>
                  <a:srgbClr val="00B050"/>
                </a:solidFill>
              </a:rPr>
              <a:t>the</a:t>
            </a:r>
            <a:r>
              <a:rPr lang="cs-CZ" sz="4400" b="1" i="1" dirty="0" smtClean="0">
                <a:solidFill>
                  <a:srgbClr val="00B050"/>
                </a:solidFill>
              </a:rPr>
              <a:t> </a:t>
            </a:r>
            <a:r>
              <a:rPr lang="cs-CZ" sz="4400" b="1" i="1" dirty="0" err="1" smtClean="0">
                <a:solidFill>
                  <a:srgbClr val="00B050"/>
                </a:solidFill>
              </a:rPr>
              <a:t>window</a:t>
            </a:r>
            <a:r>
              <a:rPr lang="cs-CZ" sz="4400" b="1" i="1" dirty="0" smtClean="0">
                <a:solidFill>
                  <a:srgbClr val="00B050"/>
                </a:solidFill>
              </a:rPr>
              <a:t>?</a:t>
            </a:r>
          </a:p>
          <a:p>
            <a:pPr marL="0" indent="0" algn="ctr">
              <a:buNone/>
            </a:pPr>
            <a:endParaRPr lang="cs-CZ" sz="4400" b="1" i="1" dirty="0">
              <a:solidFill>
                <a:srgbClr val="00B050"/>
              </a:solidFill>
            </a:endParaRPr>
          </a:p>
          <a:p>
            <a:pPr marL="0" indent="0" algn="ctr">
              <a:buNone/>
            </a:pPr>
            <a:r>
              <a:rPr lang="cs-CZ" sz="3600" b="1" dirty="0" smtClean="0">
                <a:solidFill>
                  <a:srgbClr val="002060"/>
                </a:solidFill>
              </a:rPr>
              <a:t>!!!!!   po </a:t>
            </a:r>
            <a:r>
              <a:rPr lang="cs-CZ" sz="3600" b="1" dirty="0" err="1" smtClean="0">
                <a:solidFill>
                  <a:srgbClr val="002060"/>
                </a:solidFill>
              </a:rPr>
              <a:t>if</a:t>
            </a:r>
            <a:r>
              <a:rPr lang="cs-CZ" sz="3600" b="1" dirty="0" smtClean="0">
                <a:solidFill>
                  <a:srgbClr val="002060"/>
                </a:solidFill>
              </a:rPr>
              <a:t> používáme minulý čas  !!!!!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sz="3600" b="1" kern="1200" cap="none" spc="5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4800" dirty="0" err="1" smtClean="0"/>
              <a:t>Would</a:t>
            </a:r>
            <a:r>
              <a:rPr lang="cs-CZ" sz="4800" dirty="0" smtClean="0"/>
              <a:t> </a:t>
            </a:r>
            <a:r>
              <a:rPr lang="cs-CZ" sz="4800" dirty="0" err="1" smtClean="0"/>
              <a:t>you</a:t>
            </a:r>
            <a:r>
              <a:rPr lang="cs-CZ" sz="4800" dirty="0" smtClean="0"/>
              <a:t> mind </a:t>
            </a:r>
            <a:r>
              <a:rPr lang="cs-CZ" sz="4800" dirty="0" err="1" smtClean="0"/>
              <a:t>if</a:t>
            </a:r>
            <a:r>
              <a:rPr lang="cs-CZ" sz="4800" dirty="0" smtClean="0"/>
              <a:t> ….?</a:t>
            </a:r>
          </a:p>
        </p:txBody>
      </p:sp>
    </p:spTree>
    <p:extLst>
      <p:ext uri="{BB962C8B-B14F-4D97-AF65-F5344CB8AC3E}">
        <p14:creationId xmlns:p14="http://schemas.microsoft.com/office/powerpoint/2010/main" val="1055720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sorr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b="1" dirty="0" err="1" smtClean="0"/>
              <a:t>Sorry</a:t>
            </a:r>
            <a:r>
              <a:rPr lang="cs-CZ" sz="3200" b="1" dirty="0" smtClean="0"/>
              <a:t> = omluva</a:t>
            </a:r>
          </a:p>
          <a:p>
            <a:r>
              <a:rPr lang="cs-CZ" sz="4400" b="1" i="1" dirty="0" err="1" smtClean="0">
                <a:solidFill>
                  <a:srgbClr val="00B050"/>
                </a:solidFill>
              </a:rPr>
              <a:t>I´m</a:t>
            </a:r>
            <a:r>
              <a:rPr lang="cs-CZ" sz="4400" b="1" i="1" dirty="0" smtClean="0">
                <a:solidFill>
                  <a:srgbClr val="00B050"/>
                </a:solidFill>
              </a:rPr>
              <a:t> </a:t>
            </a:r>
            <a:r>
              <a:rPr lang="cs-CZ" sz="4400" b="1" i="1" dirty="0" err="1" smtClean="0">
                <a:solidFill>
                  <a:srgbClr val="00B050"/>
                </a:solidFill>
              </a:rPr>
              <a:t>sorry</a:t>
            </a:r>
            <a:r>
              <a:rPr lang="cs-CZ" sz="4400" b="1" i="1" dirty="0" smtClean="0">
                <a:solidFill>
                  <a:srgbClr val="00B050"/>
                </a:solidFill>
              </a:rPr>
              <a:t> to </a:t>
            </a:r>
            <a:r>
              <a:rPr lang="cs-CZ" sz="4400" b="1" i="1" dirty="0" err="1" smtClean="0">
                <a:solidFill>
                  <a:srgbClr val="00B050"/>
                </a:solidFill>
              </a:rPr>
              <a:t>be</a:t>
            </a:r>
            <a:r>
              <a:rPr lang="cs-CZ" sz="4400" b="1" i="1" dirty="0" smtClean="0">
                <a:solidFill>
                  <a:srgbClr val="00B050"/>
                </a:solidFill>
              </a:rPr>
              <a:t> </a:t>
            </a:r>
            <a:r>
              <a:rPr lang="cs-CZ" sz="4400" b="1" i="1" dirty="0" err="1" smtClean="0">
                <a:solidFill>
                  <a:srgbClr val="00B050"/>
                </a:solidFill>
              </a:rPr>
              <a:t>late</a:t>
            </a:r>
            <a:r>
              <a:rPr lang="cs-CZ" sz="4400" b="1" i="1" dirty="0" smtClean="0">
                <a:solidFill>
                  <a:srgbClr val="00B050"/>
                </a:solidFill>
              </a:rPr>
              <a:t>.</a:t>
            </a:r>
          </a:p>
          <a:p>
            <a:endParaRPr lang="cs-CZ" sz="4400" b="1" i="1" dirty="0">
              <a:solidFill>
                <a:srgbClr val="00B050"/>
              </a:solidFill>
            </a:endParaRPr>
          </a:p>
          <a:p>
            <a:r>
              <a:rPr lang="cs-CZ" sz="3200" b="1" dirty="0" err="1" smtClean="0">
                <a:solidFill>
                  <a:schemeClr val="tx1"/>
                </a:solidFill>
              </a:rPr>
              <a:t>Excuse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me</a:t>
            </a:r>
            <a:r>
              <a:rPr lang="cs-CZ" sz="3200" b="1" dirty="0" smtClean="0">
                <a:solidFill>
                  <a:schemeClr val="tx1"/>
                </a:solidFill>
              </a:rPr>
              <a:t> – s dovolením</a:t>
            </a:r>
          </a:p>
          <a:p>
            <a:r>
              <a:rPr lang="cs-CZ" sz="4400" b="1" i="1" dirty="0" err="1" smtClean="0">
                <a:solidFill>
                  <a:srgbClr val="00B050"/>
                </a:solidFill>
              </a:rPr>
              <a:t>Excuse</a:t>
            </a:r>
            <a:r>
              <a:rPr lang="cs-CZ" sz="4400" b="1" i="1" dirty="0" smtClean="0">
                <a:solidFill>
                  <a:srgbClr val="00B050"/>
                </a:solidFill>
              </a:rPr>
              <a:t> se, </a:t>
            </a:r>
            <a:r>
              <a:rPr lang="cs-CZ" sz="4400" b="1" i="1" dirty="0" err="1" smtClean="0">
                <a:solidFill>
                  <a:srgbClr val="00B050"/>
                </a:solidFill>
              </a:rPr>
              <a:t>could</a:t>
            </a:r>
            <a:r>
              <a:rPr lang="cs-CZ" sz="4400" b="1" i="1" dirty="0" smtClean="0">
                <a:solidFill>
                  <a:srgbClr val="00B050"/>
                </a:solidFill>
              </a:rPr>
              <a:t> </a:t>
            </a:r>
            <a:r>
              <a:rPr lang="cs-CZ" sz="4400" b="1" i="1" dirty="0" err="1" smtClean="0">
                <a:solidFill>
                  <a:srgbClr val="00B050"/>
                </a:solidFill>
              </a:rPr>
              <a:t>you</a:t>
            </a:r>
            <a:r>
              <a:rPr lang="cs-CZ" sz="4400" b="1" i="1" dirty="0" smtClean="0">
                <a:solidFill>
                  <a:srgbClr val="00B050"/>
                </a:solidFill>
              </a:rPr>
              <a:t> </a:t>
            </a:r>
            <a:r>
              <a:rPr lang="cs-CZ" sz="4400" b="1" i="1" dirty="0" err="1" smtClean="0">
                <a:solidFill>
                  <a:srgbClr val="00B050"/>
                </a:solidFill>
              </a:rPr>
              <a:t>tell</a:t>
            </a:r>
            <a:r>
              <a:rPr lang="cs-CZ" sz="4400" b="1" i="1" dirty="0" smtClean="0">
                <a:solidFill>
                  <a:srgbClr val="00B050"/>
                </a:solidFill>
              </a:rPr>
              <a:t> </a:t>
            </a:r>
            <a:r>
              <a:rPr lang="cs-CZ" sz="4400" b="1" i="1" dirty="0" err="1" smtClean="0">
                <a:solidFill>
                  <a:srgbClr val="00B050"/>
                </a:solidFill>
              </a:rPr>
              <a:t>me</a:t>
            </a:r>
            <a:r>
              <a:rPr lang="cs-CZ" sz="4400" b="1" i="1" dirty="0" smtClean="0">
                <a:solidFill>
                  <a:srgbClr val="00B050"/>
                </a:solidFill>
              </a:rPr>
              <a:t> </a:t>
            </a:r>
            <a:r>
              <a:rPr lang="cs-CZ" sz="4400" b="1" i="1" dirty="0" err="1" smtClean="0">
                <a:solidFill>
                  <a:srgbClr val="00B050"/>
                </a:solidFill>
              </a:rPr>
              <a:t>the</a:t>
            </a:r>
            <a:r>
              <a:rPr lang="cs-CZ" sz="4400" b="1" i="1" dirty="0" smtClean="0">
                <a:solidFill>
                  <a:srgbClr val="00B050"/>
                </a:solidFill>
              </a:rPr>
              <a:t> </a:t>
            </a:r>
            <a:r>
              <a:rPr lang="cs-CZ" sz="4400" b="1" i="1" dirty="0" err="1" smtClean="0">
                <a:solidFill>
                  <a:srgbClr val="00B050"/>
                </a:solidFill>
              </a:rPr>
              <a:t>way</a:t>
            </a:r>
            <a:r>
              <a:rPr lang="cs-CZ" sz="4400" b="1" i="1" dirty="0" smtClean="0">
                <a:solidFill>
                  <a:srgbClr val="00B050"/>
                </a:solidFill>
              </a:rPr>
              <a:t> to </a:t>
            </a:r>
            <a:r>
              <a:rPr lang="cs-CZ" sz="4400" b="1" i="1" dirty="0" err="1" smtClean="0">
                <a:solidFill>
                  <a:srgbClr val="00B050"/>
                </a:solidFill>
              </a:rPr>
              <a:t>the</a:t>
            </a:r>
            <a:r>
              <a:rPr lang="cs-CZ" sz="4400" b="1" i="1" dirty="0" smtClean="0">
                <a:solidFill>
                  <a:srgbClr val="00B050"/>
                </a:solidFill>
              </a:rPr>
              <a:t> station, </a:t>
            </a:r>
            <a:r>
              <a:rPr lang="cs-CZ" sz="4400" b="1" i="1" dirty="0" err="1" smtClean="0">
                <a:solidFill>
                  <a:srgbClr val="00B050"/>
                </a:solidFill>
              </a:rPr>
              <a:t>please</a:t>
            </a:r>
            <a:r>
              <a:rPr lang="cs-CZ" sz="4400" b="1" i="1" dirty="0" smtClean="0">
                <a:solidFill>
                  <a:srgbClr val="00B050"/>
                </a:solidFill>
              </a:rPr>
              <a:t>?</a:t>
            </a:r>
            <a:endParaRPr lang="cs-CZ" sz="4400" b="1" i="1" dirty="0">
              <a:solidFill>
                <a:srgbClr val="00B050"/>
              </a:solidFill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sz="3600" b="1" kern="1200" cap="none" spc="5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4800" dirty="0" err="1" smtClean="0"/>
              <a:t>Sorry</a:t>
            </a:r>
            <a:r>
              <a:rPr lang="cs-CZ" sz="4800" dirty="0" smtClean="0"/>
              <a:t> /</a:t>
            </a:r>
            <a:r>
              <a:rPr lang="cs-CZ" sz="4800" dirty="0" err="1" smtClean="0"/>
              <a:t>Excuse</a:t>
            </a:r>
            <a:r>
              <a:rPr lang="cs-CZ" sz="4800" dirty="0" smtClean="0"/>
              <a:t> </a:t>
            </a:r>
            <a:r>
              <a:rPr lang="cs-CZ" sz="4800" dirty="0" err="1" smtClean="0"/>
              <a:t>me</a:t>
            </a:r>
            <a:endParaRPr lang="cs-CZ" sz="4800" dirty="0" smtClean="0"/>
          </a:p>
        </p:txBody>
      </p:sp>
    </p:spTree>
    <p:extLst>
      <p:ext uri="{BB962C8B-B14F-4D97-AF65-F5344CB8AC3E}">
        <p14:creationId xmlns:p14="http://schemas.microsoft.com/office/powerpoint/2010/main" val="2746742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Nikdy nezapomene poděkovat.</a:t>
            </a:r>
          </a:p>
          <a:p>
            <a:r>
              <a:rPr lang="cs-CZ" sz="4400" b="1" i="1" dirty="0" err="1" smtClean="0">
                <a:solidFill>
                  <a:srgbClr val="C00000"/>
                </a:solidFill>
              </a:rPr>
              <a:t>Would</a:t>
            </a:r>
            <a:r>
              <a:rPr lang="cs-CZ" sz="4400" b="1" i="1" dirty="0" smtClean="0">
                <a:solidFill>
                  <a:srgbClr val="C00000"/>
                </a:solidFill>
              </a:rPr>
              <a:t> </a:t>
            </a:r>
            <a:r>
              <a:rPr lang="cs-CZ" sz="4400" b="1" i="1" dirty="0" err="1" smtClean="0">
                <a:solidFill>
                  <a:srgbClr val="C00000"/>
                </a:solidFill>
              </a:rPr>
              <a:t>you</a:t>
            </a:r>
            <a:r>
              <a:rPr lang="cs-CZ" sz="4400" b="1" i="1" dirty="0" smtClean="0">
                <a:solidFill>
                  <a:srgbClr val="C00000"/>
                </a:solidFill>
              </a:rPr>
              <a:t> </a:t>
            </a:r>
            <a:r>
              <a:rPr lang="cs-CZ" sz="4400" b="1" i="1" dirty="0" err="1" smtClean="0">
                <a:solidFill>
                  <a:srgbClr val="C00000"/>
                </a:solidFill>
              </a:rPr>
              <a:t>like</a:t>
            </a:r>
            <a:r>
              <a:rPr lang="cs-CZ" sz="4400" b="1" i="1" dirty="0" smtClean="0">
                <a:solidFill>
                  <a:srgbClr val="C00000"/>
                </a:solidFill>
              </a:rPr>
              <a:t> </a:t>
            </a:r>
            <a:r>
              <a:rPr lang="cs-CZ" sz="4400" b="1" i="1" dirty="0" err="1" smtClean="0">
                <a:solidFill>
                  <a:srgbClr val="C00000"/>
                </a:solidFill>
              </a:rPr>
              <a:t>some</a:t>
            </a:r>
            <a:r>
              <a:rPr lang="cs-CZ" sz="4400" b="1" i="1" dirty="0" smtClean="0">
                <a:solidFill>
                  <a:srgbClr val="C00000"/>
                </a:solidFill>
              </a:rPr>
              <a:t> </a:t>
            </a:r>
            <a:r>
              <a:rPr lang="cs-CZ" sz="4400" b="1" i="1" dirty="0" err="1" smtClean="0">
                <a:solidFill>
                  <a:srgbClr val="C00000"/>
                </a:solidFill>
              </a:rPr>
              <a:t>coffee</a:t>
            </a:r>
            <a:r>
              <a:rPr lang="cs-CZ" sz="4400" b="1" i="1" dirty="0" smtClean="0">
                <a:solidFill>
                  <a:srgbClr val="C00000"/>
                </a:solidFill>
              </a:rPr>
              <a:t>?</a:t>
            </a:r>
          </a:p>
          <a:p>
            <a:r>
              <a:rPr lang="cs-CZ" sz="4400" b="1" i="1" dirty="0" err="1" smtClean="0">
                <a:solidFill>
                  <a:srgbClr val="00B050"/>
                </a:solidFill>
              </a:rPr>
              <a:t>Yes</a:t>
            </a:r>
            <a:r>
              <a:rPr lang="cs-CZ" sz="4400" b="1" i="1" dirty="0" smtClean="0">
                <a:solidFill>
                  <a:srgbClr val="00B050"/>
                </a:solidFill>
              </a:rPr>
              <a:t>, </a:t>
            </a:r>
            <a:r>
              <a:rPr lang="cs-CZ" sz="4400" b="1" i="1" dirty="0" err="1" smtClean="0">
                <a:solidFill>
                  <a:srgbClr val="00B050"/>
                </a:solidFill>
              </a:rPr>
              <a:t>please</a:t>
            </a:r>
            <a:r>
              <a:rPr lang="cs-CZ" sz="4400" b="1" i="1" dirty="0" smtClean="0">
                <a:solidFill>
                  <a:srgbClr val="00B050"/>
                </a:solidFill>
              </a:rPr>
              <a:t>.</a:t>
            </a:r>
          </a:p>
          <a:p>
            <a:r>
              <a:rPr lang="cs-CZ" sz="4400" b="1" i="1" dirty="0" smtClean="0">
                <a:solidFill>
                  <a:srgbClr val="00B050"/>
                </a:solidFill>
              </a:rPr>
              <a:t>No, </a:t>
            </a:r>
            <a:r>
              <a:rPr lang="cs-CZ" sz="4400" b="1" i="1" dirty="0" err="1" smtClean="0">
                <a:solidFill>
                  <a:srgbClr val="00B050"/>
                </a:solidFill>
              </a:rPr>
              <a:t>thank</a:t>
            </a:r>
            <a:r>
              <a:rPr lang="cs-CZ" sz="4400" b="1" i="1" dirty="0" smtClean="0">
                <a:solidFill>
                  <a:srgbClr val="00B050"/>
                </a:solidFill>
              </a:rPr>
              <a:t> </a:t>
            </a:r>
            <a:r>
              <a:rPr lang="cs-CZ" sz="4400" b="1" i="1" dirty="0" err="1" smtClean="0">
                <a:solidFill>
                  <a:srgbClr val="00B050"/>
                </a:solidFill>
              </a:rPr>
              <a:t>you</a:t>
            </a:r>
            <a:r>
              <a:rPr lang="cs-CZ" sz="4400" b="1" i="1" dirty="0" smtClean="0">
                <a:solidFill>
                  <a:srgbClr val="00B050"/>
                </a:solidFill>
              </a:rPr>
              <a:t>. (No, </a:t>
            </a:r>
            <a:r>
              <a:rPr lang="cs-CZ" sz="4400" b="1" i="1" dirty="0" err="1">
                <a:solidFill>
                  <a:srgbClr val="00B050"/>
                </a:solidFill>
              </a:rPr>
              <a:t>t</a:t>
            </a:r>
            <a:r>
              <a:rPr lang="cs-CZ" sz="4400" b="1" i="1" dirty="0" err="1" smtClean="0">
                <a:solidFill>
                  <a:srgbClr val="00B050"/>
                </a:solidFill>
              </a:rPr>
              <a:t>hanks</a:t>
            </a:r>
            <a:r>
              <a:rPr lang="cs-CZ" sz="4400" b="1" i="1" dirty="0" smtClean="0">
                <a:solidFill>
                  <a:srgbClr val="00B050"/>
                </a:solidFill>
              </a:rPr>
              <a:t>)</a:t>
            </a:r>
            <a:endParaRPr lang="cs-CZ" sz="4400" b="1" i="1" dirty="0">
              <a:solidFill>
                <a:srgbClr val="00B050"/>
              </a:solidFill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sz="3600" b="1" kern="1200" cap="none" spc="5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4800" dirty="0" err="1" smtClean="0"/>
              <a:t>Thank</a:t>
            </a:r>
            <a:r>
              <a:rPr lang="cs-CZ" sz="4800" dirty="0" smtClean="0"/>
              <a:t> </a:t>
            </a:r>
            <a:r>
              <a:rPr lang="cs-CZ" sz="4800" dirty="0" err="1" smtClean="0"/>
              <a:t>you</a:t>
            </a:r>
            <a:r>
              <a:rPr lang="cs-CZ" sz="4800" dirty="0" smtClean="0"/>
              <a:t>./</a:t>
            </a:r>
            <a:r>
              <a:rPr lang="cs-CZ" sz="4800" dirty="0" err="1" smtClean="0"/>
              <a:t>Thanks</a:t>
            </a:r>
            <a:endParaRPr lang="cs-CZ" sz="4800" dirty="0" smtClean="0"/>
          </a:p>
        </p:txBody>
      </p:sp>
    </p:spTree>
    <p:extLst>
      <p:ext uri="{BB962C8B-B14F-4D97-AF65-F5344CB8AC3E}">
        <p14:creationId xmlns:p14="http://schemas.microsoft.com/office/powerpoint/2010/main" val="40869932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b="1" dirty="0" smtClean="0"/>
              <a:t>Nikdy nepoužíváme pouze </a:t>
            </a:r>
            <a:r>
              <a:rPr lang="cs-CZ" sz="3600" b="1" dirty="0" err="1" smtClean="0"/>
              <a:t>yes</a:t>
            </a:r>
            <a:r>
              <a:rPr lang="cs-CZ" sz="3600" b="1" dirty="0" smtClean="0"/>
              <a:t>/no.</a:t>
            </a:r>
          </a:p>
          <a:p>
            <a:r>
              <a:rPr lang="cs-CZ" sz="3600" b="1" dirty="0" smtClean="0"/>
              <a:t>Zdvořilé jsou krátké odpovědi.</a:t>
            </a:r>
          </a:p>
          <a:p>
            <a:endParaRPr lang="cs-CZ" dirty="0"/>
          </a:p>
          <a:p>
            <a:r>
              <a:rPr lang="cs-CZ" sz="4400" b="1" i="1" dirty="0" smtClean="0">
                <a:solidFill>
                  <a:srgbClr val="C00000"/>
                </a:solidFill>
              </a:rPr>
              <a:t>Do </a:t>
            </a:r>
            <a:r>
              <a:rPr lang="cs-CZ" sz="4400" b="1" i="1" dirty="0" err="1" smtClean="0">
                <a:solidFill>
                  <a:srgbClr val="C00000"/>
                </a:solidFill>
              </a:rPr>
              <a:t>like</a:t>
            </a:r>
            <a:r>
              <a:rPr lang="cs-CZ" sz="4400" b="1" i="1" dirty="0" smtClean="0">
                <a:solidFill>
                  <a:srgbClr val="C00000"/>
                </a:solidFill>
              </a:rPr>
              <a:t> </a:t>
            </a:r>
            <a:r>
              <a:rPr lang="cs-CZ" sz="4400" b="1" i="1" dirty="0" err="1" smtClean="0">
                <a:solidFill>
                  <a:srgbClr val="C00000"/>
                </a:solidFill>
              </a:rPr>
              <a:t>sugar</a:t>
            </a:r>
            <a:r>
              <a:rPr lang="cs-CZ" sz="4400" b="1" i="1" dirty="0" smtClean="0">
                <a:solidFill>
                  <a:srgbClr val="C00000"/>
                </a:solidFill>
              </a:rPr>
              <a:t> in </a:t>
            </a:r>
            <a:r>
              <a:rPr lang="cs-CZ" sz="4400" b="1" i="1" dirty="0" err="1" smtClean="0">
                <a:solidFill>
                  <a:srgbClr val="C00000"/>
                </a:solidFill>
              </a:rPr>
              <a:t>your</a:t>
            </a:r>
            <a:r>
              <a:rPr lang="cs-CZ" sz="4400" b="1" i="1" dirty="0" smtClean="0">
                <a:solidFill>
                  <a:srgbClr val="C00000"/>
                </a:solidFill>
              </a:rPr>
              <a:t> </a:t>
            </a:r>
            <a:r>
              <a:rPr lang="cs-CZ" sz="4400" b="1" i="1" dirty="0" err="1" smtClean="0">
                <a:solidFill>
                  <a:srgbClr val="C00000"/>
                </a:solidFill>
              </a:rPr>
              <a:t>tea</a:t>
            </a:r>
            <a:r>
              <a:rPr lang="cs-CZ" sz="4400" b="1" i="1" dirty="0" smtClean="0">
                <a:solidFill>
                  <a:srgbClr val="C00000"/>
                </a:solidFill>
              </a:rPr>
              <a:t>?</a:t>
            </a:r>
          </a:p>
          <a:p>
            <a:r>
              <a:rPr lang="cs-CZ" sz="4400" b="1" i="1" dirty="0" err="1" smtClean="0">
                <a:solidFill>
                  <a:srgbClr val="00B050"/>
                </a:solidFill>
              </a:rPr>
              <a:t>Yes</a:t>
            </a:r>
            <a:r>
              <a:rPr lang="cs-CZ" sz="4400" b="1" i="1" dirty="0" smtClean="0">
                <a:solidFill>
                  <a:srgbClr val="00B050"/>
                </a:solidFill>
              </a:rPr>
              <a:t>, I do. </a:t>
            </a:r>
          </a:p>
          <a:p>
            <a:r>
              <a:rPr lang="cs-CZ" sz="4400" b="1" i="1" dirty="0" smtClean="0">
                <a:solidFill>
                  <a:srgbClr val="00B050"/>
                </a:solidFill>
              </a:rPr>
              <a:t>No, I </a:t>
            </a:r>
            <a:r>
              <a:rPr lang="cs-CZ" sz="4400" b="1" i="1" dirty="0" err="1" smtClean="0">
                <a:solidFill>
                  <a:srgbClr val="00B050"/>
                </a:solidFill>
              </a:rPr>
              <a:t>don´t</a:t>
            </a:r>
            <a:r>
              <a:rPr lang="cs-CZ" sz="4400" b="1" i="1" dirty="0" smtClean="0">
                <a:solidFill>
                  <a:srgbClr val="00B050"/>
                </a:solidFill>
              </a:rPr>
              <a:t>. </a:t>
            </a:r>
            <a:endParaRPr lang="cs-CZ" sz="4400" b="1" i="1" dirty="0">
              <a:solidFill>
                <a:srgbClr val="00B050"/>
              </a:solidFill>
            </a:endParaRPr>
          </a:p>
        </p:txBody>
      </p:sp>
      <p:sp>
        <p:nvSpPr>
          <p:cNvPr id="4" name="Nadpis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sz="3600" b="1" kern="1200" cap="none" spc="5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4800" dirty="0" smtClean="0"/>
              <a:t>YES/NO</a:t>
            </a:r>
          </a:p>
        </p:txBody>
      </p:sp>
    </p:spTree>
    <p:extLst>
      <p:ext uri="{BB962C8B-B14F-4D97-AF65-F5344CB8AC3E}">
        <p14:creationId xmlns:p14="http://schemas.microsoft.com/office/powerpoint/2010/main" val="895116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err="1" smtClean="0"/>
              <a:t>Match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phrases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 fontScale="92500" lnSpcReduction="10000"/>
          </a:bodyPr>
          <a:lstStyle/>
          <a:p>
            <a:r>
              <a:rPr lang="cs-CZ" b="1" dirty="0" err="1" smtClean="0">
                <a:solidFill>
                  <a:srgbClr val="002060"/>
                </a:solidFill>
              </a:rPr>
              <a:t>Would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</a:rPr>
              <a:t>you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</a:rPr>
              <a:t>like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</a:rPr>
              <a:t>some</a:t>
            </a:r>
            <a:r>
              <a:rPr lang="cs-CZ" b="1" dirty="0" smtClean="0">
                <a:solidFill>
                  <a:srgbClr val="002060"/>
                </a:solidFill>
              </a:rPr>
              <a:t> more </a:t>
            </a:r>
            <a:r>
              <a:rPr lang="cs-CZ" b="1" dirty="0" err="1" smtClean="0">
                <a:solidFill>
                  <a:srgbClr val="002060"/>
                </a:solidFill>
              </a:rPr>
              <a:t>carrots</a:t>
            </a:r>
            <a:r>
              <a:rPr lang="cs-CZ" b="1" dirty="0" smtClean="0">
                <a:solidFill>
                  <a:srgbClr val="002060"/>
                </a:solidFill>
              </a:rPr>
              <a:t>?</a:t>
            </a:r>
          </a:p>
          <a:p>
            <a:r>
              <a:rPr lang="cs-CZ" b="1" dirty="0" err="1" smtClean="0">
                <a:solidFill>
                  <a:srgbClr val="002060"/>
                </a:solidFill>
              </a:rPr>
              <a:t>Could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</a:rPr>
              <a:t>you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</a:rPr>
              <a:t>pass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</a:rPr>
              <a:t>me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</a:rPr>
              <a:t>the</a:t>
            </a:r>
            <a:r>
              <a:rPr lang="cs-CZ" b="1" dirty="0" smtClean="0">
                <a:solidFill>
                  <a:srgbClr val="002060"/>
                </a:solidFill>
              </a:rPr>
              <a:t> salt, </a:t>
            </a:r>
            <a:r>
              <a:rPr lang="cs-CZ" b="1" dirty="0" err="1" smtClean="0">
                <a:solidFill>
                  <a:srgbClr val="002060"/>
                </a:solidFill>
              </a:rPr>
              <a:t>please</a:t>
            </a:r>
            <a:r>
              <a:rPr lang="cs-CZ" b="1" dirty="0" smtClean="0">
                <a:solidFill>
                  <a:srgbClr val="002060"/>
                </a:solidFill>
              </a:rPr>
              <a:t>?</a:t>
            </a:r>
          </a:p>
          <a:p>
            <a:r>
              <a:rPr lang="cs-CZ" b="1" dirty="0" err="1" smtClean="0">
                <a:solidFill>
                  <a:srgbClr val="002060"/>
                </a:solidFill>
              </a:rPr>
              <a:t>Does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</a:rPr>
              <a:t>anybody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</a:rPr>
              <a:t>want</a:t>
            </a:r>
            <a:r>
              <a:rPr lang="cs-CZ" b="1" dirty="0" smtClean="0">
                <a:solidFill>
                  <a:srgbClr val="002060"/>
                </a:solidFill>
              </a:rPr>
              <a:t> more </a:t>
            </a:r>
            <a:r>
              <a:rPr lang="cs-CZ" b="1" dirty="0" err="1" smtClean="0">
                <a:solidFill>
                  <a:srgbClr val="002060"/>
                </a:solidFill>
              </a:rPr>
              <a:t>dessert</a:t>
            </a:r>
            <a:r>
              <a:rPr lang="cs-CZ" b="1" dirty="0" smtClean="0">
                <a:solidFill>
                  <a:srgbClr val="002060"/>
                </a:solidFill>
              </a:rPr>
              <a:t>?</a:t>
            </a:r>
          </a:p>
          <a:p>
            <a:r>
              <a:rPr lang="cs-CZ" b="1" dirty="0" err="1" smtClean="0">
                <a:solidFill>
                  <a:srgbClr val="002060"/>
                </a:solidFill>
              </a:rPr>
              <a:t>How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</a:rPr>
              <a:t>would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</a:rPr>
              <a:t>you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</a:rPr>
              <a:t>like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</a:rPr>
              <a:t>your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</a:rPr>
              <a:t>coffee</a:t>
            </a:r>
            <a:r>
              <a:rPr lang="cs-CZ" b="1" dirty="0" smtClean="0">
                <a:solidFill>
                  <a:srgbClr val="002060"/>
                </a:solidFill>
              </a:rPr>
              <a:t>?</a:t>
            </a:r>
          </a:p>
          <a:p>
            <a:r>
              <a:rPr lang="cs-CZ" b="1" dirty="0" err="1" smtClean="0">
                <a:solidFill>
                  <a:srgbClr val="002060"/>
                </a:solidFill>
              </a:rPr>
              <a:t>This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</a:rPr>
              <a:t>is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</a:rPr>
              <a:t>delicious</a:t>
            </a:r>
            <a:r>
              <a:rPr lang="cs-CZ" b="1" dirty="0" smtClean="0">
                <a:solidFill>
                  <a:srgbClr val="002060"/>
                </a:solidFill>
              </a:rPr>
              <a:t>. </a:t>
            </a:r>
            <a:r>
              <a:rPr lang="cs-CZ" b="1" dirty="0" err="1" smtClean="0">
                <a:solidFill>
                  <a:srgbClr val="002060"/>
                </a:solidFill>
              </a:rPr>
              <a:t>Can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</a:rPr>
              <a:t>you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</a:rPr>
              <a:t>give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</a:rPr>
              <a:t>me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</a:rPr>
              <a:t>the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</a:rPr>
              <a:t>recipe</a:t>
            </a:r>
            <a:r>
              <a:rPr lang="cs-CZ" b="1" dirty="0" smtClean="0">
                <a:solidFill>
                  <a:srgbClr val="002060"/>
                </a:solidFill>
              </a:rPr>
              <a:t>, </a:t>
            </a:r>
            <a:r>
              <a:rPr lang="cs-CZ" b="1" dirty="0" err="1" smtClean="0">
                <a:solidFill>
                  <a:srgbClr val="002060"/>
                </a:solidFill>
              </a:rPr>
              <a:t>please</a:t>
            </a:r>
            <a:r>
              <a:rPr lang="cs-CZ" b="1" dirty="0" smtClean="0">
                <a:solidFill>
                  <a:srgbClr val="002060"/>
                </a:solidFill>
              </a:rPr>
              <a:t>?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rmAutofit fontScale="92500" lnSpcReduction="10000"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Black, no </a:t>
            </a:r>
            <a:r>
              <a:rPr lang="cs-CZ" b="1" dirty="0" err="1" smtClean="0">
                <a:solidFill>
                  <a:srgbClr val="7030A0"/>
                </a:solidFill>
              </a:rPr>
              <a:t>sugar</a:t>
            </a:r>
            <a:r>
              <a:rPr lang="cs-CZ" b="1" dirty="0" smtClean="0">
                <a:solidFill>
                  <a:srgbClr val="7030A0"/>
                </a:solidFill>
              </a:rPr>
              <a:t>, </a:t>
            </a:r>
            <a:r>
              <a:rPr lang="cs-CZ" b="1" dirty="0" err="1" smtClean="0">
                <a:solidFill>
                  <a:srgbClr val="7030A0"/>
                </a:solidFill>
              </a:rPr>
              <a:t>please</a:t>
            </a:r>
            <a:r>
              <a:rPr lang="cs-CZ" b="1" dirty="0" smtClean="0">
                <a:solidFill>
                  <a:srgbClr val="7030A0"/>
                </a:solidFill>
              </a:rPr>
              <a:t>.</a:t>
            </a:r>
          </a:p>
          <a:p>
            <a:r>
              <a:rPr lang="cs-CZ" b="1" dirty="0" err="1" smtClean="0">
                <a:solidFill>
                  <a:srgbClr val="7030A0"/>
                </a:solidFill>
              </a:rPr>
              <a:t>Yes</a:t>
            </a:r>
            <a:r>
              <a:rPr lang="cs-CZ" b="1" dirty="0" smtClean="0">
                <a:solidFill>
                  <a:srgbClr val="7030A0"/>
                </a:solidFill>
              </a:rPr>
              <a:t>, </a:t>
            </a:r>
            <a:r>
              <a:rPr lang="cs-CZ" b="1" dirty="0" err="1" smtClean="0">
                <a:solidFill>
                  <a:srgbClr val="7030A0"/>
                </a:solidFill>
              </a:rPr>
              <a:t>of</a:t>
            </a:r>
            <a:r>
              <a:rPr lang="cs-CZ" b="1" dirty="0" smtClean="0">
                <a:solidFill>
                  <a:srgbClr val="7030A0"/>
                </a:solidFill>
              </a:rPr>
              <a:t> </a:t>
            </a:r>
            <a:r>
              <a:rPr lang="cs-CZ" b="1" dirty="0" err="1" smtClean="0">
                <a:solidFill>
                  <a:srgbClr val="7030A0"/>
                </a:solidFill>
              </a:rPr>
              <a:t>course</a:t>
            </a:r>
            <a:r>
              <a:rPr lang="cs-CZ" b="1" dirty="0" smtClean="0">
                <a:solidFill>
                  <a:srgbClr val="7030A0"/>
                </a:solidFill>
              </a:rPr>
              <a:t>, I </a:t>
            </a:r>
            <a:r>
              <a:rPr lang="cs-CZ" b="1" dirty="0" err="1" smtClean="0">
                <a:solidFill>
                  <a:srgbClr val="7030A0"/>
                </a:solidFill>
              </a:rPr>
              <a:t>am</a:t>
            </a:r>
            <a:r>
              <a:rPr lang="cs-CZ" b="1" dirty="0" smtClean="0">
                <a:solidFill>
                  <a:srgbClr val="7030A0"/>
                </a:solidFill>
              </a:rPr>
              <a:t> </a:t>
            </a:r>
            <a:r>
              <a:rPr lang="cs-CZ" b="1" dirty="0" err="1" smtClean="0">
                <a:solidFill>
                  <a:srgbClr val="7030A0"/>
                </a:solidFill>
              </a:rPr>
              <a:t>glad</a:t>
            </a:r>
            <a:r>
              <a:rPr lang="cs-CZ" b="1" dirty="0" smtClean="0">
                <a:solidFill>
                  <a:srgbClr val="7030A0"/>
                </a:solidFill>
              </a:rPr>
              <a:t> </a:t>
            </a:r>
            <a:r>
              <a:rPr lang="cs-CZ" b="1" dirty="0" err="1" smtClean="0">
                <a:solidFill>
                  <a:srgbClr val="7030A0"/>
                </a:solidFill>
              </a:rPr>
              <a:t>you</a:t>
            </a:r>
            <a:r>
              <a:rPr lang="cs-CZ" b="1" dirty="0" smtClean="0">
                <a:solidFill>
                  <a:srgbClr val="7030A0"/>
                </a:solidFill>
              </a:rPr>
              <a:t> </a:t>
            </a:r>
            <a:r>
              <a:rPr lang="cs-CZ" b="1" dirty="0" err="1" smtClean="0">
                <a:solidFill>
                  <a:srgbClr val="7030A0"/>
                </a:solidFill>
              </a:rPr>
              <a:t>like</a:t>
            </a:r>
            <a:r>
              <a:rPr lang="cs-CZ" b="1" dirty="0" smtClean="0">
                <a:solidFill>
                  <a:srgbClr val="7030A0"/>
                </a:solidFill>
              </a:rPr>
              <a:t> </a:t>
            </a:r>
            <a:r>
              <a:rPr lang="cs-CZ" b="1" dirty="0" err="1" smtClean="0">
                <a:solidFill>
                  <a:srgbClr val="7030A0"/>
                </a:solidFill>
              </a:rPr>
              <a:t>it</a:t>
            </a:r>
            <a:r>
              <a:rPr lang="cs-CZ" b="1" dirty="0" smtClean="0">
                <a:solidFill>
                  <a:srgbClr val="7030A0"/>
                </a:solidFill>
              </a:rPr>
              <a:t>.</a:t>
            </a:r>
          </a:p>
          <a:p>
            <a:r>
              <a:rPr lang="cs-CZ" b="1" dirty="0" err="1" smtClean="0">
                <a:solidFill>
                  <a:srgbClr val="7030A0"/>
                </a:solidFill>
              </a:rPr>
              <a:t>Yes</a:t>
            </a:r>
            <a:r>
              <a:rPr lang="cs-CZ" b="1" dirty="0" smtClean="0">
                <a:solidFill>
                  <a:srgbClr val="7030A0"/>
                </a:solidFill>
              </a:rPr>
              <a:t> </a:t>
            </a:r>
            <a:r>
              <a:rPr lang="cs-CZ" b="1" dirty="0" err="1" smtClean="0">
                <a:solidFill>
                  <a:srgbClr val="7030A0"/>
                </a:solidFill>
              </a:rPr>
              <a:t>I´d</a:t>
            </a:r>
            <a:r>
              <a:rPr lang="cs-CZ" b="1" dirty="0" smtClean="0">
                <a:solidFill>
                  <a:srgbClr val="7030A0"/>
                </a:solidFill>
              </a:rPr>
              <a:t> love </a:t>
            </a:r>
            <a:r>
              <a:rPr lang="cs-CZ" b="1" dirty="0" err="1" smtClean="0">
                <a:solidFill>
                  <a:srgbClr val="7030A0"/>
                </a:solidFill>
              </a:rPr>
              <a:t>some</a:t>
            </a:r>
            <a:r>
              <a:rPr lang="cs-CZ" b="1" dirty="0" smtClean="0">
                <a:solidFill>
                  <a:srgbClr val="7030A0"/>
                </a:solidFill>
              </a:rPr>
              <a:t>. </a:t>
            </a:r>
            <a:r>
              <a:rPr lang="cs-CZ" b="1" dirty="0" err="1" smtClean="0">
                <a:solidFill>
                  <a:srgbClr val="7030A0"/>
                </a:solidFill>
              </a:rPr>
              <a:t>It´s</a:t>
            </a:r>
            <a:r>
              <a:rPr lang="cs-CZ" b="1" dirty="0" smtClean="0">
                <a:solidFill>
                  <a:srgbClr val="7030A0"/>
                </a:solidFill>
              </a:rPr>
              <a:t> </a:t>
            </a:r>
            <a:r>
              <a:rPr lang="cs-CZ" b="1" dirty="0" err="1" smtClean="0">
                <a:solidFill>
                  <a:srgbClr val="7030A0"/>
                </a:solidFill>
              </a:rPr>
              <a:t>delicious</a:t>
            </a:r>
            <a:r>
              <a:rPr lang="cs-CZ" b="1" dirty="0" smtClean="0">
                <a:solidFill>
                  <a:srgbClr val="7030A0"/>
                </a:solidFill>
              </a:rPr>
              <a:t>.</a:t>
            </a:r>
          </a:p>
          <a:p>
            <a:r>
              <a:rPr lang="cs-CZ" b="1" dirty="0" err="1" smtClean="0">
                <a:solidFill>
                  <a:srgbClr val="7030A0"/>
                </a:solidFill>
              </a:rPr>
              <a:t>Yes</a:t>
            </a:r>
            <a:r>
              <a:rPr lang="cs-CZ" b="1" dirty="0" smtClean="0">
                <a:solidFill>
                  <a:srgbClr val="7030A0"/>
                </a:solidFill>
              </a:rPr>
              <a:t>, </a:t>
            </a:r>
            <a:r>
              <a:rPr lang="cs-CZ" b="1" dirty="0" err="1" smtClean="0">
                <a:solidFill>
                  <a:srgbClr val="7030A0"/>
                </a:solidFill>
              </a:rPr>
              <a:t>of</a:t>
            </a:r>
            <a:r>
              <a:rPr lang="cs-CZ" b="1" dirty="0" smtClean="0">
                <a:solidFill>
                  <a:srgbClr val="7030A0"/>
                </a:solidFill>
              </a:rPr>
              <a:t> </a:t>
            </a:r>
            <a:r>
              <a:rPr lang="cs-CZ" b="1" dirty="0" err="1" smtClean="0">
                <a:solidFill>
                  <a:srgbClr val="7030A0"/>
                </a:solidFill>
              </a:rPr>
              <a:t>course</a:t>
            </a:r>
            <a:r>
              <a:rPr lang="cs-CZ" b="1" dirty="0" smtClean="0">
                <a:solidFill>
                  <a:srgbClr val="7030A0"/>
                </a:solidFill>
              </a:rPr>
              <a:t>. </a:t>
            </a:r>
            <a:r>
              <a:rPr lang="cs-CZ" b="1" dirty="0" err="1" smtClean="0">
                <a:solidFill>
                  <a:srgbClr val="7030A0"/>
                </a:solidFill>
              </a:rPr>
              <a:t>Here</a:t>
            </a:r>
            <a:r>
              <a:rPr lang="cs-CZ" b="1" dirty="0" smtClean="0">
                <a:solidFill>
                  <a:srgbClr val="7030A0"/>
                </a:solidFill>
              </a:rPr>
              <a:t> </a:t>
            </a:r>
            <a:r>
              <a:rPr lang="cs-CZ" b="1" dirty="0" err="1" smtClean="0">
                <a:solidFill>
                  <a:srgbClr val="7030A0"/>
                </a:solidFill>
              </a:rPr>
              <a:t>you</a:t>
            </a:r>
            <a:r>
              <a:rPr lang="cs-CZ" b="1" dirty="0" smtClean="0">
                <a:solidFill>
                  <a:srgbClr val="7030A0"/>
                </a:solidFill>
              </a:rPr>
              <a:t> are.</a:t>
            </a:r>
          </a:p>
          <a:p>
            <a:r>
              <a:rPr lang="cs-CZ" b="1" dirty="0" err="1" smtClean="0">
                <a:solidFill>
                  <a:srgbClr val="7030A0"/>
                </a:solidFill>
              </a:rPr>
              <a:t>Yes</a:t>
            </a:r>
            <a:r>
              <a:rPr lang="cs-CZ" b="1" dirty="0" smtClean="0">
                <a:solidFill>
                  <a:srgbClr val="7030A0"/>
                </a:solidFill>
              </a:rPr>
              <a:t> </a:t>
            </a:r>
            <a:r>
              <a:rPr lang="cs-CZ" b="1" dirty="0" err="1" smtClean="0">
                <a:solidFill>
                  <a:srgbClr val="7030A0"/>
                </a:solidFill>
              </a:rPr>
              <a:t>please</a:t>
            </a:r>
            <a:r>
              <a:rPr lang="cs-CZ" b="1" dirty="0" smtClean="0">
                <a:solidFill>
                  <a:srgbClr val="7030A0"/>
                </a:solidFill>
              </a:rPr>
              <a:t>, </a:t>
            </a:r>
            <a:r>
              <a:rPr lang="cs-CZ" b="1" dirty="0" err="1" smtClean="0">
                <a:solidFill>
                  <a:srgbClr val="7030A0"/>
                </a:solidFill>
              </a:rPr>
              <a:t>they</a:t>
            </a:r>
            <a:r>
              <a:rPr lang="cs-CZ" b="1" dirty="0" smtClean="0">
                <a:solidFill>
                  <a:srgbClr val="7030A0"/>
                </a:solidFill>
              </a:rPr>
              <a:t> are </a:t>
            </a:r>
            <a:r>
              <a:rPr lang="cs-CZ" b="1" dirty="0" err="1" smtClean="0">
                <a:solidFill>
                  <a:srgbClr val="7030A0"/>
                </a:solidFill>
              </a:rPr>
              <a:t>delicious</a:t>
            </a:r>
            <a:r>
              <a:rPr lang="cs-CZ" b="1" dirty="0" smtClean="0">
                <a:solidFill>
                  <a:srgbClr val="7030A0"/>
                </a:solidFill>
              </a:rPr>
              <a:t>. </a:t>
            </a:r>
            <a:endParaRPr lang="cs-CZ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0734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87</TotalTime>
  <Words>447</Words>
  <Application>Microsoft Office PowerPoint</Application>
  <PresentationFormat>Předvádění na obrazovce (4:3)</PresentationFormat>
  <Paragraphs>82</Paragraphs>
  <Slides>12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Došky</vt:lpstr>
      <vt:lpstr>Prezentace aplikace PowerPoint</vt:lpstr>
      <vt:lpstr>Anotace</vt:lpstr>
      <vt:lpstr>Polite English</vt:lpstr>
      <vt:lpstr>Please</vt:lpstr>
      <vt:lpstr>Prezentace aplikace PowerPoint</vt:lpstr>
      <vt:lpstr>Can/Could</vt:lpstr>
      <vt:lpstr>Prezentace aplikace PowerPoint</vt:lpstr>
      <vt:lpstr>Prezentace aplikace PowerPoint</vt:lpstr>
      <vt:lpstr>sorr</vt:lpstr>
      <vt:lpstr>Prezentace aplikace PowerPoint</vt:lpstr>
      <vt:lpstr>YES/NO</vt:lpstr>
      <vt:lpstr>Match the phrases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Polite English</dc:title>
  <dc:creator>pc</dc:creator>
  <cp:lastModifiedBy>pc</cp:lastModifiedBy>
  <cp:revision>11</cp:revision>
  <dcterms:created xsi:type="dcterms:W3CDTF">2013-04-23T16:20:39Z</dcterms:created>
  <dcterms:modified xsi:type="dcterms:W3CDTF">2013-08-17T17:06:46Z</dcterms:modified>
</cp:coreProperties>
</file>