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9"/>
  </p:notesMasterIdLst>
  <p:sldIdLst>
    <p:sldId id="268" r:id="rId2"/>
    <p:sldId id="269" r:id="rId3"/>
    <p:sldId id="265" r:id="rId4"/>
    <p:sldId id="256" r:id="rId5"/>
    <p:sldId id="257" r:id="rId6"/>
    <p:sldId id="259" r:id="rId7"/>
    <p:sldId id="258" r:id="rId8"/>
    <p:sldId id="260" r:id="rId9"/>
    <p:sldId id="263" r:id="rId10"/>
    <p:sldId id="262" r:id="rId11"/>
    <p:sldId id="261" r:id="rId12"/>
    <p:sldId id="266" r:id="rId13"/>
    <p:sldId id="264" r:id="rId14"/>
    <p:sldId id="270" r:id="rId15"/>
    <p:sldId id="267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2DB4"/>
    <a:srgbClr val="000099"/>
    <a:srgbClr val="191E79"/>
    <a:srgbClr val="94ADE4"/>
    <a:srgbClr val="A0D8D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3B877D-94F6-419A-8E54-C372F1295D4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FA7075-4798-4EAE-9042-CBF81757DDBA}">
      <dgm:prSet phldrT="[Text]"/>
      <dgm:spPr/>
      <dgm:t>
        <a:bodyPr/>
        <a:lstStyle/>
        <a:p>
          <a:r>
            <a:rPr lang="cs-CZ" dirty="0" smtClean="0"/>
            <a:t>Výkonu k příkonu</a:t>
          </a:r>
          <a:endParaRPr lang="cs-CZ" dirty="0"/>
        </a:p>
      </dgm:t>
    </dgm:pt>
    <dgm:pt modelId="{BF813887-CC05-4A14-9A89-F96AE7910CF3}" type="parTrans" cxnId="{FDDAA3D4-EA50-47BE-81CC-A29C7FF9FE89}">
      <dgm:prSet/>
      <dgm:spPr/>
      <dgm:t>
        <a:bodyPr/>
        <a:lstStyle/>
        <a:p>
          <a:endParaRPr lang="cs-CZ"/>
        </a:p>
      </dgm:t>
    </dgm:pt>
    <dgm:pt modelId="{B2652745-0211-441C-BA6D-8E5EA33A20A1}" type="sibTrans" cxnId="{FDDAA3D4-EA50-47BE-81CC-A29C7FF9FE89}">
      <dgm:prSet/>
      <dgm:spPr/>
      <dgm:t>
        <a:bodyPr/>
        <a:lstStyle/>
        <a:p>
          <a:endParaRPr lang="cs-CZ"/>
        </a:p>
      </dgm:t>
    </dgm:pt>
    <dgm:pt modelId="{9048358A-25D0-4735-8C2E-D9D44887068C}">
      <dgm:prSet phldrT="[Text]"/>
      <dgm:spPr/>
      <dgm:t>
        <a:bodyPr/>
        <a:lstStyle/>
        <a:p>
          <a:r>
            <a:rPr lang="cs-CZ" dirty="0" smtClean="0"/>
            <a:t>Příkonu k výkonu</a:t>
          </a:r>
          <a:endParaRPr lang="cs-CZ" dirty="0"/>
        </a:p>
      </dgm:t>
    </dgm:pt>
    <dgm:pt modelId="{F59337D8-7C52-4E4E-9309-FB39B83FFEA4}" type="parTrans" cxnId="{31E32D9C-2669-4D31-B143-D926A5F6135B}">
      <dgm:prSet/>
      <dgm:spPr/>
      <dgm:t>
        <a:bodyPr/>
        <a:lstStyle/>
        <a:p>
          <a:endParaRPr lang="cs-CZ"/>
        </a:p>
      </dgm:t>
    </dgm:pt>
    <dgm:pt modelId="{F71DEBF6-9B83-41CF-961E-6E33AF2B2366}" type="sibTrans" cxnId="{31E32D9C-2669-4D31-B143-D926A5F6135B}">
      <dgm:prSet/>
      <dgm:spPr/>
      <dgm:t>
        <a:bodyPr/>
        <a:lstStyle/>
        <a:p>
          <a:endParaRPr lang="cs-CZ"/>
        </a:p>
      </dgm:t>
    </dgm:pt>
    <dgm:pt modelId="{7B32A86B-82B9-4740-A30A-B369D3580DD7}">
      <dgm:prSet phldrT="[Text]"/>
      <dgm:spPr/>
      <dgm:t>
        <a:bodyPr/>
        <a:lstStyle/>
        <a:p>
          <a:r>
            <a:rPr lang="cs-CZ" dirty="0" smtClean="0"/>
            <a:t>Práce k času</a:t>
          </a:r>
          <a:endParaRPr lang="cs-CZ" dirty="0"/>
        </a:p>
      </dgm:t>
    </dgm:pt>
    <dgm:pt modelId="{200CB961-D9C4-4C61-9131-3EB1EB84CD4C}" type="parTrans" cxnId="{7249E1F4-8D06-4467-BFB6-C2EC8DD78E15}">
      <dgm:prSet/>
      <dgm:spPr/>
      <dgm:t>
        <a:bodyPr/>
        <a:lstStyle/>
        <a:p>
          <a:endParaRPr lang="cs-CZ"/>
        </a:p>
      </dgm:t>
    </dgm:pt>
    <dgm:pt modelId="{BCA868C6-6373-46F4-818D-F752157FB438}" type="sibTrans" cxnId="{7249E1F4-8D06-4467-BFB6-C2EC8DD78E15}">
      <dgm:prSet/>
      <dgm:spPr/>
      <dgm:t>
        <a:bodyPr/>
        <a:lstStyle/>
        <a:p>
          <a:endParaRPr lang="cs-CZ"/>
        </a:p>
      </dgm:t>
    </dgm:pt>
    <dgm:pt modelId="{753BCA05-B2A1-4DEF-A71C-E4F29BCBB9D3}" type="pres">
      <dgm:prSet presAssocID="{C83B877D-94F6-419A-8E54-C372F1295D4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7A718E-83AA-4063-8203-C0DB36B6D2CF}" type="pres">
      <dgm:prSet presAssocID="{2AFA7075-4798-4EAE-9042-CBF81757DDBA}" presName="parentLin" presStyleCnt="0"/>
      <dgm:spPr/>
    </dgm:pt>
    <dgm:pt modelId="{463D5D64-48C2-44CD-93A2-6B5899CC7046}" type="pres">
      <dgm:prSet presAssocID="{2AFA7075-4798-4EAE-9042-CBF81757DDB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080F008-C7D4-4598-BDB3-2B386D83362B}" type="pres">
      <dgm:prSet presAssocID="{2AFA7075-4798-4EAE-9042-CBF81757DD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FA67AA-5F3E-4FF2-BFC8-F001F9897F95}" type="pres">
      <dgm:prSet presAssocID="{2AFA7075-4798-4EAE-9042-CBF81757DDBA}" presName="negativeSpace" presStyleCnt="0"/>
      <dgm:spPr/>
    </dgm:pt>
    <dgm:pt modelId="{A9BF1EF7-7CC8-4DAE-B160-5A5878BF86D1}" type="pres">
      <dgm:prSet presAssocID="{2AFA7075-4798-4EAE-9042-CBF81757DDBA}" presName="childText" presStyleLbl="conFgAcc1" presStyleIdx="0" presStyleCnt="3">
        <dgm:presLayoutVars>
          <dgm:bulletEnabled val="1"/>
        </dgm:presLayoutVars>
      </dgm:prSet>
      <dgm:spPr/>
    </dgm:pt>
    <dgm:pt modelId="{A1505491-60D2-4B7D-AF2B-3598DD4B631E}" type="pres">
      <dgm:prSet presAssocID="{B2652745-0211-441C-BA6D-8E5EA33A20A1}" presName="spaceBetweenRectangles" presStyleCnt="0"/>
      <dgm:spPr/>
    </dgm:pt>
    <dgm:pt modelId="{05EE9029-3E2F-408F-A2C6-47B006EFF66C}" type="pres">
      <dgm:prSet presAssocID="{9048358A-25D0-4735-8C2E-D9D44887068C}" presName="parentLin" presStyleCnt="0"/>
      <dgm:spPr/>
    </dgm:pt>
    <dgm:pt modelId="{CD59FECA-F42D-4753-A749-5A016E94FEBE}" type="pres">
      <dgm:prSet presAssocID="{9048358A-25D0-4735-8C2E-D9D44887068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A4A07B9-2C71-44B7-BE2F-EE7F19943CDE}" type="pres">
      <dgm:prSet presAssocID="{9048358A-25D0-4735-8C2E-D9D44887068C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E15F41-0EF5-4F0B-A2C4-616CF5835843}" type="pres">
      <dgm:prSet presAssocID="{9048358A-25D0-4735-8C2E-D9D44887068C}" presName="negativeSpace" presStyleCnt="0"/>
      <dgm:spPr/>
    </dgm:pt>
    <dgm:pt modelId="{9E858CA4-DFD6-49C7-8642-7D81EC61752D}" type="pres">
      <dgm:prSet presAssocID="{9048358A-25D0-4735-8C2E-D9D44887068C}" presName="childText" presStyleLbl="conFgAcc1" presStyleIdx="1" presStyleCnt="3">
        <dgm:presLayoutVars>
          <dgm:bulletEnabled val="1"/>
        </dgm:presLayoutVars>
      </dgm:prSet>
      <dgm:spPr/>
    </dgm:pt>
    <dgm:pt modelId="{872DA3A1-B1DB-4315-A401-8CF4724DFBDF}" type="pres">
      <dgm:prSet presAssocID="{F71DEBF6-9B83-41CF-961E-6E33AF2B2366}" presName="spaceBetweenRectangles" presStyleCnt="0"/>
      <dgm:spPr/>
    </dgm:pt>
    <dgm:pt modelId="{C186E039-AE64-4889-8A1B-A1E41C223C89}" type="pres">
      <dgm:prSet presAssocID="{7B32A86B-82B9-4740-A30A-B369D3580DD7}" presName="parentLin" presStyleCnt="0"/>
      <dgm:spPr/>
    </dgm:pt>
    <dgm:pt modelId="{C8F1C641-0C83-42C8-AE30-772505BAC0CA}" type="pres">
      <dgm:prSet presAssocID="{7B32A86B-82B9-4740-A30A-B369D3580DD7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8962335-F9B3-46A2-801C-30C556B998BD}" type="pres">
      <dgm:prSet presAssocID="{7B32A86B-82B9-4740-A30A-B369D3580DD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75A8C6-7E0F-466C-853E-D3BCED57BDA4}" type="pres">
      <dgm:prSet presAssocID="{7B32A86B-82B9-4740-A30A-B369D3580DD7}" presName="negativeSpace" presStyleCnt="0"/>
      <dgm:spPr/>
    </dgm:pt>
    <dgm:pt modelId="{D7A602AA-7948-4D31-874B-38C0CB16BC89}" type="pres">
      <dgm:prSet presAssocID="{7B32A86B-82B9-4740-A30A-B369D3580DD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CC02D61-B375-4244-9585-B8EED2CA21FC}" type="presOf" srcId="{2AFA7075-4798-4EAE-9042-CBF81757DDBA}" destId="{463D5D64-48C2-44CD-93A2-6B5899CC7046}" srcOrd="0" destOrd="0" presId="urn:microsoft.com/office/officeart/2005/8/layout/list1"/>
    <dgm:cxn modelId="{3547546F-B689-4AD4-9373-16016893FAC6}" type="presOf" srcId="{7B32A86B-82B9-4740-A30A-B369D3580DD7}" destId="{78962335-F9B3-46A2-801C-30C556B998BD}" srcOrd="1" destOrd="0" presId="urn:microsoft.com/office/officeart/2005/8/layout/list1"/>
    <dgm:cxn modelId="{7249E1F4-8D06-4467-BFB6-C2EC8DD78E15}" srcId="{C83B877D-94F6-419A-8E54-C372F1295D4A}" destId="{7B32A86B-82B9-4740-A30A-B369D3580DD7}" srcOrd="2" destOrd="0" parTransId="{200CB961-D9C4-4C61-9131-3EB1EB84CD4C}" sibTransId="{BCA868C6-6373-46F4-818D-F752157FB438}"/>
    <dgm:cxn modelId="{FDDAA3D4-EA50-47BE-81CC-A29C7FF9FE89}" srcId="{C83B877D-94F6-419A-8E54-C372F1295D4A}" destId="{2AFA7075-4798-4EAE-9042-CBF81757DDBA}" srcOrd="0" destOrd="0" parTransId="{BF813887-CC05-4A14-9A89-F96AE7910CF3}" sibTransId="{B2652745-0211-441C-BA6D-8E5EA33A20A1}"/>
    <dgm:cxn modelId="{EF57991B-7C63-4F6D-ACBB-08BCFA41988F}" type="presOf" srcId="{7B32A86B-82B9-4740-A30A-B369D3580DD7}" destId="{C8F1C641-0C83-42C8-AE30-772505BAC0CA}" srcOrd="0" destOrd="0" presId="urn:microsoft.com/office/officeart/2005/8/layout/list1"/>
    <dgm:cxn modelId="{F1D04F24-F6CA-49D3-BB73-10B62DD4C4A3}" type="presOf" srcId="{9048358A-25D0-4735-8C2E-D9D44887068C}" destId="{CD59FECA-F42D-4753-A749-5A016E94FEBE}" srcOrd="0" destOrd="0" presId="urn:microsoft.com/office/officeart/2005/8/layout/list1"/>
    <dgm:cxn modelId="{DE2D6233-2C68-4E86-9685-51B903BB5901}" type="presOf" srcId="{9048358A-25D0-4735-8C2E-D9D44887068C}" destId="{1A4A07B9-2C71-44B7-BE2F-EE7F19943CDE}" srcOrd="1" destOrd="0" presId="urn:microsoft.com/office/officeart/2005/8/layout/list1"/>
    <dgm:cxn modelId="{31E32D9C-2669-4D31-B143-D926A5F6135B}" srcId="{C83B877D-94F6-419A-8E54-C372F1295D4A}" destId="{9048358A-25D0-4735-8C2E-D9D44887068C}" srcOrd="1" destOrd="0" parTransId="{F59337D8-7C52-4E4E-9309-FB39B83FFEA4}" sibTransId="{F71DEBF6-9B83-41CF-961E-6E33AF2B2366}"/>
    <dgm:cxn modelId="{23384A37-58C7-4CA8-BCC1-218D1DA48420}" type="presOf" srcId="{2AFA7075-4798-4EAE-9042-CBF81757DDBA}" destId="{5080F008-C7D4-4598-BDB3-2B386D83362B}" srcOrd="1" destOrd="0" presId="urn:microsoft.com/office/officeart/2005/8/layout/list1"/>
    <dgm:cxn modelId="{2C451133-1E04-4FBA-8C96-817828A8F1C4}" type="presOf" srcId="{C83B877D-94F6-419A-8E54-C372F1295D4A}" destId="{753BCA05-B2A1-4DEF-A71C-E4F29BCBB9D3}" srcOrd="0" destOrd="0" presId="urn:microsoft.com/office/officeart/2005/8/layout/list1"/>
    <dgm:cxn modelId="{769A442A-1884-4A6D-A907-6C8DE8D217F8}" type="presParOf" srcId="{753BCA05-B2A1-4DEF-A71C-E4F29BCBB9D3}" destId="{DE7A718E-83AA-4063-8203-C0DB36B6D2CF}" srcOrd="0" destOrd="0" presId="urn:microsoft.com/office/officeart/2005/8/layout/list1"/>
    <dgm:cxn modelId="{006EE77E-3228-4F13-A41C-B58D7C46ABCE}" type="presParOf" srcId="{DE7A718E-83AA-4063-8203-C0DB36B6D2CF}" destId="{463D5D64-48C2-44CD-93A2-6B5899CC7046}" srcOrd="0" destOrd="0" presId="urn:microsoft.com/office/officeart/2005/8/layout/list1"/>
    <dgm:cxn modelId="{4EDB10B0-ADFB-46CC-9061-989958FD4232}" type="presParOf" srcId="{DE7A718E-83AA-4063-8203-C0DB36B6D2CF}" destId="{5080F008-C7D4-4598-BDB3-2B386D83362B}" srcOrd="1" destOrd="0" presId="urn:microsoft.com/office/officeart/2005/8/layout/list1"/>
    <dgm:cxn modelId="{CA5EDCF6-8142-4123-9002-43F39905B8A0}" type="presParOf" srcId="{753BCA05-B2A1-4DEF-A71C-E4F29BCBB9D3}" destId="{C0FA67AA-5F3E-4FF2-BFC8-F001F9897F95}" srcOrd="1" destOrd="0" presId="urn:microsoft.com/office/officeart/2005/8/layout/list1"/>
    <dgm:cxn modelId="{5BEADBBF-69A4-41A3-9244-AD77097DCF94}" type="presParOf" srcId="{753BCA05-B2A1-4DEF-A71C-E4F29BCBB9D3}" destId="{A9BF1EF7-7CC8-4DAE-B160-5A5878BF86D1}" srcOrd="2" destOrd="0" presId="urn:microsoft.com/office/officeart/2005/8/layout/list1"/>
    <dgm:cxn modelId="{DAAB73F8-3DE1-4901-A3D6-69C20071B089}" type="presParOf" srcId="{753BCA05-B2A1-4DEF-A71C-E4F29BCBB9D3}" destId="{A1505491-60D2-4B7D-AF2B-3598DD4B631E}" srcOrd="3" destOrd="0" presId="urn:microsoft.com/office/officeart/2005/8/layout/list1"/>
    <dgm:cxn modelId="{32455885-B67E-4BDA-AEC7-E2479C036BB0}" type="presParOf" srcId="{753BCA05-B2A1-4DEF-A71C-E4F29BCBB9D3}" destId="{05EE9029-3E2F-408F-A2C6-47B006EFF66C}" srcOrd="4" destOrd="0" presId="urn:microsoft.com/office/officeart/2005/8/layout/list1"/>
    <dgm:cxn modelId="{E70EE94A-FC57-46C0-98AC-0B4CF49D9E0A}" type="presParOf" srcId="{05EE9029-3E2F-408F-A2C6-47B006EFF66C}" destId="{CD59FECA-F42D-4753-A749-5A016E94FEBE}" srcOrd="0" destOrd="0" presId="urn:microsoft.com/office/officeart/2005/8/layout/list1"/>
    <dgm:cxn modelId="{C6B18EF1-E3CA-4F5F-8AD6-DB46E6465825}" type="presParOf" srcId="{05EE9029-3E2F-408F-A2C6-47B006EFF66C}" destId="{1A4A07B9-2C71-44B7-BE2F-EE7F19943CDE}" srcOrd="1" destOrd="0" presId="urn:microsoft.com/office/officeart/2005/8/layout/list1"/>
    <dgm:cxn modelId="{EB63D1A6-BCEC-46E9-B9B3-4115F7884189}" type="presParOf" srcId="{753BCA05-B2A1-4DEF-A71C-E4F29BCBB9D3}" destId="{7AE15F41-0EF5-4F0B-A2C4-616CF5835843}" srcOrd="5" destOrd="0" presId="urn:microsoft.com/office/officeart/2005/8/layout/list1"/>
    <dgm:cxn modelId="{4FA07317-46AC-45DC-84C7-11D7D1AD1C28}" type="presParOf" srcId="{753BCA05-B2A1-4DEF-A71C-E4F29BCBB9D3}" destId="{9E858CA4-DFD6-49C7-8642-7D81EC61752D}" srcOrd="6" destOrd="0" presId="urn:microsoft.com/office/officeart/2005/8/layout/list1"/>
    <dgm:cxn modelId="{FDF50142-0D90-49A6-9C80-868818020A37}" type="presParOf" srcId="{753BCA05-B2A1-4DEF-A71C-E4F29BCBB9D3}" destId="{872DA3A1-B1DB-4315-A401-8CF4724DFBDF}" srcOrd="7" destOrd="0" presId="urn:microsoft.com/office/officeart/2005/8/layout/list1"/>
    <dgm:cxn modelId="{C59CC9CA-E051-4FE1-A315-9148F1A9869A}" type="presParOf" srcId="{753BCA05-B2A1-4DEF-A71C-E4F29BCBB9D3}" destId="{C186E039-AE64-4889-8A1B-A1E41C223C89}" srcOrd="8" destOrd="0" presId="urn:microsoft.com/office/officeart/2005/8/layout/list1"/>
    <dgm:cxn modelId="{B9E10026-231C-4A53-8687-2CEA3016ED52}" type="presParOf" srcId="{C186E039-AE64-4889-8A1B-A1E41C223C89}" destId="{C8F1C641-0C83-42C8-AE30-772505BAC0CA}" srcOrd="0" destOrd="0" presId="urn:microsoft.com/office/officeart/2005/8/layout/list1"/>
    <dgm:cxn modelId="{0836B803-3FD5-4860-9AAE-0ECDB47BF4AE}" type="presParOf" srcId="{C186E039-AE64-4889-8A1B-A1E41C223C89}" destId="{78962335-F9B3-46A2-801C-30C556B998BD}" srcOrd="1" destOrd="0" presId="urn:microsoft.com/office/officeart/2005/8/layout/list1"/>
    <dgm:cxn modelId="{AC831F58-37CA-4356-A6AD-A6E4BF5864BE}" type="presParOf" srcId="{753BCA05-B2A1-4DEF-A71C-E4F29BCBB9D3}" destId="{FA75A8C6-7E0F-466C-853E-D3BCED57BDA4}" srcOrd="9" destOrd="0" presId="urn:microsoft.com/office/officeart/2005/8/layout/list1"/>
    <dgm:cxn modelId="{040FB576-7FAB-44A2-83B3-2699A496F903}" type="presParOf" srcId="{753BCA05-B2A1-4DEF-A71C-E4F29BCBB9D3}" destId="{D7A602AA-7948-4D31-874B-38C0CB16BC8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3B877D-94F6-419A-8E54-C372F1295D4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FA7075-4798-4EAE-9042-CBF81757DDBA}">
      <dgm:prSet phldrT="[Text]"/>
      <dgm:spPr/>
      <dgm:t>
        <a:bodyPr/>
        <a:lstStyle/>
        <a:p>
          <a:r>
            <a:rPr lang="cs-CZ" dirty="0" smtClean="0"/>
            <a:t>Má jednotku J</a:t>
          </a:r>
          <a:endParaRPr lang="cs-CZ" dirty="0"/>
        </a:p>
      </dgm:t>
    </dgm:pt>
    <dgm:pt modelId="{BF813887-CC05-4A14-9A89-F96AE7910CF3}" type="parTrans" cxnId="{FDDAA3D4-EA50-47BE-81CC-A29C7FF9FE89}">
      <dgm:prSet/>
      <dgm:spPr/>
      <dgm:t>
        <a:bodyPr/>
        <a:lstStyle/>
        <a:p>
          <a:endParaRPr lang="cs-CZ"/>
        </a:p>
      </dgm:t>
    </dgm:pt>
    <dgm:pt modelId="{B2652745-0211-441C-BA6D-8E5EA33A20A1}" type="sibTrans" cxnId="{FDDAA3D4-EA50-47BE-81CC-A29C7FF9FE89}">
      <dgm:prSet/>
      <dgm:spPr/>
      <dgm:t>
        <a:bodyPr/>
        <a:lstStyle/>
        <a:p>
          <a:endParaRPr lang="cs-CZ"/>
        </a:p>
      </dgm:t>
    </dgm:pt>
    <dgm:pt modelId="{9048358A-25D0-4735-8C2E-D9D44887068C}">
      <dgm:prSet phldrT="[Text]"/>
      <dgm:spPr/>
      <dgm:t>
        <a:bodyPr/>
        <a:lstStyle/>
        <a:p>
          <a:r>
            <a:rPr lang="cs-CZ" dirty="0" smtClean="0"/>
            <a:t>Má jednotku W</a:t>
          </a:r>
          <a:endParaRPr lang="cs-CZ" dirty="0"/>
        </a:p>
      </dgm:t>
    </dgm:pt>
    <dgm:pt modelId="{F59337D8-7C52-4E4E-9309-FB39B83FFEA4}" type="parTrans" cxnId="{31E32D9C-2669-4D31-B143-D926A5F6135B}">
      <dgm:prSet/>
      <dgm:spPr/>
      <dgm:t>
        <a:bodyPr/>
        <a:lstStyle/>
        <a:p>
          <a:endParaRPr lang="cs-CZ"/>
        </a:p>
      </dgm:t>
    </dgm:pt>
    <dgm:pt modelId="{F71DEBF6-9B83-41CF-961E-6E33AF2B2366}" type="sibTrans" cxnId="{31E32D9C-2669-4D31-B143-D926A5F6135B}">
      <dgm:prSet/>
      <dgm:spPr/>
      <dgm:t>
        <a:bodyPr/>
        <a:lstStyle/>
        <a:p>
          <a:endParaRPr lang="cs-CZ"/>
        </a:p>
      </dgm:t>
    </dgm:pt>
    <dgm:pt modelId="{7B32A86B-82B9-4740-A30A-B369D3580DD7}">
      <dgm:prSet phldrT="[Text]"/>
      <dgm:spPr/>
      <dgm:t>
        <a:bodyPr/>
        <a:lstStyle/>
        <a:p>
          <a:r>
            <a:rPr lang="cs-CZ" dirty="0" smtClean="0"/>
            <a:t>Nemá jednotku</a:t>
          </a:r>
          <a:endParaRPr lang="cs-CZ" dirty="0"/>
        </a:p>
      </dgm:t>
    </dgm:pt>
    <dgm:pt modelId="{200CB961-D9C4-4C61-9131-3EB1EB84CD4C}" type="parTrans" cxnId="{7249E1F4-8D06-4467-BFB6-C2EC8DD78E15}">
      <dgm:prSet/>
      <dgm:spPr/>
      <dgm:t>
        <a:bodyPr/>
        <a:lstStyle/>
        <a:p>
          <a:endParaRPr lang="cs-CZ"/>
        </a:p>
      </dgm:t>
    </dgm:pt>
    <dgm:pt modelId="{BCA868C6-6373-46F4-818D-F752157FB438}" type="sibTrans" cxnId="{7249E1F4-8D06-4467-BFB6-C2EC8DD78E15}">
      <dgm:prSet/>
      <dgm:spPr/>
      <dgm:t>
        <a:bodyPr/>
        <a:lstStyle/>
        <a:p>
          <a:endParaRPr lang="cs-CZ"/>
        </a:p>
      </dgm:t>
    </dgm:pt>
    <dgm:pt modelId="{753BCA05-B2A1-4DEF-A71C-E4F29BCBB9D3}" type="pres">
      <dgm:prSet presAssocID="{C83B877D-94F6-419A-8E54-C372F1295D4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7A718E-83AA-4063-8203-C0DB36B6D2CF}" type="pres">
      <dgm:prSet presAssocID="{2AFA7075-4798-4EAE-9042-CBF81757DDBA}" presName="parentLin" presStyleCnt="0"/>
      <dgm:spPr/>
    </dgm:pt>
    <dgm:pt modelId="{463D5D64-48C2-44CD-93A2-6B5899CC7046}" type="pres">
      <dgm:prSet presAssocID="{2AFA7075-4798-4EAE-9042-CBF81757DDB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080F008-C7D4-4598-BDB3-2B386D83362B}" type="pres">
      <dgm:prSet presAssocID="{2AFA7075-4798-4EAE-9042-CBF81757DDB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FA67AA-5F3E-4FF2-BFC8-F001F9897F95}" type="pres">
      <dgm:prSet presAssocID="{2AFA7075-4798-4EAE-9042-CBF81757DDBA}" presName="negativeSpace" presStyleCnt="0"/>
      <dgm:spPr/>
    </dgm:pt>
    <dgm:pt modelId="{A9BF1EF7-7CC8-4DAE-B160-5A5878BF86D1}" type="pres">
      <dgm:prSet presAssocID="{2AFA7075-4798-4EAE-9042-CBF81757DDBA}" presName="childText" presStyleLbl="conFgAcc1" presStyleIdx="0" presStyleCnt="3">
        <dgm:presLayoutVars>
          <dgm:bulletEnabled val="1"/>
        </dgm:presLayoutVars>
      </dgm:prSet>
      <dgm:spPr/>
    </dgm:pt>
    <dgm:pt modelId="{A1505491-60D2-4B7D-AF2B-3598DD4B631E}" type="pres">
      <dgm:prSet presAssocID="{B2652745-0211-441C-BA6D-8E5EA33A20A1}" presName="spaceBetweenRectangles" presStyleCnt="0"/>
      <dgm:spPr/>
    </dgm:pt>
    <dgm:pt modelId="{05EE9029-3E2F-408F-A2C6-47B006EFF66C}" type="pres">
      <dgm:prSet presAssocID="{9048358A-25D0-4735-8C2E-D9D44887068C}" presName="parentLin" presStyleCnt="0"/>
      <dgm:spPr/>
    </dgm:pt>
    <dgm:pt modelId="{CD59FECA-F42D-4753-A749-5A016E94FEBE}" type="pres">
      <dgm:prSet presAssocID="{9048358A-25D0-4735-8C2E-D9D44887068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A4A07B9-2C71-44B7-BE2F-EE7F19943CDE}" type="pres">
      <dgm:prSet presAssocID="{9048358A-25D0-4735-8C2E-D9D44887068C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E15F41-0EF5-4F0B-A2C4-616CF5835843}" type="pres">
      <dgm:prSet presAssocID="{9048358A-25D0-4735-8C2E-D9D44887068C}" presName="negativeSpace" presStyleCnt="0"/>
      <dgm:spPr/>
    </dgm:pt>
    <dgm:pt modelId="{9E858CA4-DFD6-49C7-8642-7D81EC61752D}" type="pres">
      <dgm:prSet presAssocID="{9048358A-25D0-4735-8C2E-D9D44887068C}" presName="childText" presStyleLbl="conFgAcc1" presStyleIdx="1" presStyleCnt="3">
        <dgm:presLayoutVars>
          <dgm:bulletEnabled val="1"/>
        </dgm:presLayoutVars>
      </dgm:prSet>
      <dgm:spPr/>
    </dgm:pt>
    <dgm:pt modelId="{872DA3A1-B1DB-4315-A401-8CF4724DFBDF}" type="pres">
      <dgm:prSet presAssocID="{F71DEBF6-9B83-41CF-961E-6E33AF2B2366}" presName="spaceBetweenRectangles" presStyleCnt="0"/>
      <dgm:spPr/>
    </dgm:pt>
    <dgm:pt modelId="{C186E039-AE64-4889-8A1B-A1E41C223C89}" type="pres">
      <dgm:prSet presAssocID="{7B32A86B-82B9-4740-A30A-B369D3580DD7}" presName="parentLin" presStyleCnt="0"/>
      <dgm:spPr/>
    </dgm:pt>
    <dgm:pt modelId="{C8F1C641-0C83-42C8-AE30-772505BAC0CA}" type="pres">
      <dgm:prSet presAssocID="{7B32A86B-82B9-4740-A30A-B369D3580DD7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8962335-F9B3-46A2-801C-30C556B998BD}" type="pres">
      <dgm:prSet presAssocID="{7B32A86B-82B9-4740-A30A-B369D3580DD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75A8C6-7E0F-466C-853E-D3BCED57BDA4}" type="pres">
      <dgm:prSet presAssocID="{7B32A86B-82B9-4740-A30A-B369D3580DD7}" presName="negativeSpace" presStyleCnt="0"/>
      <dgm:spPr/>
    </dgm:pt>
    <dgm:pt modelId="{D7A602AA-7948-4D31-874B-38C0CB16BC89}" type="pres">
      <dgm:prSet presAssocID="{7B32A86B-82B9-4740-A30A-B369D3580DD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A2DD24F-E704-49EE-B410-E1A767AC55D2}" type="presOf" srcId="{7B32A86B-82B9-4740-A30A-B369D3580DD7}" destId="{C8F1C641-0C83-42C8-AE30-772505BAC0CA}" srcOrd="0" destOrd="0" presId="urn:microsoft.com/office/officeart/2005/8/layout/list1"/>
    <dgm:cxn modelId="{F1F3F945-66E0-4DCF-BA9D-BB2AB7153EAE}" type="presOf" srcId="{9048358A-25D0-4735-8C2E-D9D44887068C}" destId="{1A4A07B9-2C71-44B7-BE2F-EE7F19943CDE}" srcOrd="1" destOrd="0" presId="urn:microsoft.com/office/officeart/2005/8/layout/list1"/>
    <dgm:cxn modelId="{DD4CEC7B-B368-4EB3-AC9D-6CE65E3F9595}" type="presOf" srcId="{C83B877D-94F6-419A-8E54-C372F1295D4A}" destId="{753BCA05-B2A1-4DEF-A71C-E4F29BCBB9D3}" srcOrd="0" destOrd="0" presId="urn:microsoft.com/office/officeart/2005/8/layout/list1"/>
    <dgm:cxn modelId="{24F9D8FD-F31A-4277-A57D-D06B6AC46ECA}" type="presOf" srcId="{7B32A86B-82B9-4740-A30A-B369D3580DD7}" destId="{78962335-F9B3-46A2-801C-30C556B998BD}" srcOrd="1" destOrd="0" presId="urn:microsoft.com/office/officeart/2005/8/layout/list1"/>
    <dgm:cxn modelId="{7249E1F4-8D06-4467-BFB6-C2EC8DD78E15}" srcId="{C83B877D-94F6-419A-8E54-C372F1295D4A}" destId="{7B32A86B-82B9-4740-A30A-B369D3580DD7}" srcOrd="2" destOrd="0" parTransId="{200CB961-D9C4-4C61-9131-3EB1EB84CD4C}" sibTransId="{BCA868C6-6373-46F4-818D-F752157FB438}"/>
    <dgm:cxn modelId="{FDDAA3D4-EA50-47BE-81CC-A29C7FF9FE89}" srcId="{C83B877D-94F6-419A-8E54-C372F1295D4A}" destId="{2AFA7075-4798-4EAE-9042-CBF81757DDBA}" srcOrd="0" destOrd="0" parTransId="{BF813887-CC05-4A14-9A89-F96AE7910CF3}" sibTransId="{B2652745-0211-441C-BA6D-8E5EA33A20A1}"/>
    <dgm:cxn modelId="{31E32D9C-2669-4D31-B143-D926A5F6135B}" srcId="{C83B877D-94F6-419A-8E54-C372F1295D4A}" destId="{9048358A-25D0-4735-8C2E-D9D44887068C}" srcOrd="1" destOrd="0" parTransId="{F59337D8-7C52-4E4E-9309-FB39B83FFEA4}" sibTransId="{F71DEBF6-9B83-41CF-961E-6E33AF2B2366}"/>
    <dgm:cxn modelId="{AB09C408-3DA6-4B8E-BC5C-E4B73EC74B20}" type="presOf" srcId="{2AFA7075-4798-4EAE-9042-CBF81757DDBA}" destId="{463D5D64-48C2-44CD-93A2-6B5899CC7046}" srcOrd="0" destOrd="0" presId="urn:microsoft.com/office/officeart/2005/8/layout/list1"/>
    <dgm:cxn modelId="{5A2DEAEE-0A4B-4704-9DAA-9AAFCF8AA359}" type="presOf" srcId="{9048358A-25D0-4735-8C2E-D9D44887068C}" destId="{CD59FECA-F42D-4753-A749-5A016E94FEBE}" srcOrd="0" destOrd="0" presId="urn:microsoft.com/office/officeart/2005/8/layout/list1"/>
    <dgm:cxn modelId="{FE8501F7-6480-4D3B-BBDB-4C98C897855A}" type="presOf" srcId="{2AFA7075-4798-4EAE-9042-CBF81757DDBA}" destId="{5080F008-C7D4-4598-BDB3-2B386D83362B}" srcOrd="1" destOrd="0" presId="urn:microsoft.com/office/officeart/2005/8/layout/list1"/>
    <dgm:cxn modelId="{AD77D12D-0278-4CF8-9E6D-01FDA5BCE48B}" type="presParOf" srcId="{753BCA05-B2A1-4DEF-A71C-E4F29BCBB9D3}" destId="{DE7A718E-83AA-4063-8203-C0DB36B6D2CF}" srcOrd="0" destOrd="0" presId="urn:microsoft.com/office/officeart/2005/8/layout/list1"/>
    <dgm:cxn modelId="{16D01898-7A4B-4EE0-8540-8820F7A00AB3}" type="presParOf" srcId="{DE7A718E-83AA-4063-8203-C0DB36B6D2CF}" destId="{463D5D64-48C2-44CD-93A2-6B5899CC7046}" srcOrd="0" destOrd="0" presId="urn:microsoft.com/office/officeart/2005/8/layout/list1"/>
    <dgm:cxn modelId="{D08DFCB5-D945-4213-9D0C-D37EAB851BBA}" type="presParOf" srcId="{DE7A718E-83AA-4063-8203-C0DB36B6D2CF}" destId="{5080F008-C7D4-4598-BDB3-2B386D83362B}" srcOrd="1" destOrd="0" presId="urn:microsoft.com/office/officeart/2005/8/layout/list1"/>
    <dgm:cxn modelId="{3B2BC8FB-41C8-4347-AB68-1537897E4321}" type="presParOf" srcId="{753BCA05-B2A1-4DEF-A71C-E4F29BCBB9D3}" destId="{C0FA67AA-5F3E-4FF2-BFC8-F001F9897F95}" srcOrd="1" destOrd="0" presId="urn:microsoft.com/office/officeart/2005/8/layout/list1"/>
    <dgm:cxn modelId="{5C9BDCF4-0C92-4476-8C80-1CE674A3D128}" type="presParOf" srcId="{753BCA05-B2A1-4DEF-A71C-E4F29BCBB9D3}" destId="{A9BF1EF7-7CC8-4DAE-B160-5A5878BF86D1}" srcOrd="2" destOrd="0" presId="urn:microsoft.com/office/officeart/2005/8/layout/list1"/>
    <dgm:cxn modelId="{7464BD9E-9D24-439C-9A11-614C5FC5000B}" type="presParOf" srcId="{753BCA05-B2A1-4DEF-A71C-E4F29BCBB9D3}" destId="{A1505491-60D2-4B7D-AF2B-3598DD4B631E}" srcOrd="3" destOrd="0" presId="urn:microsoft.com/office/officeart/2005/8/layout/list1"/>
    <dgm:cxn modelId="{26AB2DB9-648B-4073-B2F9-5F5D55A7C64E}" type="presParOf" srcId="{753BCA05-B2A1-4DEF-A71C-E4F29BCBB9D3}" destId="{05EE9029-3E2F-408F-A2C6-47B006EFF66C}" srcOrd="4" destOrd="0" presId="urn:microsoft.com/office/officeart/2005/8/layout/list1"/>
    <dgm:cxn modelId="{173E77E0-4B46-408A-A598-4AF0C155CF63}" type="presParOf" srcId="{05EE9029-3E2F-408F-A2C6-47B006EFF66C}" destId="{CD59FECA-F42D-4753-A749-5A016E94FEBE}" srcOrd="0" destOrd="0" presId="urn:microsoft.com/office/officeart/2005/8/layout/list1"/>
    <dgm:cxn modelId="{EDF3D32C-9F58-436B-8D2C-97DFF5D828C1}" type="presParOf" srcId="{05EE9029-3E2F-408F-A2C6-47B006EFF66C}" destId="{1A4A07B9-2C71-44B7-BE2F-EE7F19943CDE}" srcOrd="1" destOrd="0" presId="urn:microsoft.com/office/officeart/2005/8/layout/list1"/>
    <dgm:cxn modelId="{F9F1A1BA-3A81-4EDF-B47C-DFA2B1D4077C}" type="presParOf" srcId="{753BCA05-B2A1-4DEF-A71C-E4F29BCBB9D3}" destId="{7AE15F41-0EF5-4F0B-A2C4-616CF5835843}" srcOrd="5" destOrd="0" presId="urn:microsoft.com/office/officeart/2005/8/layout/list1"/>
    <dgm:cxn modelId="{7840B0CC-122F-4D67-872B-F61AF3E6A013}" type="presParOf" srcId="{753BCA05-B2A1-4DEF-A71C-E4F29BCBB9D3}" destId="{9E858CA4-DFD6-49C7-8642-7D81EC61752D}" srcOrd="6" destOrd="0" presId="urn:microsoft.com/office/officeart/2005/8/layout/list1"/>
    <dgm:cxn modelId="{55F3A03B-92A1-4F01-B531-1D088CC9AEBF}" type="presParOf" srcId="{753BCA05-B2A1-4DEF-A71C-E4F29BCBB9D3}" destId="{872DA3A1-B1DB-4315-A401-8CF4724DFBDF}" srcOrd="7" destOrd="0" presId="urn:microsoft.com/office/officeart/2005/8/layout/list1"/>
    <dgm:cxn modelId="{70735C67-21C1-4C58-B9EF-97B8254134AF}" type="presParOf" srcId="{753BCA05-B2A1-4DEF-A71C-E4F29BCBB9D3}" destId="{C186E039-AE64-4889-8A1B-A1E41C223C89}" srcOrd="8" destOrd="0" presId="urn:microsoft.com/office/officeart/2005/8/layout/list1"/>
    <dgm:cxn modelId="{8B6B8C69-D941-4DBD-88AE-7FC1E57B9011}" type="presParOf" srcId="{C186E039-AE64-4889-8A1B-A1E41C223C89}" destId="{C8F1C641-0C83-42C8-AE30-772505BAC0CA}" srcOrd="0" destOrd="0" presId="urn:microsoft.com/office/officeart/2005/8/layout/list1"/>
    <dgm:cxn modelId="{4555A504-F735-4F2A-8232-B2DEACA3C90B}" type="presParOf" srcId="{C186E039-AE64-4889-8A1B-A1E41C223C89}" destId="{78962335-F9B3-46A2-801C-30C556B998BD}" srcOrd="1" destOrd="0" presId="urn:microsoft.com/office/officeart/2005/8/layout/list1"/>
    <dgm:cxn modelId="{48434B07-8DC5-4E8E-88D0-5FD7260142A2}" type="presParOf" srcId="{753BCA05-B2A1-4DEF-A71C-E4F29BCBB9D3}" destId="{FA75A8C6-7E0F-466C-853E-D3BCED57BDA4}" srcOrd="9" destOrd="0" presId="urn:microsoft.com/office/officeart/2005/8/layout/list1"/>
    <dgm:cxn modelId="{0BCB6083-E9E1-42B9-8C75-9244B5B8073E}" type="presParOf" srcId="{753BCA05-B2A1-4DEF-A71C-E4F29BCBB9D3}" destId="{D7A602AA-7948-4D31-874B-38C0CB16BC8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BF1EF7-7CC8-4DAE-B160-5A5878BF86D1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80F008-C7D4-4598-BDB3-2B386D83362B}">
      <dsp:nvSpPr>
        <dsp:cNvPr id="0" name=""/>
        <dsp:cNvSpPr/>
      </dsp:nvSpPr>
      <dsp:spPr>
        <a:xfrm>
          <a:off x="304800" y="645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Výkonu k příkonu</a:t>
          </a:r>
          <a:endParaRPr lang="cs-CZ" sz="3100" kern="1200" dirty="0"/>
        </a:p>
      </dsp:txBody>
      <dsp:txXfrm>
        <a:off x="304800" y="6459"/>
        <a:ext cx="4267200" cy="915120"/>
      </dsp:txXfrm>
    </dsp:sp>
    <dsp:sp modelId="{9E858CA4-DFD6-49C7-8642-7D81EC61752D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A07B9-2C71-44B7-BE2F-EE7F19943CDE}">
      <dsp:nvSpPr>
        <dsp:cNvPr id="0" name=""/>
        <dsp:cNvSpPr/>
      </dsp:nvSpPr>
      <dsp:spPr>
        <a:xfrm>
          <a:off x="304800" y="141261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Příkonu k výkonu</a:t>
          </a:r>
          <a:endParaRPr lang="cs-CZ" sz="3100" kern="1200" dirty="0"/>
        </a:p>
      </dsp:txBody>
      <dsp:txXfrm>
        <a:off x="304800" y="1412619"/>
        <a:ext cx="4267200" cy="915120"/>
      </dsp:txXfrm>
    </dsp:sp>
    <dsp:sp modelId="{D7A602AA-7948-4D31-874B-38C0CB16BC89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962335-F9B3-46A2-801C-30C556B998BD}">
      <dsp:nvSpPr>
        <dsp:cNvPr id="0" name=""/>
        <dsp:cNvSpPr/>
      </dsp:nvSpPr>
      <dsp:spPr>
        <a:xfrm>
          <a:off x="304800" y="2818780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Práce k času</a:t>
          </a:r>
          <a:endParaRPr lang="cs-CZ" sz="3100" kern="1200" dirty="0"/>
        </a:p>
      </dsp:txBody>
      <dsp:txXfrm>
        <a:off x="304800" y="2818780"/>
        <a:ext cx="4267200" cy="91512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BF1EF7-7CC8-4DAE-B160-5A5878BF86D1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80F008-C7D4-4598-BDB3-2B386D83362B}">
      <dsp:nvSpPr>
        <dsp:cNvPr id="0" name=""/>
        <dsp:cNvSpPr/>
      </dsp:nvSpPr>
      <dsp:spPr>
        <a:xfrm>
          <a:off x="304800" y="645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Má jednotku J</a:t>
          </a:r>
          <a:endParaRPr lang="cs-CZ" sz="3100" kern="1200" dirty="0"/>
        </a:p>
      </dsp:txBody>
      <dsp:txXfrm>
        <a:off x="304800" y="6459"/>
        <a:ext cx="4267200" cy="915120"/>
      </dsp:txXfrm>
    </dsp:sp>
    <dsp:sp modelId="{9E858CA4-DFD6-49C7-8642-7D81EC61752D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A07B9-2C71-44B7-BE2F-EE7F19943CDE}">
      <dsp:nvSpPr>
        <dsp:cNvPr id="0" name=""/>
        <dsp:cNvSpPr/>
      </dsp:nvSpPr>
      <dsp:spPr>
        <a:xfrm>
          <a:off x="304800" y="141261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Má jednotku W</a:t>
          </a:r>
          <a:endParaRPr lang="cs-CZ" sz="3100" kern="1200" dirty="0"/>
        </a:p>
      </dsp:txBody>
      <dsp:txXfrm>
        <a:off x="304800" y="1412619"/>
        <a:ext cx="4267200" cy="915120"/>
      </dsp:txXfrm>
    </dsp:sp>
    <dsp:sp modelId="{D7A602AA-7948-4D31-874B-38C0CB16BC89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962335-F9B3-46A2-801C-30C556B998BD}">
      <dsp:nvSpPr>
        <dsp:cNvPr id="0" name=""/>
        <dsp:cNvSpPr/>
      </dsp:nvSpPr>
      <dsp:spPr>
        <a:xfrm>
          <a:off x="304800" y="2818780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Nemá jednotku</a:t>
          </a:r>
          <a:endParaRPr lang="cs-CZ" sz="3100" kern="1200" dirty="0"/>
        </a:p>
      </dsp:txBody>
      <dsp:txXfrm>
        <a:off x="304800" y="2818780"/>
        <a:ext cx="4267200" cy="915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EB3E88-11DD-4FEE-941D-EF85C325C891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1FBEB9-A29E-4F47-B67F-090671D8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4AD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A8315-F43A-43C5-AD08-E05A42B1D04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A59BF9-58A1-4BBB-B005-906931EB3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slide" Target="slide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diagramLayout" Target="../diagrams/layout2.xml"/><Relationship Id="rId7" Type="http://schemas.openxmlformats.org/officeDocument/2006/relationships/image" Target="../media/image2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2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office.microsoft.com/" TargetMode="External"/><Relationship Id="rId4" Type="http://schemas.openxmlformats.org/officeDocument/2006/relationships/image" Target="../media/image1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429685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DUM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VY_32_INOVACE_IX_1_12  Výkon a příkon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	IX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Pořadové číslo DUM: 12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			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Mgr. Milan Žižka</a:t>
                      </a:r>
                    </a:p>
                    <a:p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58" y="2071678"/>
          <a:ext cx="8358246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  <a:solidFill>
            <a:srgbClr val="00B0F0"/>
          </a:solidFill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Anotace: </a:t>
            </a:r>
            <a:r>
              <a:rPr lang="cs-CZ" sz="3200" dirty="0" err="1" smtClean="0"/>
              <a:t>PowerPointová</a:t>
            </a:r>
            <a:r>
              <a:rPr lang="cs-CZ" sz="3200" dirty="0" smtClean="0"/>
              <a:t> Prezentace  určená </a:t>
            </a:r>
            <a:br>
              <a:rPr lang="cs-CZ" sz="3200" dirty="0" smtClean="0"/>
            </a:br>
            <a:r>
              <a:rPr lang="cs-CZ" sz="3200" dirty="0" smtClean="0"/>
              <a:t>k prohlubování a upevňování pojmů výkon, příkon a účinnost. Prohlubuje dovednosti řešení fyzikálních úloh a fyzikální myšlení.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3253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62608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Druh učebního materiálu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Výukový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2608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Typická věková skupina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13 – 14 let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10540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Výkon, příkon, ztráty, účinnost.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500306"/>
            <a:ext cx="8572560" cy="1470025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Elektrický výkon značíme P. </a:t>
            </a:r>
            <a:br>
              <a:rPr lang="cs-CZ" dirty="0" smtClean="0"/>
            </a:br>
            <a:r>
              <a:rPr lang="cs-CZ" dirty="0" smtClean="0"/>
              <a:t>Je součinem napětí a proudu.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86050" y="4214818"/>
            <a:ext cx="214314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 = U . I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7686" y="5286388"/>
            <a:ext cx="4429156" cy="126188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  – je elektrický výkon ve W</a:t>
            </a:r>
          </a:p>
          <a:p>
            <a:r>
              <a:rPr lang="cs-CZ" sz="2400" dirty="0" smtClean="0"/>
              <a:t>U – je  elektrické napětí ve V</a:t>
            </a:r>
          </a:p>
          <a:p>
            <a:r>
              <a:rPr lang="cs-CZ" sz="2400" dirty="0" smtClean="0"/>
              <a:t>I   – je elektrický proud v 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844" y="285728"/>
            <a:ext cx="7429552" cy="181588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Už víme: </a:t>
            </a:r>
          </a:p>
          <a:p>
            <a:r>
              <a:rPr lang="cs-CZ" sz="2800" b="1" dirty="0" smtClean="0"/>
              <a:t>Jak se značí elektrický výkon?</a:t>
            </a:r>
          </a:p>
          <a:p>
            <a:r>
              <a:rPr lang="cs-CZ" sz="2800" b="1" dirty="0" smtClean="0"/>
              <a:t>Jak ho vypočítáme? </a:t>
            </a:r>
          </a:p>
          <a:p>
            <a:r>
              <a:rPr lang="cs-CZ" sz="2800" b="1" dirty="0" smtClean="0"/>
              <a:t>Jakou má jednotku?</a:t>
            </a:r>
            <a:endParaRPr lang="cs-CZ" sz="2800" b="1" dirty="0"/>
          </a:p>
        </p:txBody>
      </p:sp>
      <p:pic>
        <p:nvPicPr>
          <p:cNvPr id="2050" name="Picture 2" descr="C:\Documents and Settings\Fujitsu-Siemens\Local Settings\Temporary Internet Files\Content.IE5\TX1IFBFF\MC9004238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15272" y="357166"/>
            <a:ext cx="1257300" cy="1993900"/>
          </a:xfrm>
          <a:prstGeom prst="rect">
            <a:avLst/>
          </a:prstGeom>
          <a:noFill/>
        </p:spPr>
      </p:pic>
      <p:pic>
        <p:nvPicPr>
          <p:cNvPr id="7" name="Picture 11" descr="C:\Documents and Settings\Fujitsu-Siemens\Local Settings\Temporary Internet Files\Content.IE5\GIYM0IHI\MC9004414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834" y="2428868"/>
            <a:ext cx="942499" cy="942499"/>
          </a:xfrm>
          <a:prstGeom prst="rect">
            <a:avLst/>
          </a:prstGeom>
          <a:noFill/>
        </p:spPr>
      </p:pic>
      <p:pic>
        <p:nvPicPr>
          <p:cNvPr id="8" name="Picture 11" descr="C:\Documents and Settings\Fujitsu-Siemens\Local Settings\Temporary Internet Files\Content.IE5\GIYM0IHI\MC9004414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4071942"/>
            <a:ext cx="942499" cy="942499"/>
          </a:xfrm>
          <a:prstGeom prst="rect">
            <a:avLst/>
          </a:prstGeom>
          <a:noFill/>
        </p:spPr>
      </p:pic>
      <p:pic>
        <p:nvPicPr>
          <p:cNvPr id="9" name="Picture 11" descr="C:\Documents and Settings\Fujitsu-Siemens\Local Settings\Temporary Internet Files\Content.IE5\GIYM0IHI\MC9004414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01501" y="4500570"/>
            <a:ext cx="942499" cy="9424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428604"/>
            <a:ext cx="7772400" cy="1470025"/>
          </a:xfrm>
          <a:solidFill>
            <a:srgbClr val="00B0F0"/>
          </a:solidFill>
          <a:ln w="38100">
            <a:solidFill>
              <a:srgbClr val="00B0F0"/>
            </a:solidFill>
          </a:ln>
        </p:spPr>
        <p:txBody>
          <a:bodyPr/>
          <a:lstStyle/>
          <a:p>
            <a:r>
              <a:rPr lang="cs-CZ" dirty="0" smtClean="0"/>
              <a:t>Příkon a výkon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357430"/>
            <a:ext cx="7429552" cy="18158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Příkon a výkon jsou fyzikální veličiny, které vyjadřují důležité informace  například o strojích, elektrických  spotřebičích, dopravních prostředcích apod.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4500570"/>
            <a:ext cx="7358114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Jak spolu souvisí tyto veličiny?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2910" y="428604"/>
            <a:ext cx="7572428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Co je příkon?</a:t>
            </a:r>
          </a:p>
          <a:p>
            <a:r>
              <a:rPr lang="cs-CZ" sz="2400" dirty="0" smtClean="0"/>
              <a:t>Příkon je množství spotřebované energie za jednotku času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714348" y="2357430"/>
            <a:ext cx="7572428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Co je výkon?</a:t>
            </a:r>
          </a:p>
          <a:p>
            <a:r>
              <a:rPr lang="cs-CZ" sz="2400" dirty="0" smtClean="0"/>
              <a:t>Výkon je množství vykonané práce za jednotku času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3857628"/>
            <a:ext cx="757242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Výkon je vždy menší než příkon. O co je výkon menší než příkon?</a:t>
            </a:r>
          </a:p>
          <a:p>
            <a:pPr lvl="6"/>
            <a:r>
              <a:rPr lang="cs-CZ" sz="2400" b="1" dirty="0" smtClean="0"/>
              <a:t>O ztráty.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29058" y="1142984"/>
            <a:ext cx="235745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Do nádoby přitéká voda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1785926"/>
            <a:ext cx="1643074" cy="28623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Pokud nádoba bude mít  další </a:t>
            </a:r>
            <a:r>
              <a:rPr lang="cs-CZ" sz="2000" dirty="0" smtClean="0">
                <a:solidFill>
                  <a:srgbClr val="FF0000"/>
                </a:solidFill>
              </a:rPr>
              <a:t>otvor </a:t>
            </a:r>
            <a:r>
              <a:rPr lang="cs-CZ" sz="2000" dirty="0" smtClean="0">
                <a:solidFill>
                  <a:srgbClr val="FF0000"/>
                </a:solidFill>
              </a:rPr>
              <a:t>a vodu unikající  tímto otvorem nevyužijeme</a:t>
            </a:r>
            <a:r>
              <a:rPr lang="cs-CZ" sz="2000" dirty="0" smtClean="0">
                <a:solidFill>
                  <a:srgbClr val="FF0000"/>
                </a:solidFill>
              </a:rPr>
              <a:t>.,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j</a:t>
            </a:r>
            <a:r>
              <a:rPr lang="cs-CZ" sz="2000" dirty="0" smtClean="0">
                <a:solidFill>
                  <a:srgbClr val="FF0000"/>
                </a:solidFill>
              </a:rPr>
              <a:t>sou </a:t>
            </a:r>
            <a:r>
              <a:rPr lang="cs-CZ" sz="2000" dirty="0" smtClean="0">
                <a:solidFill>
                  <a:srgbClr val="FF0000"/>
                </a:solidFill>
              </a:rPr>
              <a:t>to ztráty.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9058" y="2500306"/>
            <a:ext cx="3143272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Část vody využijeme. (To je voda vytékající tímto otvorem.)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4714884"/>
            <a:ext cx="857256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Čím větším otvorem voda uniká, čím větší jsou ztráty, tím méně vody využijeme.</a:t>
            </a:r>
            <a:endParaRPr lang="cs-CZ" sz="2400" dirty="0"/>
          </a:p>
        </p:txBody>
      </p:sp>
      <p:grpSp>
        <p:nvGrpSpPr>
          <p:cNvPr id="11" name="Skupina 19"/>
          <p:cNvGrpSpPr/>
          <p:nvPr/>
        </p:nvGrpSpPr>
        <p:grpSpPr>
          <a:xfrm>
            <a:off x="2285984" y="1000108"/>
            <a:ext cx="1500198" cy="3714776"/>
            <a:chOff x="2285984" y="285728"/>
            <a:chExt cx="1643074" cy="5214180"/>
          </a:xfrm>
          <a:solidFill>
            <a:srgbClr val="000099"/>
          </a:solidFill>
        </p:grpSpPr>
        <p:grpSp>
          <p:nvGrpSpPr>
            <p:cNvPr id="13" name="Skupina 18"/>
            <p:cNvGrpSpPr/>
            <p:nvPr/>
          </p:nvGrpSpPr>
          <p:grpSpPr>
            <a:xfrm>
              <a:off x="2285984" y="1288455"/>
              <a:ext cx="1643074" cy="3569305"/>
              <a:chOff x="2285984" y="574075"/>
              <a:chExt cx="1643074" cy="3569305"/>
            </a:xfrm>
            <a:grpFill/>
          </p:grpSpPr>
          <p:sp>
            <p:nvSpPr>
              <p:cNvPr id="6" name="Plechovka 5"/>
              <p:cNvSpPr/>
              <p:nvPr/>
            </p:nvSpPr>
            <p:spPr>
              <a:xfrm rot="10800000">
                <a:off x="2677192" y="574075"/>
                <a:ext cx="914400" cy="1216152"/>
              </a:xfrm>
              <a:prstGeom prst="ca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" name="Plechovka 1"/>
              <p:cNvSpPr/>
              <p:nvPr/>
            </p:nvSpPr>
            <p:spPr>
              <a:xfrm rot="10800000">
                <a:off x="2285984" y="1500174"/>
                <a:ext cx="1643074" cy="2571768"/>
              </a:xfrm>
              <a:prstGeom prst="ca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Plechovka 3"/>
              <p:cNvSpPr/>
              <p:nvPr/>
            </p:nvSpPr>
            <p:spPr>
              <a:xfrm rot="10800000">
                <a:off x="3286116" y="3786190"/>
                <a:ext cx="285752" cy="357190"/>
              </a:xfrm>
              <a:prstGeom prst="ca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Plechovka 9"/>
              <p:cNvSpPr/>
              <p:nvPr/>
            </p:nvSpPr>
            <p:spPr>
              <a:xfrm rot="10800000">
                <a:off x="2643174" y="3857628"/>
                <a:ext cx="500066" cy="142409"/>
              </a:xfrm>
              <a:prstGeom prst="can">
                <a:avLst>
                  <a:gd name="adj" fmla="val 50000"/>
                </a:avLst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2" name="Přímá spojovací šipka 11"/>
            <p:cNvCxnSpPr/>
            <p:nvPr/>
          </p:nvCxnSpPr>
          <p:spPr>
            <a:xfrm rot="5400000">
              <a:off x="2679687" y="677843"/>
              <a:ext cx="785818" cy="1588"/>
            </a:xfrm>
            <a:prstGeom prst="straightConnector1">
              <a:avLst/>
            </a:prstGeom>
            <a:grpFill/>
            <a:ln w="1270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šipka 14"/>
            <p:cNvCxnSpPr/>
            <p:nvPr/>
          </p:nvCxnSpPr>
          <p:spPr>
            <a:xfrm rot="5400000">
              <a:off x="2536811" y="5178437"/>
              <a:ext cx="642148" cy="794"/>
            </a:xfrm>
            <a:prstGeom prst="straightConnector1">
              <a:avLst/>
            </a:prstGeom>
            <a:grpFill/>
            <a:ln w="952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šipka 15"/>
            <p:cNvCxnSpPr/>
            <p:nvPr/>
          </p:nvCxnSpPr>
          <p:spPr>
            <a:xfrm rot="5400000">
              <a:off x="3144431" y="5213759"/>
              <a:ext cx="570710" cy="1588"/>
            </a:xfrm>
            <a:prstGeom prst="straightConnector1">
              <a:avLst/>
            </a:prstGeom>
            <a:grpFill/>
            <a:ln w="44450">
              <a:solidFill>
                <a:srgbClr val="00B0F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TextovéPole 20"/>
          <p:cNvSpPr txBox="1"/>
          <p:nvPr/>
        </p:nvSpPr>
        <p:spPr>
          <a:xfrm>
            <a:off x="285720" y="5643578"/>
            <a:ext cx="8643998" cy="12144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Podobně  každý stroj, každé elektrické zařízení, má určité ztráty energie. Čím více energie uniká, čím větší jsou ztráty, tím méně energie využijeme /na práci/.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357422" y="0"/>
            <a:ext cx="6643734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 názornost  můžeme použít přirovnání </a:t>
            </a:r>
            <a:r>
              <a:rPr lang="cs-CZ" sz="2800" dirty="0" smtClean="0"/>
              <a:t>               k </a:t>
            </a:r>
            <a:r>
              <a:rPr lang="cs-CZ" sz="2800" dirty="0" smtClean="0"/>
              <a:t>vodě.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2844" y="0"/>
            <a:ext cx="2143140" cy="769441"/>
          </a:xfrm>
          <a:prstGeom prst="rect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Ztráty</a:t>
            </a:r>
            <a:endParaRPr lang="cs-CZ" sz="4400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1928794" y="4500570"/>
            <a:ext cx="642942" cy="7143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 flipH="1" flipV="1">
            <a:off x="3393273" y="3893347"/>
            <a:ext cx="857256" cy="500066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357554" y="1214422"/>
            <a:ext cx="571504" cy="14287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14290"/>
            <a:ext cx="4857784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strojů se část energie vlivem tření, tepelné výměny apod. mění na energii, kterou neumíme využít (například ohřívání okolního vzduchu). To jsou ztráty.</a:t>
            </a:r>
            <a:endParaRPr lang="cs-CZ" sz="2400" dirty="0"/>
          </a:p>
        </p:txBody>
      </p:sp>
      <p:sp>
        <p:nvSpPr>
          <p:cNvPr id="4" name="Plechovka 3"/>
          <p:cNvSpPr/>
          <p:nvPr/>
        </p:nvSpPr>
        <p:spPr>
          <a:xfrm rot="10800000">
            <a:off x="5855864" y="4356900"/>
            <a:ext cx="500066" cy="214314"/>
          </a:xfrm>
          <a:prstGeom prst="can">
            <a:avLst>
              <a:gd name="adj" fmla="val 298"/>
            </a:avLst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lechovka 4"/>
          <p:cNvSpPr/>
          <p:nvPr/>
        </p:nvSpPr>
        <p:spPr>
          <a:xfrm rot="10800000">
            <a:off x="5927302" y="2245285"/>
            <a:ext cx="973402" cy="716348"/>
          </a:xfrm>
          <a:prstGeom prst="can">
            <a:avLst>
              <a:gd name="adj" fmla="val 814"/>
            </a:avLst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echovka 5"/>
          <p:cNvSpPr/>
          <p:nvPr/>
        </p:nvSpPr>
        <p:spPr>
          <a:xfrm rot="10800000">
            <a:off x="5572132" y="2856702"/>
            <a:ext cx="1749094" cy="1514845"/>
          </a:xfrm>
          <a:prstGeom prst="can">
            <a:avLst>
              <a:gd name="adj" fmla="val 855"/>
            </a:avLst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echovka 6"/>
          <p:cNvSpPr/>
          <p:nvPr/>
        </p:nvSpPr>
        <p:spPr>
          <a:xfrm rot="10800000" flipV="1">
            <a:off x="6498806" y="4356900"/>
            <a:ext cx="304190" cy="285752"/>
          </a:xfrm>
          <a:prstGeom prst="can">
            <a:avLst>
              <a:gd name="adj" fmla="val 8158"/>
            </a:avLst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šipka 7"/>
          <p:cNvCxnSpPr/>
          <p:nvPr/>
        </p:nvCxnSpPr>
        <p:spPr>
          <a:xfrm rot="5400000">
            <a:off x="5933143" y="1779291"/>
            <a:ext cx="988450" cy="1588"/>
          </a:xfrm>
          <a:prstGeom prst="straightConnector1">
            <a:avLst/>
          </a:prstGeom>
          <a:solidFill>
            <a:srgbClr val="000099"/>
          </a:solidFill>
          <a:ln w="190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5678062" y="4749016"/>
            <a:ext cx="571506" cy="215902"/>
          </a:xfrm>
          <a:prstGeom prst="straightConnector1">
            <a:avLst/>
          </a:prstGeom>
          <a:solidFill>
            <a:srgbClr val="000099"/>
          </a:solidFill>
          <a:ln w="1206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6367741" y="4916593"/>
            <a:ext cx="549469" cy="1588"/>
          </a:xfrm>
          <a:prstGeom prst="straightConnector1">
            <a:avLst/>
          </a:prstGeom>
          <a:solidFill>
            <a:srgbClr val="000099"/>
          </a:solidFill>
          <a:ln w="889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14876" y="5143512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Ztráty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72264" y="514351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Výkon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29322" y="714356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Příkon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7158" y="5786454"/>
            <a:ext cx="8072494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Proto je výkon vždy menší než příkon.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3929066"/>
            <a:ext cx="3500462" cy="954107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Každý stroj, každé zařízení má ztráty.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214290"/>
            <a:ext cx="7915276" cy="1470025"/>
          </a:xfrm>
          <a:solidFill>
            <a:schemeClr val="bg1"/>
          </a:solidFill>
          <a:ln w="38100">
            <a:solidFill>
              <a:srgbClr val="000099"/>
            </a:solidFill>
          </a:ln>
        </p:spPr>
        <p:txBody>
          <a:bodyPr/>
          <a:lstStyle/>
          <a:p>
            <a:r>
              <a:rPr lang="cs-CZ" dirty="0" smtClean="0"/>
              <a:t>Účinnost značíme řeckým písmenem </a:t>
            </a:r>
            <a:r>
              <a:rPr lang="cs-CZ" dirty="0" err="1" smtClean="0"/>
              <a:t>eta</a:t>
            </a:r>
            <a:r>
              <a:rPr lang="cs-CZ" dirty="0" smtClean="0"/>
              <a:t> -</a:t>
            </a:r>
            <a:r>
              <a:rPr lang="cs-CZ" dirty="0" smtClean="0">
                <a:sym typeface="Symbol"/>
              </a:rPr>
              <a:t>.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2000240"/>
            <a:ext cx="7858180" cy="2143140"/>
          </a:xfrm>
          <a:solidFill>
            <a:schemeClr val="bg1"/>
          </a:solidFill>
          <a:ln w="38100">
            <a:solidFill>
              <a:srgbClr val="262DB4"/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Účinnost je poměr výkonu k příkonu.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           </a:t>
            </a:r>
            <a:r>
              <a:rPr lang="cs-CZ" sz="2400" dirty="0" err="1" smtClean="0">
                <a:solidFill>
                  <a:schemeClr val="tx1"/>
                </a:solidFill>
              </a:rPr>
              <a:t>P</a:t>
            </a:r>
            <a:r>
              <a:rPr lang="cs-CZ" sz="2400" baseline="-25000" dirty="0" err="1" smtClean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 je výkon ve W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            </a:t>
            </a:r>
            <a:r>
              <a:rPr lang="cs-CZ" sz="2400" dirty="0" err="1" smtClean="0">
                <a:solidFill>
                  <a:schemeClr val="tx1"/>
                </a:solidFill>
              </a:rPr>
              <a:t>P</a:t>
            </a:r>
            <a:r>
              <a:rPr lang="cs-CZ" sz="2400" baseline="-25000" dirty="0" err="1" smtClean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 je příkon ve W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034" y="4857760"/>
            <a:ext cx="7786742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Účinnost je poměr – nemá jednotku.</a:t>
            </a:r>
            <a:endParaRPr lang="cs-CZ" sz="2400" dirty="0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57488" y="2714620"/>
            <a:ext cx="1076325" cy="904875"/>
          </a:xfrm>
          <a:prstGeom prst="rect">
            <a:avLst/>
          </a:prstGeom>
          <a:noFill/>
        </p:spPr>
      </p:pic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82" y="2571744"/>
            <a:ext cx="7929618" cy="2708434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b">
            <a:spAutoFit/>
          </a:bodyPr>
          <a:lstStyle/>
          <a:p>
            <a:r>
              <a:rPr lang="cs-CZ" sz="2400" dirty="0" smtClean="0"/>
              <a:t>Poměr       vyjde vždy menší než 1 ( vždy jsou ztráty).</a:t>
            </a:r>
          </a:p>
          <a:p>
            <a:endParaRPr lang="cs-CZ" dirty="0" smtClean="0"/>
          </a:p>
          <a:p>
            <a:r>
              <a:rPr lang="cs-CZ" dirty="0" smtClean="0"/>
              <a:t>				</a:t>
            </a:r>
          </a:p>
          <a:p>
            <a:r>
              <a:rPr lang="cs-CZ" dirty="0" smtClean="0"/>
              <a:t>			</a:t>
            </a:r>
            <a:r>
              <a:rPr lang="cs-CZ" sz="2800" dirty="0" smtClean="0">
                <a:sym typeface="Symbol"/>
              </a:rPr>
              <a:t> 1 </a:t>
            </a:r>
          </a:p>
          <a:p>
            <a:endParaRPr lang="cs-CZ" sz="2800" dirty="0" smtClean="0">
              <a:sym typeface="Symbol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28794" y="3357562"/>
            <a:ext cx="1076325" cy="904875"/>
          </a:xfrm>
          <a:prstGeom prst="rect">
            <a:avLst/>
          </a:prstGeom>
          <a:noFill/>
        </p:spPr>
      </p:pic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14414" y="2571744"/>
            <a:ext cx="238125" cy="69532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14282" y="285728"/>
            <a:ext cx="7929618" cy="584775"/>
          </a:xfrm>
          <a:prstGeom prst="rect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Účinnost uvádíme většinou v procentech.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14282" y="5715016"/>
            <a:ext cx="7929618" cy="461665"/>
          </a:xfrm>
          <a:prstGeom prst="rect">
            <a:avLst/>
          </a:prstGeom>
          <a:ln w="3810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>
                <a:sym typeface="Symbol"/>
              </a:rPr>
              <a:t>Když vynásobíme vzniklé číslo stem, dostaneme  účinnost v %.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000108"/>
            <a:ext cx="814393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Elektromotor v mixéru má příkon 600 W a výkon 480 W. Jakou má účinnost (v procentech)?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2857496"/>
            <a:ext cx="5429288" cy="32932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600 W</a:t>
            </a:r>
          </a:p>
          <a:p>
            <a:r>
              <a:rPr lang="cs-CZ" sz="2400" dirty="0" err="1" smtClean="0"/>
              <a:t>P</a:t>
            </a:r>
            <a:r>
              <a:rPr lang="cs-CZ" sz="2400" baseline="-25000" dirty="0" err="1" smtClean="0"/>
              <a:t>v</a:t>
            </a:r>
            <a:r>
              <a:rPr lang="cs-CZ" sz="2400" dirty="0" smtClean="0"/>
              <a:t> = 480 W</a:t>
            </a:r>
          </a:p>
          <a:p>
            <a:r>
              <a:rPr lang="cs-CZ" sz="2400" u="sng" dirty="0" smtClean="0">
                <a:sym typeface="Symbol"/>
              </a:rPr>
              <a:t>  = ?                </a:t>
            </a:r>
          </a:p>
          <a:p>
            <a:r>
              <a:rPr lang="cs-CZ" sz="2400" dirty="0" smtClean="0">
                <a:sym typeface="Symbol"/>
              </a:rPr>
              <a:t> =</a:t>
            </a:r>
            <a:r>
              <a:rPr lang="cs-CZ" sz="2400" dirty="0" smtClean="0"/>
              <a:t> </a:t>
            </a:r>
            <a:r>
              <a:rPr lang="cs-CZ" sz="2400" dirty="0" err="1" smtClean="0"/>
              <a:t>P</a:t>
            </a:r>
            <a:r>
              <a:rPr lang="cs-CZ" sz="2400" baseline="-25000" dirty="0" err="1" smtClean="0"/>
              <a:t>p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: </a:t>
            </a:r>
            <a:r>
              <a:rPr lang="cs-CZ" sz="2400" dirty="0" err="1" smtClean="0"/>
              <a:t>P</a:t>
            </a:r>
            <a:r>
              <a:rPr lang="cs-CZ" sz="2400" baseline="-25000" dirty="0" err="1" smtClean="0"/>
              <a:t>v</a:t>
            </a:r>
            <a:r>
              <a:rPr lang="cs-CZ" sz="2400" dirty="0" smtClean="0">
                <a:sym typeface="Symbol"/>
              </a:rPr>
              <a:t> </a:t>
            </a:r>
          </a:p>
          <a:p>
            <a:pPr>
              <a:buFont typeface="Symbol"/>
              <a:buChar char="h"/>
            </a:pPr>
            <a:r>
              <a:rPr lang="cs-CZ" sz="2400" dirty="0" smtClean="0">
                <a:sym typeface="Symbol"/>
              </a:rPr>
              <a:t> = 480 : 600 = 0,8</a:t>
            </a:r>
          </a:p>
          <a:p>
            <a:r>
              <a:rPr lang="cs-CZ" sz="2400" dirty="0" smtClean="0">
                <a:sym typeface="Symbol"/>
              </a:rPr>
              <a:t>0,8 . 100 = 80 (%)</a:t>
            </a:r>
          </a:p>
          <a:p>
            <a:r>
              <a:rPr lang="cs-CZ" sz="2400" u="sng" dirty="0" smtClean="0">
                <a:sym typeface="Symbol"/>
              </a:rPr>
              <a:t>Účinnost mixéru je 80%.</a:t>
            </a:r>
            <a:endParaRPr lang="cs-CZ" sz="2400" u="sng" dirty="0" smtClean="0">
              <a:solidFill>
                <a:schemeClr val="bg1"/>
              </a:solidFill>
              <a:sym typeface="Symbol"/>
            </a:endParaRPr>
          </a:p>
          <a:p>
            <a:endParaRPr lang="cs-CZ" sz="2400" u="sng" dirty="0" smtClean="0">
              <a:solidFill>
                <a:schemeClr val="bg1"/>
              </a:solidFill>
              <a:sym typeface="Symbol"/>
            </a:endParaRPr>
          </a:p>
          <a:p>
            <a:endParaRPr lang="cs-CZ" sz="2400" u="sng" baseline="-25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Fujitsu-Siemens\Local Settings\Temporary Internet Files\Content.IE5\Q0AO16MH\MC9004404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0"/>
            <a:ext cx="1205738" cy="1143008"/>
          </a:xfrm>
          <a:prstGeom prst="rect">
            <a:avLst/>
          </a:prstGeom>
          <a:noFill/>
        </p:spPr>
      </p:pic>
      <p:pic>
        <p:nvPicPr>
          <p:cNvPr id="1031" name="Picture 7" descr="C:\Documents and Settings\Fujitsu-Siemens\Local Settings\Temporary Internet Files\Content.IE5\Q0AO16MH\MC9002125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2285992"/>
            <a:ext cx="1486814" cy="1820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428604"/>
            <a:ext cx="8215370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/>
              <a:t>El. průtokový ohřívač má příkon 15 kW a účinnost 85 </a:t>
            </a:r>
            <a:r>
              <a:rPr lang="cs-CZ" sz="2400" dirty="0" smtClean="0"/>
              <a:t>%. Jaký má ohřívač výkon?</a:t>
            </a:r>
            <a:endParaRPr lang="cs-CZ" sz="2400" dirty="0"/>
          </a:p>
        </p:txBody>
      </p:sp>
      <p:pic>
        <p:nvPicPr>
          <p:cNvPr id="2051" name="Picture 3" descr="C:\Documents and Settings\Fujitsu-Siemens\Local Settings\Temporary Internet Files\Content.IE5\Q0AO16MH\MC90035979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143768" y="2428867"/>
            <a:ext cx="1500198" cy="245231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1472" y="2857496"/>
            <a:ext cx="5429288" cy="32932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15 kW = 15 000 W</a:t>
            </a:r>
          </a:p>
          <a:p>
            <a:r>
              <a:rPr lang="cs-CZ" sz="2400" dirty="0" smtClean="0">
                <a:sym typeface="Symbol"/>
              </a:rPr>
              <a:t>  = 85 %</a:t>
            </a:r>
          </a:p>
          <a:p>
            <a:r>
              <a:rPr lang="cs-CZ" sz="2400" u="sng" dirty="0" err="1" smtClean="0"/>
              <a:t>P</a:t>
            </a:r>
            <a:r>
              <a:rPr lang="cs-CZ" sz="2400" u="sng" baseline="-25000" dirty="0" err="1" smtClean="0"/>
              <a:t>v</a:t>
            </a:r>
            <a:r>
              <a:rPr lang="cs-CZ" sz="2400" u="sng" dirty="0" smtClean="0"/>
              <a:t> = ? (W)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P</a:t>
            </a:r>
            <a:r>
              <a:rPr lang="cs-CZ" sz="2400" baseline="-25000" dirty="0" err="1" smtClean="0"/>
              <a:t>v</a:t>
            </a:r>
            <a:r>
              <a:rPr lang="cs-CZ" sz="2400" dirty="0" smtClean="0"/>
              <a:t> = </a:t>
            </a:r>
            <a:r>
              <a:rPr lang="cs-CZ" sz="2400" dirty="0" err="1" smtClean="0"/>
              <a:t>P</a:t>
            </a:r>
            <a:r>
              <a:rPr lang="cs-CZ" sz="2400" baseline="-25000" dirty="0" err="1" smtClean="0"/>
              <a:t>p</a:t>
            </a:r>
            <a:r>
              <a:rPr lang="cs-CZ" sz="2400" baseline="-25000" dirty="0" smtClean="0"/>
              <a:t>  </a:t>
            </a:r>
            <a:r>
              <a:rPr lang="cs-CZ" sz="2400" dirty="0" smtClean="0"/>
              <a:t>.</a:t>
            </a:r>
            <a:r>
              <a:rPr lang="cs-CZ" sz="2400" dirty="0" smtClean="0">
                <a:sym typeface="Symbol"/>
              </a:rPr>
              <a:t>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P</a:t>
            </a:r>
            <a:r>
              <a:rPr lang="cs-CZ" sz="2400" baseline="-25000" dirty="0" err="1" smtClean="0"/>
              <a:t>v</a:t>
            </a:r>
            <a:r>
              <a:rPr lang="cs-CZ" sz="2400" dirty="0" smtClean="0"/>
              <a:t> = 15000 . 0,85 </a:t>
            </a:r>
          </a:p>
          <a:p>
            <a:r>
              <a:rPr lang="cs-CZ" sz="2400" dirty="0" err="1" smtClean="0"/>
              <a:t>P</a:t>
            </a:r>
            <a:r>
              <a:rPr lang="cs-CZ" sz="2400" baseline="-25000" dirty="0" err="1" smtClean="0"/>
              <a:t>v</a:t>
            </a:r>
            <a:r>
              <a:rPr lang="cs-CZ" sz="2400" dirty="0" smtClean="0"/>
              <a:t> =  12000 W</a:t>
            </a:r>
            <a:endParaRPr lang="cs-CZ" sz="2400" dirty="0" smtClean="0">
              <a:sym typeface="Symbol"/>
            </a:endParaRPr>
          </a:p>
          <a:p>
            <a:r>
              <a:rPr lang="cs-CZ" sz="2400" u="sng" dirty="0" smtClean="0">
                <a:sym typeface="Symbol"/>
              </a:rPr>
              <a:t>Výkon ohřívače je  12000 W.</a:t>
            </a:r>
            <a:endParaRPr lang="cs-CZ" sz="2400" u="sng" dirty="0" smtClean="0">
              <a:solidFill>
                <a:schemeClr val="bg1"/>
              </a:solidFill>
              <a:sym typeface="Symbol"/>
            </a:endParaRPr>
          </a:p>
          <a:p>
            <a:endParaRPr lang="cs-CZ" sz="2400" u="sng" dirty="0" smtClean="0">
              <a:solidFill>
                <a:schemeClr val="bg1"/>
              </a:solidFill>
              <a:sym typeface="Symbol"/>
            </a:endParaRPr>
          </a:p>
          <a:p>
            <a:endParaRPr lang="cs-CZ" sz="2400" u="sng" baseline="-25000" dirty="0">
              <a:solidFill>
                <a:schemeClr val="bg1"/>
              </a:solidFill>
            </a:endParaRPr>
          </a:p>
        </p:txBody>
      </p:sp>
      <p:pic>
        <p:nvPicPr>
          <p:cNvPr id="5" name="Picture 2" descr="C:\Documents and Settings\Fujitsu-Siemens\Local Settings\Temporary Internet Files\Content.IE5\Q0AO16MH\MC9004404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357298"/>
            <a:ext cx="1205738" cy="1143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000108"/>
            <a:ext cx="814393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Elektromotor má výkon 4 000 W a pracuje s účinností 80 %. Jaký má příkon?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2714620"/>
            <a:ext cx="5429288" cy="29238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ym typeface="Symbol"/>
              </a:rPr>
              <a:t>  = 80 %           </a:t>
            </a:r>
          </a:p>
          <a:p>
            <a:r>
              <a:rPr lang="cs-CZ" sz="2400" dirty="0" err="1" smtClean="0"/>
              <a:t>P</a:t>
            </a:r>
            <a:r>
              <a:rPr lang="cs-CZ" sz="2400" baseline="-25000" dirty="0" err="1" smtClean="0"/>
              <a:t>v</a:t>
            </a:r>
            <a:r>
              <a:rPr lang="cs-CZ" sz="2400" dirty="0" smtClean="0"/>
              <a:t> = 4 000 W</a:t>
            </a:r>
          </a:p>
          <a:p>
            <a:r>
              <a:rPr lang="cs-CZ" sz="2400" u="sng" dirty="0" err="1" smtClean="0"/>
              <a:t>P</a:t>
            </a:r>
            <a:r>
              <a:rPr lang="cs-CZ" sz="2400" u="sng" baseline="-25000" dirty="0" err="1" smtClean="0"/>
              <a:t>p</a:t>
            </a:r>
            <a:r>
              <a:rPr lang="cs-CZ" sz="2400" u="sng" dirty="0" smtClean="0"/>
              <a:t> = ?(W)</a:t>
            </a:r>
          </a:p>
          <a:p>
            <a:r>
              <a:rPr lang="cs-CZ" sz="2400" dirty="0" err="1" smtClean="0"/>
              <a:t>P</a:t>
            </a:r>
            <a:r>
              <a:rPr lang="cs-CZ" sz="2400" baseline="-25000" dirty="0" err="1" smtClean="0"/>
              <a:t>p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</a:t>
            </a:r>
            <a:r>
              <a:rPr lang="cs-CZ" sz="2400" dirty="0" err="1" smtClean="0"/>
              <a:t>P</a:t>
            </a:r>
            <a:r>
              <a:rPr lang="cs-CZ" sz="2400" baseline="-25000" dirty="0" err="1" smtClean="0"/>
              <a:t>v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 :</a:t>
            </a:r>
            <a:r>
              <a:rPr lang="cs-CZ" sz="2400" dirty="0" smtClean="0">
                <a:sym typeface="Symbol"/>
              </a:rPr>
              <a:t> </a:t>
            </a:r>
          </a:p>
          <a:p>
            <a:r>
              <a:rPr lang="cs-CZ" sz="2400" dirty="0" err="1" smtClean="0"/>
              <a:t>P</a:t>
            </a:r>
            <a:r>
              <a:rPr lang="cs-CZ" sz="2400" baseline="-25000" dirty="0" err="1" smtClean="0"/>
              <a:t>p</a:t>
            </a:r>
            <a:r>
              <a:rPr lang="cs-CZ" sz="2400" baseline="-25000" dirty="0" smtClean="0"/>
              <a:t>  </a:t>
            </a:r>
            <a:r>
              <a:rPr lang="cs-CZ" sz="2400" dirty="0" smtClean="0"/>
              <a:t>= 4 000 : 0,8 =5 000(W)</a:t>
            </a:r>
            <a:endParaRPr lang="cs-CZ" sz="2400" dirty="0" smtClean="0">
              <a:sym typeface="Symbol"/>
            </a:endParaRPr>
          </a:p>
          <a:p>
            <a:r>
              <a:rPr lang="cs-CZ" sz="2400" u="sng" dirty="0" smtClean="0">
                <a:sym typeface="Symbol"/>
              </a:rPr>
              <a:t>Příkon elektromotoru je 5 kW.</a:t>
            </a:r>
            <a:endParaRPr lang="cs-CZ" sz="2400" u="sng" dirty="0" smtClean="0">
              <a:solidFill>
                <a:schemeClr val="bg1"/>
              </a:solidFill>
              <a:sym typeface="Symbol"/>
            </a:endParaRPr>
          </a:p>
          <a:p>
            <a:endParaRPr lang="cs-CZ" sz="2400" u="sng" dirty="0" smtClean="0">
              <a:solidFill>
                <a:schemeClr val="bg1"/>
              </a:solidFill>
              <a:sym typeface="Symbol"/>
            </a:endParaRPr>
          </a:p>
          <a:p>
            <a:endParaRPr lang="cs-CZ" sz="2400" u="sng" baseline="-25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Fujitsu-Siemens\Local Settings\Temporary Internet Files\Content.IE5\Q0AO16MH\MC9004404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0"/>
            <a:ext cx="1205738" cy="1143008"/>
          </a:xfrm>
          <a:prstGeom prst="rect">
            <a:avLst/>
          </a:prstGeom>
          <a:noFill/>
        </p:spPr>
      </p:pic>
      <p:pic>
        <p:nvPicPr>
          <p:cNvPr id="1042" name="Picture 18" descr="C:\Documents and Settings\Fujitsu-Siemens\Local Settings\Temporary Internet Files\Content.IE5\ZL4VJKRS\MC900303569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715140" y="2285992"/>
            <a:ext cx="1586484" cy="1800454"/>
          </a:xfrm>
          <a:prstGeom prst="rect">
            <a:avLst/>
          </a:prstGeom>
          <a:noFill/>
        </p:spPr>
      </p:pic>
      <p:pic>
        <p:nvPicPr>
          <p:cNvPr id="1044" name="Picture 20" descr="C:\Documents and Settings\Fujitsu-Siemens\Local Settings\Temporary Internet Files\Content.IE5\5I15702U\MC900431526[1].pn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 rot="2688269">
            <a:off x="6617014" y="4259567"/>
            <a:ext cx="2285714" cy="22857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28728" y="500042"/>
            <a:ext cx="614366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Účinnost je poměr</a:t>
            </a:r>
            <a:endParaRPr lang="cs-CZ" sz="4000" dirty="0"/>
          </a:p>
        </p:txBody>
      </p:sp>
      <p:pic>
        <p:nvPicPr>
          <p:cNvPr id="3074" name="Picture 2" descr="C:\Documents and Settings\Fujitsu-Siemens\Local Settings\Temporary Internet Files\Content.IE5\TX1IFBFF\MC9004238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15272" y="571480"/>
            <a:ext cx="1257300" cy="1993900"/>
          </a:xfrm>
          <a:prstGeom prst="rect">
            <a:avLst/>
          </a:prstGeom>
          <a:noFill/>
        </p:spPr>
      </p:pic>
      <p:sp>
        <p:nvSpPr>
          <p:cNvPr id="6" name="Tlačítko akce: Dopředu nebo Další 5">
            <a:hlinkClick r:id="rId8" action="ppaction://hlinksldjump" highlightClick="1"/>
          </p:cNvPr>
          <p:cNvSpPr/>
          <p:nvPr/>
        </p:nvSpPr>
        <p:spPr>
          <a:xfrm>
            <a:off x="6000760" y="1357298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9" action="ppaction://hlinksldjump" highlightClick="1"/>
          </p:cNvPr>
          <p:cNvSpPr/>
          <p:nvPr/>
        </p:nvSpPr>
        <p:spPr>
          <a:xfrm>
            <a:off x="6000760" y="271462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rId9" action="ppaction://hlinksldjump" highlightClick="1"/>
          </p:cNvPr>
          <p:cNvSpPr/>
          <p:nvPr/>
        </p:nvSpPr>
        <p:spPr>
          <a:xfrm>
            <a:off x="5929322" y="414338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28728" y="500042"/>
            <a:ext cx="614366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Účinnost</a:t>
            </a:r>
            <a:endParaRPr lang="cs-CZ" sz="4000" dirty="0"/>
          </a:p>
        </p:txBody>
      </p:sp>
      <p:pic>
        <p:nvPicPr>
          <p:cNvPr id="3074" name="Picture 2" descr="C:\Documents and Settings\Fujitsu-Siemens\Local Settings\Temporary Internet Files\Content.IE5\TX1IFBFF\MC9004238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15272" y="571480"/>
            <a:ext cx="1257300" cy="1993900"/>
          </a:xfrm>
          <a:prstGeom prst="rect">
            <a:avLst/>
          </a:prstGeom>
          <a:noFill/>
        </p:spPr>
      </p:pic>
      <p:sp>
        <p:nvSpPr>
          <p:cNvPr id="7" name="Tlačítko akce: Dopředu nebo Další 6">
            <a:hlinkClick r:id="rId8" action="ppaction://hlinksldjump" highlightClick="1"/>
          </p:cNvPr>
          <p:cNvSpPr/>
          <p:nvPr/>
        </p:nvSpPr>
        <p:spPr>
          <a:xfrm>
            <a:off x="6000760" y="1357298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rId8" action="ppaction://hlinksldjump" highlightClick="1"/>
          </p:cNvPr>
          <p:cNvSpPr/>
          <p:nvPr/>
        </p:nvSpPr>
        <p:spPr>
          <a:xfrm>
            <a:off x="6000760" y="271462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5929322" y="414338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28662" y="1785926"/>
            <a:ext cx="39346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dirty="0" smtClean="0"/>
              <a:t>Účinnost je poměr výkonu k příkonu</a:t>
            </a:r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928662" y="3000372"/>
            <a:ext cx="357190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 smtClean="0"/>
              <a:t>Účinnost nemá jednotku.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214290"/>
            <a:ext cx="70009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Správné odpovědi na otázky z  předcházejících stránek.</a:t>
            </a:r>
            <a:endParaRPr lang="cs-CZ" sz="2800" dirty="0"/>
          </a:p>
        </p:txBody>
      </p:sp>
      <p:pic>
        <p:nvPicPr>
          <p:cNvPr id="2059" name="Picture 11" descr="C:\Documents and Settings\Fujitsu-Siemens\Local Settings\Temporary Internet Files\Content.IE5\GIYM0IHI\MC9004414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1643050"/>
            <a:ext cx="3657143" cy="36571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142852"/>
            <a:ext cx="8358246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</a:t>
            </a:r>
            <a:r>
              <a:rPr lang="cs-CZ" sz="2400" dirty="0" smtClean="0"/>
              <a:t>toho, </a:t>
            </a:r>
            <a:r>
              <a:rPr lang="cs-CZ" sz="2400" dirty="0" smtClean="0"/>
              <a:t>co víme o výkonu a </a:t>
            </a:r>
            <a:r>
              <a:rPr lang="cs-CZ" sz="2400" dirty="0" smtClean="0"/>
              <a:t>příkonu, </a:t>
            </a:r>
            <a:r>
              <a:rPr lang="cs-CZ" sz="2400" dirty="0" smtClean="0"/>
              <a:t>plyne:</a:t>
            </a:r>
          </a:p>
          <a:p>
            <a:r>
              <a:rPr lang="cs-CZ" sz="2400" dirty="0" smtClean="0"/>
              <a:t>Práce je součin výkonu a času.</a:t>
            </a:r>
          </a:p>
          <a:p>
            <a:r>
              <a:rPr lang="cs-CZ" sz="2400" dirty="0" smtClean="0"/>
              <a:t>Dodaná energie je součinem příkonu a času.</a:t>
            </a:r>
          </a:p>
          <a:p>
            <a:r>
              <a:rPr lang="cs-CZ" sz="2400" dirty="0" smtClean="0"/>
              <a:t>Je zřejmé, že účinnost můžeme vyjádřit i jako poměr vykonané práce a dodané energie.</a:t>
            </a:r>
            <a:endParaRPr lang="cs-CZ" sz="2400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7158" y="3786190"/>
            <a:ext cx="6715172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4810" y="3929066"/>
            <a:ext cx="790575" cy="67627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57158" y="2571744"/>
            <a:ext cx="8358246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t">
            <a:spAutoFit/>
          </a:bodyPr>
          <a:lstStyle/>
          <a:p>
            <a:endParaRPr lang="cs-CZ" dirty="0" smtClean="0"/>
          </a:p>
          <a:p>
            <a:r>
              <a:rPr lang="cs-CZ" sz="2400" dirty="0" smtClean="0"/>
              <a:t>Vyber z následujících dvou vztahů správný vztah pro účinnost.</a:t>
            </a:r>
            <a:endParaRPr lang="cs-CZ" sz="2400" dirty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00232" y="3929066"/>
            <a:ext cx="862013" cy="676275"/>
          </a:xfrm>
          <a:prstGeom prst="rect">
            <a:avLst/>
          </a:prstGeom>
          <a:noFill/>
        </p:spPr>
      </p:pic>
      <p:pic>
        <p:nvPicPr>
          <p:cNvPr id="9" name="Picture 2" descr="C:\Documents and Settings\Fujitsu-Siemens\Local Settings\Temporary Internet Files\Content.IE5\TX1IFBFF\MC9004238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29520" y="3286124"/>
            <a:ext cx="1257300" cy="19939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57158" y="5500702"/>
            <a:ext cx="8286808" cy="954107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	</a:t>
            </a:r>
            <a:r>
              <a:rPr lang="cs-CZ" sz="2000" dirty="0" smtClean="0"/>
              <a:t>Účinnost je poměr vykonané práce k dodané energii.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2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62" y="5572140"/>
            <a:ext cx="862013" cy="676275"/>
          </a:xfrm>
          <a:prstGeom prst="rect">
            <a:avLst/>
          </a:prstGeom>
          <a:noFill/>
        </p:spPr>
      </p:pic>
      <p:pic>
        <p:nvPicPr>
          <p:cNvPr id="14" name="Picture 11" descr="C:\Documents and Settings\Fujitsu-Siemens\Local Settings\Temporary Internet Files\Content.IE5\GIYM0IHI\MC90044142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71736" y="4500570"/>
            <a:ext cx="1000133" cy="10001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142852"/>
            <a:ext cx="77867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Přibližná účinnost některých elektrických zařízení: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285860"/>
            <a:ext cx="835824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Malou účinnost </a:t>
            </a:r>
            <a:r>
              <a:rPr lang="cs-CZ" sz="2400" smtClean="0"/>
              <a:t>mají  </a:t>
            </a:r>
            <a:r>
              <a:rPr lang="cs-CZ" sz="2400" smtClean="0"/>
              <a:t>žárovky. </a:t>
            </a:r>
            <a:r>
              <a:rPr lang="cs-CZ" sz="2400" dirty="0" smtClean="0"/>
              <a:t>Přibližně 10 %.</a:t>
            </a:r>
          </a:p>
          <a:p>
            <a:r>
              <a:rPr lang="cs-CZ" sz="2400" dirty="0" smtClean="0"/>
              <a:t> (Nejmenší účinnost mají klasické žárovky.)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Topidla mají účinnost kolem 60 %.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Největší účinnost mají elektrické stroje- kolem 90 %.</a:t>
            </a:r>
            <a:endParaRPr lang="cs-CZ" sz="2400" dirty="0"/>
          </a:p>
        </p:txBody>
      </p:sp>
      <p:pic>
        <p:nvPicPr>
          <p:cNvPr id="31746" name="Picture 2" descr="C:\Documents and Settings\Fujitsu-Siemens\Local Settings\Temporary Internet Files\Content.IE5\7ASIVSDP\MC9002795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5000636"/>
            <a:ext cx="1325991" cy="1275527"/>
          </a:xfrm>
          <a:prstGeom prst="rect">
            <a:avLst/>
          </a:prstGeom>
          <a:noFill/>
        </p:spPr>
      </p:pic>
      <p:pic>
        <p:nvPicPr>
          <p:cNvPr id="31753" name="Picture 9" descr="C:\Documents and Settings\Fujitsu-Siemens\Local Settings\Temporary Internet Files\Content.IE5\7ASIVSDP\MC900318428[1].wmf"/>
          <p:cNvPicPr>
            <a:picLocks noChangeAspect="1" noChangeArrowheads="1"/>
          </p:cNvPicPr>
          <p:nvPr/>
        </p:nvPicPr>
        <p:blipFill>
          <a:blip r:embed="rId3" cstate="print"/>
          <a:srcRect b="30469"/>
          <a:stretch>
            <a:fillRect/>
          </a:stretch>
        </p:blipFill>
        <p:spPr bwMode="auto">
          <a:xfrm>
            <a:off x="6643702" y="3286124"/>
            <a:ext cx="1828800" cy="1271590"/>
          </a:xfrm>
          <a:prstGeom prst="rect">
            <a:avLst/>
          </a:prstGeom>
          <a:noFill/>
        </p:spPr>
      </p:pic>
      <p:pic>
        <p:nvPicPr>
          <p:cNvPr id="31756" name="Picture 12" descr="C:\Documents and Settings\Fujitsu-Siemens\Local Settings\Temporary Internet Files\Content.IE5\GIYM0IHI\MC90029771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44" y="1357298"/>
            <a:ext cx="1128270" cy="1428760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642910" y="5786454"/>
            <a:ext cx="45006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5"/>
              </a:rPr>
              <a:t>www.office.</a:t>
            </a:r>
            <a:r>
              <a:rPr lang="cs-CZ" b="1" u="sng" dirty="0" err="1" smtClean="0">
                <a:hlinkClick r:id="rId5"/>
              </a:rPr>
              <a:t>microsoft.com</a:t>
            </a:r>
            <a:r>
              <a:rPr lang="cs-CZ" b="1" dirty="0" smtClean="0"/>
              <a:t>,  4/2013</a:t>
            </a:r>
          </a:p>
          <a:p>
            <a:r>
              <a:rPr lang="cs-CZ" b="1" dirty="0" smtClean="0"/>
              <a:t>a vlastní práce.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913</TotalTime>
  <Words>690</Words>
  <Application>Microsoft Office PowerPoint</Application>
  <PresentationFormat>Předvádění na obrazovce (4:3)</PresentationFormat>
  <Paragraphs>122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Anotace: PowerPointová Prezentace  určená  k prohlubování a upevňování pojmů výkon, příkon a účinnost. Prohlubuje dovednosti řešení fyzikálních úloh a fyzikální myšlení.</vt:lpstr>
      <vt:lpstr>Elektrický výkon značíme P.  Je součinem napětí a proudu.</vt:lpstr>
      <vt:lpstr>Příkon a výkon</vt:lpstr>
      <vt:lpstr>Snímek 5</vt:lpstr>
      <vt:lpstr>Snímek 6</vt:lpstr>
      <vt:lpstr>Snímek 7</vt:lpstr>
      <vt:lpstr>Účinnost značíme řeckým písmenem eta -.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Příkon a výkon</dc:title>
  <dc:creator>Oem</dc:creator>
  <cp:lastModifiedBy>Dum</cp:lastModifiedBy>
  <cp:revision>98</cp:revision>
  <dcterms:created xsi:type="dcterms:W3CDTF">2013-04-22T20:11:36Z</dcterms:created>
  <dcterms:modified xsi:type="dcterms:W3CDTF">2013-08-28T20:37:26Z</dcterms:modified>
</cp:coreProperties>
</file>