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-47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12412C-DFA0-47F8-BC9E-76C814C32C62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865CF9-1153-47F9-9DEE-7D66F11EC3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A1A9-840A-46AE-97AB-F7A0A9EF7E54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2EDC9-60E3-423D-8278-787BDDE08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A1A9-840A-46AE-97AB-F7A0A9EF7E54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2EDC9-60E3-423D-8278-787BDDE08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A1A9-840A-46AE-97AB-F7A0A9EF7E54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2EDC9-60E3-423D-8278-787BDDE08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A1A9-840A-46AE-97AB-F7A0A9EF7E54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2EDC9-60E3-423D-8278-787BDDE08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A1A9-840A-46AE-97AB-F7A0A9EF7E54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2EDC9-60E3-423D-8278-787BDDE08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A1A9-840A-46AE-97AB-F7A0A9EF7E54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2EDC9-60E3-423D-8278-787BDDE08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A1A9-840A-46AE-97AB-F7A0A9EF7E54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2EDC9-60E3-423D-8278-787BDDE08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A1A9-840A-46AE-97AB-F7A0A9EF7E54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2EDC9-60E3-423D-8278-787BDDE08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A1A9-840A-46AE-97AB-F7A0A9EF7E54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2EDC9-60E3-423D-8278-787BDDE08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A1A9-840A-46AE-97AB-F7A0A9EF7E54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2EDC9-60E3-423D-8278-787BDDE08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A1A9-840A-46AE-97AB-F7A0A9EF7E54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2EDC9-60E3-423D-8278-787BDDE08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1BA1A9-840A-46AE-97AB-F7A0A9EF7E54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E2EDC9-60E3-423D-8278-787BDDE08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28688"/>
            <a:ext cx="7772400" cy="21431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VYJMENOVANÁ  SLOVA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50" y="3571875"/>
            <a:ext cx="6400800" cy="199548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Mgr. Jitka Vlková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smtClean="0"/>
              <a:t>VY_32_INOVACE_01_12_vyjmenovaná </a:t>
            </a:r>
            <a:r>
              <a:rPr lang="cs-CZ" sz="1900" dirty="0" smtClean="0"/>
              <a:t>slova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88" y="3000375"/>
            <a:ext cx="5976937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87"/>
          </a:xfrm>
        </p:spPr>
        <p:txBody>
          <a:bodyPr/>
          <a:lstStyle/>
          <a:p>
            <a:pPr eaLnBrk="1" hangingPunct="1"/>
            <a:r>
              <a:rPr lang="en-US" sz="2400" b="1" u="sng" smtClean="0"/>
              <a:t>BÝT </a:t>
            </a:r>
            <a:r>
              <a:rPr lang="en-US" sz="2400" b="1" smtClean="0"/>
              <a:t>– JSEM, JSI, JE, JSME, JSTE, JSOU, BÝVAT, BÝVALO,…</a:t>
            </a:r>
            <a:endParaRPr lang="cs-CZ" sz="2400" smtClean="0"/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63"/>
            <a:ext cx="8229600" cy="505460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1200" smtClean="0"/>
              <a:t>Doplň správná i – y, í – ý: </a:t>
            </a:r>
          </a:p>
          <a:p>
            <a:pPr>
              <a:buFont typeface="Arial" charset="0"/>
              <a:buNone/>
            </a:pPr>
            <a:endParaRPr lang="cs-CZ" sz="1200" smtClean="0"/>
          </a:p>
          <a:p>
            <a:pPr>
              <a:buFont typeface="Arial" charset="0"/>
              <a:buNone/>
            </a:pPr>
            <a:r>
              <a:rPr lang="cs-CZ" sz="1800" smtClean="0"/>
              <a:t>B       lo, neb      lo.  Když b      l Toník malý, b       l často rozcucha-  ný. B      l obklopen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velkým množstvím hraček, ale nejmilejší mu b      l malý dřevěný koník. Koníček b      l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 na kolečkách. Když ho Toník dostal, b      l šťastný. Když b      l  doma sám, prohlížel si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obrázky. Ab        mu neb       lo smutno, navštěvovala ho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Lízinka. Lízinka b      la  černob       lá, milá kočička.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 eaLnBrk="1" hangingPunct="1"/>
            <a:endParaRPr lang="cs-CZ" smtClean="0"/>
          </a:p>
        </p:txBody>
      </p:sp>
      <p:pic>
        <p:nvPicPr>
          <p:cNvPr id="3076" name="Picture 5" descr="15CF12E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72188" y="3429000"/>
            <a:ext cx="2628900" cy="2657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714375" y="1571625"/>
            <a:ext cx="285750" cy="36988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43063" y="1571625"/>
            <a:ext cx="285750" cy="36988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28938" y="1571625"/>
            <a:ext cx="285750" cy="36988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72000" y="1571625"/>
            <a:ext cx="285750" cy="36988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00875" y="1571625"/>
            <a:ext cx="285750" cy="36988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86313" y="2214563"/>
            <a:ext cx="285750" cy="36988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001000" y="2214563"/>
            <a:ext cx="285750" cy="36988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000500" y="2857500"/>
            <a:ext cx="285750" cy="36988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86438" y="2857500"/>
            <a:ext cx="285750" cy="36988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643063" y="3571875"/>
            <a:ext cx="285750" cy="36988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786063" y="3500438"/>
            <a:ext cx="285750" cy="36988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071688" y="4214813"/>
            <a:ext cx="285750" cy="36988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357563" y="4214813"/>
            <a:ext cx="285750" cy="36988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800"/>
          </a:xfrm>
        </p:spPr>
        <p:txBody>
          <a:bodyPr>
            <a:normAutofit fontScale="90000"/>
          </a:bodyPr>
          <a:lstStyle/>
          <a:p>
            <a:r>
              <a:rPr lang="cs-CZ" sz="2400" b="1" u="sng" smtClean="0"/>
              <a:t/>
            </a:r>
            <a:br>
              <a:rPr lang="cs-CZ" sz="2400" b="1" u="sng" smtClean="0"/>
            </a:br>
            <a:r>
              <a:rPr lang="cs-CZ" sz="2400" b="1" u="sng" smtClean="0"/>
              <a:t/>
            </a:r>
            <a:br>
              <a:rPr lang="cs-CZ" sz="2400" b="1" u="sng" smtClean="0"/>
            </a:br>
            <a:r>
              <a:rPr lang="en-US" sz="2400" b="1" u="sng" smtClean="0"/>
              <a:t>BÍT</a:t>
            </a:r>
            <a:r>
              <a:rPr lang="en-US" sz="2400" b="1" smtClean="0"/>
              <a:t> – TLOUCI</a:t>
            </a: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500063" y="1285875"/>
            <a:ext cx="8229600" cy="481171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en-US" sz="1200" smtClean="0"/>
              <a:t>Doplň správná i – y, í – ý:</a:t>
            </a:r>
            <a:endParaRPr lang="cs-CZ" sz="1200" smtClean="0"/>
          </a:p>
          <a:p>
            <a:pPr>
              <a:buFont typeface="Arial" charset="0"/>
              <a:buNone/>
            </a:pPr>
            <a:endParaRPr lang="cs-CZ" sz="1200" smtClean="0"/>
          </a:p>
          <a:p>
            <a:pPr>
              <a:buFont typeface="Arial" charset="0"/>
              <a:buNone/>
            </a:pPr>
            <a:r>
              <a:rPr lang="en-US" sz="1800" smtClean="0"/>
              <a:t>Toník b</a:t>
            </a:r>
            <a:r>
              <a:rPr lang="cs-CZ" sz="1800" smtClean="0"/>
              <a:t> </a:t>
            </a:r>
            <a:r>
              <a:rPr lang="en-US" sz="1800" smtClean="0"/>
              <a:t>     je na bub      nek. Když</a:t>
            </a:r>
            <a:r>
              <a:rPr lang="cs-CZ" sz="1800" smtClean="0"/>
              <a:t> h</a:t>
            </a:r>
            <a:r>
              <a:rPr lang="en-US" sz="1800" smtClean="0"/>
              <a:t>odiny b      jí poledne,</a:t>
            </a:r>
            <a:r>
              <a:rPr lang="cs-CZ" sz="1800" smtClean="0"/>
              <a:t> </a:t>
            </a:r>
            <a:r>
              <a:rPr lang="en-US" sz="1800" smtClean="0"/>
              <a:t>obědvá.</a:t>
            </a:r>
            <a:r>
              <a:rPr lang="cs-CZ" sz="1800" smtClean="0"/>
              <a:t> </a:t>
            </a:r>
            <a:r>
              <a:rPr lang="en-US" sz="1800" smtClean="0"/>
              <a:t>Než hodiny odb      jí </a:t>
            </a: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en-US" sz="1800" smtClean="0"/>
              <a:t>druhou hodinu, musí odpočívat. Lízinka má</a:t>
            </a:r>
            <a:r>
              <a:rPr lang="cs-CZ" sz="1800" smtClean="0"/>
              <a:t> </a:t>
            </a:r>
            <a:r>
              <a:rPr lang="en-US" sz="1800" smtClean="0"/>
              <a:t>pelíšek u jeho postele.</a:t>
            </a:r>
            <a:r>
              <a:rPr lang="cs-CZ" sz="1800" smtClean="0"/>
              <a:t> </a:t>
            </a:r>
            <a:r>
              <a:rPr lang="en-US" sz="1800" smtClean="0"/>
              <a:t>Nikdy by ji neb    </a:t>
            </a:r>
            <a:r>
              <a:rPr lang="cs-CZ" sz="1800" smtClean="0"/>
              <a:t> </a:t>
            </a:r>
            <a:r>
              <a:rPr lang="en-US" sz="1800" smtClean="0"/>
              <a:t> l. </a:t>
            </a: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en-US" sz="1800" smtClean="0"/>
              <a:t>Až přijde tatínek z práce, pomůže mu Toník zab      t  hřeb      k  do zdi a pověsí na něj </a:t>
            </a: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en-US" sz="1800" smtClean="0"/>
              <a:t>obrázek. Na obrázku je princ, který zab     l zlou saň.</a:t>
            </a: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</p:txBody>
      </p:sp>
      <p:pic>
        <p:nvPicPr>
          <p:cNvPr id="4100" name="Picture 2" descr="7577180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43563" y="3786188"/>
            <a:ext cx="2862262" cy="230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285875" y="1785938"/>
            <a:ext cx="285750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28875" y="1785938"/>
            <a:ext cx="285750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00563" y="1785938"/>
            <a:ext cx="285750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072438" y="1785938"/>
            <a:ext cx="285750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143875" y="2428875"/>
            <a:ext cx="285750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29188" y="3071813"/>
            <a:ext cx="285750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57875" y="3071813"/>
            <a:ext cx="285750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143375" y="3714750"/>
            <a:ext cx="285750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75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sz="2400" b="1" u="sng" smtClean="0"/>
              <a:t/>
            </a:r>
            <a:br>
              <a:rPr lang="cs-CZ" sz="2400" b="1" u="sng" smtClean="0"/>
            </a:br>
            <a:r>
              <a:rPr lang="cs-CZ" sz="2400" b="1" u="sng" smtClean="0"/>
              <a:t/>
            </a:r>
            <a:br>
              <a:rPr lang="cs-CZ" sz="2400" b="1" u="sng" smtClean="0"/>
            </a:br>
            <a:r>
              <a:rPr lang="en-US" sz="1200" smtClean="0"/>
              <a:t>Napiš jinak:</a:t>
            </a:r>
            <a:r>
              <a:rPr lang="cs-CZ" sz="1200" smtClean="0"/>
              <a:t/>
            </a:r>
            <a:br>
              <a:rPr lang="cs-CZ" sz="1200" smtClean="0"/>
            </a:br>
            <a:endParaRPr lang="cs-CZ" sz="1200" smtClean="0"/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50"/>
            <a:ext cx="8229600" cy="5357813"/>
          </a:xfrm>
        </p:spPr>
        <p:txBody>
          <a:bodyPr/>
          <a:lstStyle/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r>
              <a:rPr lang="cs-CZ" sz="2400" smtClean="0"/>
              <a:t>	</a:t>
            </a:r>
            <a:r>
              <a:rPr lang="cs-CZ" sz="1800" smtClean="0"/>
              <a:t>Toník </a:t>
            </a:r>
            <a:r>
              <a:rPr lang="cs-CZ" sz="1800" smtClean="0">
                <a:solidFill>
                  <a:srgbClr val="00B0F0"/>
                </a:solidFill>
              </a:rPr>
              <a:t>b</a:t>
            </a:r>
            <a:r>
              <a:rPr lang="en-US" sz="1800" smtClean="0">
                <a:solidFill>
                  <a:srgbClr val="00B0F0"/>
                </a:solidFill>
              </a:rPr>
              <a:t>ije </a:t>
            </a:r>
            <a:r>
              <a:rPr lang="en-US" sz="1800" smtClean="0"/>
              <a:t>na buben.</a:t>
            </a:r>
            <a:r>
              <a:rPr lang="cs-CZ" sz="1800" smtClean="0"/>
              <a:t> </a:t>
            </a:r>
          </a:p>
          <a:p>
            <a:pPr>
              <a:buFont typeface="Arial" charset="0"/>
              <a:buNone/>
            </a:pPr>
            <a:r>
              <a:rPr lang="cs-CZ" sz="2000" smtClean="0"/>
              <a:t>      </a:t>
            </a:r>
            <a:r>
              <a:rPr lang="cs-CZ" sz="1800" smtClean="0"/>
              <a:t>Toník </a:t>
            </a:r>
            <a:r>
              <a:rPr lang="en-US" sz="2400" smtClean="0"/>
              <a:t>	</a:t>
            </a:r>
            <a:r>
              <a:rPr lang="cs-CZ" sz="1800" smtClean="0"/>
              <a:t>                          n</a:t>
            </a:r>
            <a:r>
              <a:rPr lang="en-US" sz="1800" smtClean="0"/>
              <a:t>a buben. </a:t>
            </a:r>
            <a:r>
              <a:rPr lang="cs-CZ" sz="1800" smtClean="0"/>
              <a:t>	</a:t>
            </a:r>
            <a:r>
              <a:rPr lang="cs-CZ" sz="2400" smtClean="0"/>
              <a:t>		</a:t>
            </a:r>
          </a:p>
          <a:p>
            <a:pPr>
              <a:buFont typeface="Arial" charset="0"/>
              <a:buNone/>
            </a:pPr>
            <a:endParaRPr lang="cs-CZ" sz="2400" smtClean="0"/>
          </a:p>
          <a:p>
            <a:pPr>
              <a:buFont typeface="Arial" charset="0"/>
              <a:buNone/>
            </a:pPr>
            <a:r>
              <a:rPr lang="cs-CZ" sz="2400" smtClean="0"/>
              <a:t>	</a:t>
            </a:r>
            <a:r>
              <a:rPr lang="en-US" sz="1800" smtClean="0"/>
              <a:t>Hodiny </a:t>
            </a:r>
            <a:r>
              <a:rPr lang="en-US" sz="1800" smtClean="0">
                <a:solidFill>
                  <a:srgbClr val="00B0F0"/>
                </a:solidFill>
              </a:rPr>
              <a:t>bily</a:t>
            </a:r>
            <a:r>
              <a:rPr lang="en-US" sz="1800" smtClean="0"/>
              <a:t> poledne.</a:t>
            </a:r>
            <a:r>
              <a:rPr lang="cs-CZ" sz="1800" smtClean="0"/>
              <a:t> </a:t>
            </a:r>
          </a:p>
          <a:p>
            <a:pPr>
              <a:buFont typeface="Arial" charset="0"/>
              <a:buNone/>
            </a:pPr>
            <a:r>
              <a:rPr lang="cs-CZ" sz="2400" smtClean="0"/>
              <a:t>	</a:t>
            </a:r>
            <a:r>
              <a:rPr lang="en-US" sz="1800" smtClean="0"/>
              <a:t>Hodiny</a:t>
            </a:r>
            <a:r>
              <a:rPr lang="cs-CZ" sz="1800" smtClean="0"/>
              <a:t>                            po</a:t>
            </a:r>
            <a:r>
              <a:rPr lang="en-US" sz="1800" smtClean="0"/>
              <a:t>ledne.</a:t>
            </a:r>
            <a:endParaRPr lang="cs-CZ" sz="1800" smtClean="0"/>
          </a:p>
          <a:p>
            <a:pPr>
              <a:buFont typeface="Arial" charset="0"/>
              <a:buNone/>
            </a:pPr>
            <a:r>
              <a:rPr lang="en-US" sz="2400" smtClean="0"/>
              <a:t> </a:t>
            </a:r>
            <a:endParaRPr lang="cs-CZ" sz="2400" smtClean="0"/>
          </a:p>
          <a:p>
            <a:pPr>
              <a:buFont typeface="Arial" charset="0"/>
              <a:buNone/>
            </a:pPr>
            <a:r>
              <a:rPr lang="cs-CZ" sz="2400" smtClean="0"/>
              <a:t>	</a:t>
            </a:r>
            <a:r>
              <a:rPr lang="en-US" sz="1800" smtClean="0">
                <a:solidFill>
                  <a:srgbClr val="00B0F0"/>
                </a:solidFill>
              </a:rPr>
              <a:t>Nebil</a:t>
            </a:r>
            <a:r>
              <a:rPr lang="en-US" sz="1800" smtClean="0"/>
              <a:t> by kočku.</a:t>
            </a:r>
            <a:r>
              <a:rPr lang="cs-CZ" sz="1800" smtClean="0"/>
              <a:t> </a:t>
            </a:r>
            <a:r>
              <a:rPr lang="en-US" sz="2400" smtClean="0"/>
              <a:t>	</a:t>
            </a:r>
            <a:endParaRPr lang="cs-CZ" sz="2400" smtClean="0"/>
          </a:p>
          <a:p>
            <a:pPr lvl="1">
              <a:buFont typeface="Arial" charset="0"/>
              <a:buNone/>
            </a:pPr>
            <a:r>
              <a:rPr lang="cs-CZ" sz="2000" smtClean="0"/>
              <a:t>       	</a:t>
            </a:r>
            <a:r>
              <a:rPr lang="cs-CZ" sz="1800" smtClean="0"/>
              <a:t>           </a:t>
            </a:r>
            <a:r>
              <a:rPr lang="en-US" sz="1800" smtClean="0"/>
              <a:t> </a:t>
            </a:r>
            <a:r>
              <a:rPr lang="cs-CZ" sz="1800" smtClean="0"/>
              <a:t>  </a:t>
            </a:r>
            <a:r>
              <a:rPr lang="en-US" sz="1800" smtClean="0"/>
              <a:t>by kočku.</a:t>
            </a:r>
            <a:endParaRPr lang="cs-CZ" sz="1800" smtClean="0"/>
          </a:p>
          <a:p>
            <a:pPr>
              <a:buFont typeface="Arial" charset="0"/>
              <a:buNone/>
            </a:pPr>
            <a:endParaRPr lang="cs-CZ" sz="2400" smtClean="0"/>
          </a:p>
          <a:p>
            <a:pPr>
              <a:buFont typeface="Arial" charset="0"/>
              <a:buNone/>
            </a:pPr>
            <a:r>
              <a:rPr lang="cs-CZ" sz="2400" smtClean="0"/>
              <a:t>	</a:t>
            </a:r>
            <a:r>
              <a:rPr lang="en-US" sz="1800" smtClean="0">
                <a:solidFill>
                  <a:srgbClr val="00B0F0"/>
                </a:solidFill>
              </a:rPr>
              <a:t>Zabil</a:t>
            </a:r>
            <a:r>
              <a:rPr lang="en-US" sz="1800" smtClean="0"/>
              <a:t> hřebík.</a:t>
            </a:r>
            <a:r>
              <a:rPr lang="cs-CZ" sz="1800" smtClean="0"/>
              <a:t> </a:t>
            </a:r>
          </a:p>
          <a:p>
            <a:pPr>
              <a:buFont typeface="Arial" charset="0"/>
              <a:buNone/>
            </a:pPr>
            <a:r>
              <a:rPr lang="en-US" sz="2400" smtClean="0"/>
              <a:t>	</a:t>
            </a:r>
            <a:r>
              <a:rPr lang="cs-CZ" sz="2000" smtClean="0"/>
              <a:t>  	</a:t>
            </a:r>
            <a:r>
              <a:rPr lang="cs-CZ" sz="1800" smtClean="0"/>
              <a:t>              </a:t>
            </a:r>
            <a:r>
              <a:rPr lang="en-US" sz="1800" smtClean="0"/>
              <a:t>hřebík.</a:t>
            </a:r>
            <a:endParaRPr lang="cs-CZ" sz="1800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857250" y="5786438"/>
            <a:ext cx="1285875" cy="369887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>
              <a:latin typeface="+mn-lt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28750" y="1928813"/>
            <a:ext cx="1285875" cy="369887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>
              <a:latin typeface="+mn-lt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43063" y="3214688"/>
            <a:ext cx="1285875" cy="369887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>
              <a:latin typeface="+mn-lt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57250" y="4500563"/>
            <a:ext cx="1285875" cy="369887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>
              <a:latin typeface="+mn-lt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39737"/>
          </a:xfrm>
        </p:spPr>
        <p:txBody>
          <a:bodyPr/>
          <a:lstStyle/>
          <a:p>
            <a:pPr algn="l"/>
            <a:r>
              <a:rPr lang="cs-CZ" sz="1200" smtClean="0"/>
              <a:t>Přiřaď vhodné výrazy k rámečkům pod čarou</a:t>
            </a:r>
          </a:p>
        </p:txBody>
      </p:sp>
      <p:sp>
        <p:nvSpPr>
          <p:cNvPr id="4" name="Text Box 4"/>
          <p:cNvSpPr txBox="1">
            <a:spLocks noChangeArrowheads="1"/>
          </p:cNvSpPr>
          <p:nvPr/>
        </p:nvSpPr>
        <p:spPr bwMode="auto">
          <a:xfrm>
            <a:off x="428625" y="3357563"/>
            <a:ext cx="1628775" cy="676275"/>
          </a:xfrm>
          <a:prstGeom prst="rect">
            <a:avLst/>
          </a:prstGeom>
          <a:solidFill>
            <a:srgbClr val="9BBB59"/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4E6128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BYLA</a:t>
            </a:r>
          </a:p>
        </p:txBody>
      </p:sp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3071813" y="1571625"/>
            <a:ext cx="1628775" cy="676275"/>
          </a:xfrm>
          <a:prstGeom prst="rect">
            <a:avLst/>
          </a:prstGeom>
          <a:solidFill>
            <a:srgbClr val="9BBB59"/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4E6128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SVOU ZBRAŇ</a:t>
            </a: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5000625" y="857250"/>
            <a:ext cx="1714500" cy="676275"/>
          </a:xfrm>
          <a:prstGeom prst="rect">
            <a:avLst/>
          </a:prstGeom>
          <a:solidFill>
            <a:srgbClr val="9BBB59"/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4E6128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KLADIVEM DVA</a:t>
            </a:r>
          </a:p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HŘEBÍČKY</a:t>
            </a:r>
          </a:p>
        </p:txBody>
      </p:sp>
      <p:sp>
        <p:nvSpPr>
          <p:cNvPr id="9" name="Text Box 4"/>
          <p:cNvSpPr txBox="1">
            <a:spLocks noChangeArrowheads="1"/>
          </p:cNvSpPr>
          <p:nvPr/>
        </p:nvSpPr>
        <p:spPr bwMode="auto">
          <a:xfrm>
            <a:off x="4857750" y="3357563"/>
            <a:ext cx="1628775" cy="676275"/>
          </a:xfrm>
          <a:prstGeom prst="rect">
            <a:avLst/>
          </a:prstGeom>
          <a:solidFill>
            <a:srgbClr val="9BBB59"/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4E6128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POBYL</a:t>
            </a:r>
          </a:p>
        </p:txBody>
      </p:sp>
      <p:sp>
        <p:nvSpPr>
          <p:cNvPr id="10" name="Text Box 4"/>
          <p:cNvSpPr txBox="1">
            <a:spLocks noChangeArrowheads="1"/>
          </p:cNvSpPr>
          <p:nvPr/>
        </p:nvSpPr>
        <p:spPr bwMode="auto">
          <a:xfrm>
            <a:off x="4857750" y="4214813"/>
            <a:ext cx="1628775" cy="676275"/>
          </a:xfrm>
          <a:prstGeom prst="rect">
            <a:avLst/>
          </a:prstGeom>
          <a:solidFill>
            <a:srgbClr val="9BBB59"/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4E6128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POBIL</a:t>
            </a:r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4857750" y="5929313"/>
            <a:ext cx="1628775" cy="676275"/>
          </a:xfrm>
          <a:prstGeom prst="rect">
            <a:avLst/>
          </a:prstGeom>
          <a:solidFill>
            <a:srgbClr val="9BBB59"/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4E6128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NABIL</a:t>
            </a: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4786313" y="2357438"/>
            <a:ext cx="1628775" cy="676275"/>
          </a:xfrm>
          <a:prstGeom prst="rect">
            <a:avLst/>
          </a:prstGeom>
          <a:solidFill>
            <a:srgbClr val="9BBB59"/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4E6128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VELKÉ ÚCTY</a:t>
            </a:r>
          </a:p>
        </p:txBody>
      </p:sp>
      <p:sp>
        <p:nvSpPr>
          <p:cNvPr id="13" name="Text Box 4"/>
          <p:cNvSpPr txBox="1">
            <a:spLocks noChangeArrowheads="1"/>
          </p:cNvSpPr>
          <p:nvPr/>
        </p:nvSpPr>
        <p:spPr bwMode="auto">
          <a:xfrm>
            <a:off x="6572250" y="2000250"/>
            <a:ext cx="1628775" cy="676275"/>
          </a:xfrm>
          <a:prstGeom prst="rect">
            <a:avLst/>
          </a:prstGeom>
          <a:solidFill>
            <a:srgbClr val="9BBB59"/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4E6128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NOVÁ</a:t>
            </a:r>
          </a:p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ŽÁKYNĚ</a:t>
            </a:r>
          </a:p>
        </p:txBody>
      </p:sp>
      <p:sp>
        <p:nvSpPr>
          <p:cNvPr id="14" name="Text Box 4"/>
          <p:cNvSpPr txBox="1">
            <a:spLocks noChangeArrowheads="1"/>
          </p:cNvSpPr>
          <p:nvPr/>
        </p:nvSpPr>
        <p:spPr bwMode="auto">
          <a:xfrm>
            <a:off x="7143750" y="1143000"/>
            <a:ext cx="1628775" cy="676275"/>
          </a:xfrm>
          <a:prstGeom prst="rect">
            <a:avLst/>
          </a:prstGeom>
          <a:solidFill>
            <a:srgbClr val="9BBB59"/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4E6128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TO ŠIKOVNÁ</a:t>
            </a:r>
          </a:p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DÍVKA </a:t>
            </a:r>
          </a:p>
        </p:txBody>
      </p: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428625" y="5929313"/>
            <a:ext cx="1628775" cy="676275"/>
          </a:xfrm>
          <a:prstGeom prst="rect">
            <a:avLst/>
          </a:prstGeom>
          <a:solidFill>
            <a:srgbClr val="9BBB59"/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4E6128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PŘIBILA</a:t>
            </a:r>
          </a:p>
        </p:txBody>
      </p:sp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428625" y="4214813"/>
            <a:ext cx="1628775" cy="676275"/>
          </a:xfrm>
          <a:prstGeom prst="rect">
            <a:avLst/>
          </a:prstGeom>
          <a:solidFill>
            <a:srgbClr val="9BBB59"/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4E6128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BILA</a:t>
            </a:r>
          </a:p>
        </p:txBody>
      </p:sp>
      <p:sp>
        <p:nvSpPr>
          <p:cNvPr id="17" name="Text Box 4"/>
          <p:cNvSpPr txBox="1">
            <a:spLocks noChangeArrowheads="1"/>
          </p:cNvSpPr>
          <p:nvPr/>
        </p:nvSpPr>
        <p:spPr bwMode="auto">
          <a:xfrm>
            <a:off x="428625" y="5072063"/>
            <a:ext cx="1628775" cy="676275"/>
          </a:xfrm>
          <a:prstGeom prst="rect">
            <a:avLst/>
          </a:prstGeom>
          <a:solidFill>
            <a:srgbClr val="9BBB59"/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4E6128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PŘIBYLA</a:t>
            </a:r>
          </a:p>
        </p:txBody>
      </p:sp>
      <p:sp>
        <p:nvSpPr>
          <p:cNvPr id="18" name="Text Box 4"/>
          <p:cNvSpPr txBox="1">
            <a:spLocks noChangeArrowheads="1"/>
          </p:cNvSpPr>
          <p:nvPr/>
        </p:nvSpPr>
        <p:spPr bwMode="auto">
          <a:xfrm>
            <a:off x="4857750" y="5072063"/>
            <a:ext cx="1628775" cy="676275"/>
          </a:xfrm>
          <a:prstGeom prst="rect">
            <a:avLst/>
          </a:prstGeom>
          <a:solidFill>
            <a:srgbClr val="9BBB59"/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4E6128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NABYL</a:t>
            </a:r>
          </a:p>
        </p:txBody>
      </p:sp>
      <p:sp>
        <p:nvSpPr>
          <p:cNvPr id="19" name="Text Box 4"/>
          <p:cNvSpPr txBox="1">
            <a:spLocks noChangeArrowheads="1"/>
          </p:cNvSpPr>
          <p:nvPr/>
        </p:nvSpPr>
        <p:spPr bwMode="auto">
          <a:xfrm>
            <a:off x="1143000" y="2357438"/>
            <a:ext cx="1628775" cy="676275"/>
          </a:xfrm>
          <a:prstGeom prst="rect">
            <a:avLst/>
          </a:prstGeom>
          <a:solidFill>
            <a:srgbClr val="9BBB59"/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4E6128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OBTÍŽNÝ</a:t>
            </a:r>
          </a:p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 HMYZ</a:t>
            </a:r>
          </a:p>
        </p:txBody>
      </p:sp>
      <p:cxnSp>
        <p:nvCxnSpPr>
          <p:cNvPr id="21" name="Přímá spojovací čára 20"/>
          <p:cNvCxnSpPr/>
          <p:nvPr/>
        </p:nvCxnSpPr>
        <p:spPr>
          <a:xfrm>
            <a:off x="357188" y="3143250"/>
            <a:ext cx="8358187" cy="1588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 Box 4"/>
          <p:cNvSpPr txBox="1">
            <a:spLocks noChangeArrowheads="1"/>
          </p:cNvSpPr>
          <p:nvPr/>
        </p:nvSpPr>
        <p:spPr bwMode="auto">
          <a:xfrm>
            <a:off x="2571750" y="714375"/>
            <a:ext cx="1628775" cy="676275"/>
          </a:xfrm>
          <a:prstGeom prst="rect">
            <a:avLst/>
          </a:prstGeom>
          <a:solidFill>
            <a:srgbClr val="9BBB59"/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4E6128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TÝDEN </a:t>
            </a:r>
          </a:p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NA HORÁCH</a:t>
            </a:r>
          </a:p>
        </p:txBody>
      </p:sp>
      <p:sp>
        <p:nvSpPr>
          <p:cNvPr id="25" name="Text Box 4"/>
          <p:cNvSpPr txBox="1">
            <a:spLocks noChangeArrowheads="1"/>
          </p:cNvSpPr>
          <p:nvPr/>
        </p:nvSpPr>
        <p:spPr bwMode="auto">
          <a:xfrm>
            <a:off x="428625" y="1500188"/>
            <a:ext cx="1928813" cy="676275"/>
          </a:xfrm>
          <a:prstGeom prst="rect">
            <a:avLst/>
          </a:prstGeom>
          <a:solidFill>
            <a:srgbClr val="9BBB59"/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4E6128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NEPOSLUŠNÉHO</a:t>
            </a:r>
          </a:p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 SYNA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500063" y="428625"/>
            <a:ext cx="8229600" cy="439738"/>
          </a:xfrm>
        </p:spPr>
        <p:txBody>
          <a:bodyPr/>
          <a:lstStyle/>
          <a:p>
            <a:pPr algn="l"/>
            <a:r>
              <a:rPr lang="en-US" sz="1200" smtClean="0"/>
              <a:t>Vypiš do obláčků  tvary slova být.</a:t>
            </a:r>
            <a:endParaRPr lang="cs-CZ" sz="1200" smtClean="0"/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50"/>
            <a:ext cx="8229600" cy="107156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en-US" sz="1800" smtClean="0"/>
              <a:t>Dědeček byl dlouho nemocný. Rád bych ho navštívil. Chtěl bys ho take navštívit?</a:t>
            </a:r>
            <a:endParaRPr lang="cs-CZ" sz="1800" smtClean="0"/>
          </a:p>
          <a:p>
            <a:pPr>
              <a:buFont typeface="Arial" charset="0"/>
              <a:buNone/>
            </a:pPr>
            <a:r>
              <a:rPr lang="en-US" sz="1800" smtClean="0"/>
              <a:t>Komu by se nechtělo. Přinesli bychom mu nějaký dárek. Dokázali byste mu sami nějaký</a:t>
            </a:r>
            <a:endParaRPr lang="cs-CZ" sz="1800" smtClean="0"/>
          </a:p>
          <a:p>
            <a:pPr>
              <a:buFont typeface="Arial" charset="0"/>
              <a:buNone/>
            </a:pPr>
            <a:r>
              <a:rPr lang="en-US" sz="1800" smtClean="0"/>
              <a:t>vytvořit?</a:t>
            </a:r>
            <a:endParaRPr lang="cs-CZ" sz="1800" smtClean="0"/>
          </a:p>
        </p:txBody>
      </p:sp>
      <p:sp>
        <p:nvSpPr>
          <p:cNvPr id="28677" name="AutoShape 5"/>
          <p:cNvSpPr>
            <a:spLocks noChangeArrowheads="1"/>
          </p:cNvSpPr>
          <p:nvPr/>
        </p:nvSpPr>
        <p:spPr bwMode="auto">
          <a:xfrm>
            <a:off x="6072188" y="2500313"/>
            <a:ext cx="1428750" cy="638175"/>
          </a:xfrm>
          <a:prstGeom prst="cloudCallout">
            <a:avLst>
              <a:gd name="adj1" fmla="val -46000"/>
              <a:gd name="adj2" fmla="val 64625"/>
            </a:avLst>
          </a:prstGeom>
          <a:solidFill>
            <a:srgbClr val="F79646"/>
          </a:solidFill>
          <a:ln w="38100">
            <a:solidFill>
              <a:srgbClr val="F2F2F2"/>
            </a:solidFill>
            <a:round/>
            <a:headEnd/>
            <a:tailEnd/>
          </a:ln>
          <a:effectLst>
            <a:outerShdw dist="28398" dir="3806097" algn="ctr" rotWithShape="0">
              <a:srgbClr val="974706">
                <a:alpha val="50000"/>
              </a:srgbClr>
            </a:outerShdw>
          </a:effectLst>
        </p:spPr>
        <p:txBody>
          <a:bodyPr/>
          <a:lstStyle/>
          <a:p>
            <a:pPr>
              <a:defRPr/>
            </a:pPr>
            <a:endParaRPr lang="cs-CZ">
              <a:latin typeface="Arial" pitchFamily="34" charset="0"/>
            </a:endParaRPr>
          </a:p>
        </p:txBody>
      </p:sp>
      <p:sp>
        <p:nvSpPr>
          <p:cNvPr id="28678" name="AutoShape 6"/>
          <p:cNvSpPr>
            <a:spLocks noChangeArrowheads="1"/>
          </p:cNvSpPr>
          <p:nvPr/>
        </p:nvSpPr>
        <p:spPr bwMode="auto">
          <a:xfrm>
            <a:off x="6357938" y="4214813"/>
            <a:ext cx="1428750" cy="638175"/>
          </a:xfrm>
          <a:prstGeom prst="cloudCallout">
            <a:avLst>
              <a:gd name="adj1" fmla="val -46000"/>
              <a:gd name="adj2" fmla="val 64625"/>
            </a:avLst>
          </a:prstGeom>
          <a:solidFill>
            <a:srgbClr val="F79646"/>
          </a:solidFill>
          <a:ln w="38100">
            <a:solidFill>
              <a:srgbClr val="F2F2F2"/>
            </a:solidFill>
            <a:round/>
            <a:headEnd/>
            <a:tailEnd/>
          </a:ln>
          <a:effectLst>
            <a:outerShdw dist="28398" dir="3806097" algn="ctr" rotWithShape="0">
              <a:srgbClr val="974706">
                <a:alpha val="50000"/>
              </a:srgbClr>
            </a:outerShdw>
          </a:effectLst>
        </p:spPr>
        <p:txBody>
          <a:bodyPr/>
          <a:lstStyle/>
          <a:p>
            <a:pPr>
              <a:defRPr/>
            </a:pPr>
            <a:endParaRPr lang="cs-CZ">
              <a:latin typeface="Arial" pitchFamily="34" charset="0"/>
            </a:endParaRPr>
          </a:p>
        </p:txBody>
      </p:sp>
      <p:sp>
        <p:nvSpPr>
          <p:cNvPr id="28679" name="AutoShape 7"/>
          <p:cNvSpPr>
            <a:spLocks noChangeArrowheads="1"/>
          </p:cNvSpPr>
          <p:nvPr/>
        </p:nvSpPr>
        <p:spPr bwMode="auto">
          <a:xfrm>
            <a:off x="1285875" y="4071938"/>
            <a:ext cx="1428750" cy="638175"/>
          </a:xfrm>
          <a:prstGeom prst="cloudCallout">
            <a:avLst>
              <a:gd name="adj1" fmla="val -46000"/>
              <a:gd name="adj2" fmla="val 64625"/>
            </a:avLst>
          </a:prstGeom>
          <a:solidFill>
            <a:srgbClr val="F79646"/>
          </a:solidFill>
          <a:ln w="38100">
            <a:solidFill>
              <a:srgbClr val="F2F2F2"/>
            </a:solidFill>
            <a:round/>
            <a:headEnd/>
            <a:tailEnd/>
          </a:ln>
          <a:effectLst>
            <a:outerShdw dist="28398" dir="3806097" algn="ctr" rotWithShape="0">
              <a:srgbClr val="974706">
                <a:alpha val="50000"/>
              </a:srgbClr>
            </a:outerShdw>
          </a:effectLst>
        </p:spPr>
        <p:txBody>
          <a:bodyPr/>
          <a:lstStyle/>
          <a:p>
            <a:pPr>
              <a:defRPr/>
            </a:pPr>
            <a:endParaRPr lang="cs-CZ">
              <a:latin typeface="Arial" pitchFamily="34" charset="0"/>
            </a:endParaRPr>
          </a:p>
        </p:txBody>
      </p:sp>
      <p:sp>
        <p:nvSpPr>
          <p:cNvPr id="28680" name="AutoShape 8"/>
          <p:cNvSpPr>
            <a:spLocks noChangeArrowheads="1"/>
          </p:cNvSpPr>
          <p:nvPr/>
        </p:nvSpPr>
        <p:spPr bwMode="auto">
          <a:xfrm>
            <a:off x="3286125" y="4786313"/>
            <a:ext cx="1428750" cy="638175"/>
          </a:xfrm>
          <a:prstGeom prst="cloudCallout">
            <a:avLst>
              <a:gd name="adj1" fmla="val -46000"/>
              <a:gd name="adj2" fmla="val 64625"/>
            </a:avLst>
          </a:prstGeom>
          <a:solidFill>
            <a:srgbClr val="F79646"/>
          </a:solidFill>
          <a:ln w="38100">
            <a:solidFill>
              <a:srgbClr val="F2F2F2"/>
            </a:solidFill>
            <a:round/>
            <a:headEnd/>
            <a:tailEnd/>
          </a:ln>
          <a:effectLst>
            <a:outerShdw dist="28398" dir="3806097" algn="ctr" rotWithShape="0">
              <a:srgbClr val="974706">
                <a:alpha val="50000"/>
              </a:srgbClr>
            </a:outerShdw>
          </a:effectLst>
        </p:spPr>
        <p:txBody>
          <a:bodyPr/>
          <a:lstStyle/>
          <a:p>
            <a:pPr>
              <a:defRPr/>
            </a:pPr>
            <a:endParaRPr lang="cs-CZ">
              <a:latin typeface="Arial" pitchFamily="34" charset="0"/>
            </a:endParaRPr>
          </a:p>
        </p:txBody>
      </p:sp>
      <p:sp>
        <p:nvSpPr>
          <p:cNvPr id="11" name="AutoShape 8"/>
          <p:cNvSpPr>
            <a:spLocks noChangeArrowheads="1"/>
          </p:cNvSpPr>
          <p:nvPr/>
        </p:nvSpPr>
        <p:spPr bwMode="auto">
          <a:xfrm>
            <a:off x="1928813" y="2428875"/>
            <a:ext cx="1428750" cy="638175"/>
          </a:xfrm>
          <a:prstGeom prst="cloudCallout">
            <a:avLst>
              <a:gd name="adj1" fmla="val -46000"/>
              <a:gd name="adj2" fmla="val 64625"/>
            </a:avLst>
          </a:prstGeom>
          <a:solidFill>
            <a:srgbClr val="F79646"/>
          </a:solidFill>
          <a:ln w="38100">
            <a:solidFill>
              <a:srgbClr val="F2F2F2"/>
            </a:solidFill>
            <a:round/>
            <a:headEnd/>
            <a:tailEnd/>
          </a:ln>
          <a:effectLst>
            <a:outerShdw dist="28398" dir="3806097" algn="ctr" rotWithShape="0">
              <a:srgbClr val="974706">
                <a:alpha val="50000"/>
              </a:srgbClr>
            </a:outerShdw>
          </a:effectLst>
        </p:spPr>
        <p:txBody>
          <a:bodyPr/>
          <a:lstStyle/>
          <a:p>
            <a:pPr>
              <a:defRPr/>
            </a:pPr>
            <a:endParaRPr lang="cs-CZ">
              <a:latin typeface="Arial" pitchFamily="34" charset="0"/>
            </a:endParaRPr>
          </a:p>
        </p:txBody>
      </p:sp>
      <p:sp>
        <p:nvSpPr>
          <p:cNvPr id="12" name="AutoShape 8"/>
          <p:cNvSpPr>
            <a:spLocks noChangeArrowheads="1"/>
          </p:cNvSpPr>
          <p:nvPr/>
        </p:nvSpPr>
        <p:spPr bwMode="auto">
          <a:xfrm>
            <a:off x="4357688" y="3500438"/>
            <a:ext cx="1428750" cy="638175"/>
          </a:xfrm>
          <a:prstGeom prst="cloudCallout">
            <a:avLst>
              <a:gd name="adj1" fmla="val -46000"/>
              <a:gd name="adj2" fmla="val 64625"/>
            </a:avLst>
          </a:prstGeom>
          <a:solidFill>
            <a:srgbClr val="F79646"/>
          </a:solidFill>
          <a:ln w="38100">
            <a:solidFill>
              <a:srgbClr val="F2F2F2"/>
            </a:solidFill>
            <a:round/>
            <a:headEnd/>
            <a:tailEnd/>
          </a:ln>
          <a:effectLst>
            <a:outerShdw dist="28398" dir="3806097" algn="ctr" rotWithShape="0">
              <a:srgbClr val="974706">
                <a:alpha val="50000"/>
              </a:srgbClr>
            </a:outerShdw>
          </a:effectLst>
        </p:spPr>
        <p:txBody>
          <a:bodyPr/>
          <a:lstStyle/>
          <a:p>
            <a:pPr>
              <a:defRPr/>
            </a:pPr>
            <a:endParaRPr lang="cs-CZ"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Popis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313"/>
            <a:ext cx="8229600" cy="47688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1800" smtClean="0"/>
              <a:t>Prezentace je určená k osvojení vyjmenovaného slova BÝT.</a:t>
            </a:r>
          </a:p>
          <a:p>
            <a:pPr>
              <a:buFont typeface="Wingdings" pitchFamily="2" charset="2"/>
              <a:buChar char="v"/>
            </a:pPr>
            <a:r>
              <a:rPr lang="cs-CZ" sz="1800" smtClean="0"/>
              <a:t>V prvním, druhém a třetím cvičení – kliknout levým tlačítkem myši na rámeček</a:t>
            </a:r>
          </a:p>
          <a:p>
            <a:pPr>
              <a:buFont typeface="Arial" charset="0"/>
              <a:buNone/>
            </a:pPr>
            <a:r>
              <a:rPr lang="cs-CZ" sz="1800" smtClean="0"/>
              <a:t>       a doplnit pomocí klávesnice.</a:t>
            </a:r>
          </a:p>
          <a:p>
            <a:pPr>
              <a:buFont typeface="Wingdings" pitchFamily="2" charset="2"/>
              <a:buChar char="v"/>
            </a:pPr>
            <a:r>
              <a:rPr lang="cs-CZ" sz="1800" smtClean="0"/>
              <a:t>Ve čtvrtém cvičení se přesouvají ,,kartičky“ z části nad čarou kliknutím levým tlačítkem myši do rohu kartičky a následně se posunem myši se současným držením levého tlačítka.</a:t>
            </a:r>
          </a:p>
          <a:p>
            <a:pPr>
              <a:buFont typeface="Wingdings" pitchFamily="2" charset="2"/>
              <a:buChar char="v"/>
            </a:pPr>
            <a:r>
              <a:rPr lang="cs-CZ" sz="1800" smtClean="0"/>
              <a:t>V pátém cvičení žáci vyhledávají tvary slovesa být s následným vpisováním </a:t>
            </a:r>
          </a:p>
          <a:p>
            <a:pPr>
              <a:buFont typeface="Arial" charset="0"/>
              <a:buNone/>
            </a:pPr>
            <a:r>
              <a:rPr lang="cs-CZ" sz="1800" smtClean="0"/>
              <a:t>       do oranžových obláčků. Obláček nejprve označí kliknutím levým tlačítkem myši, pak vpisují slovo pomocí klávesnice. </a:t>
            </a:r>
          </a:p>
          <a:p>
            <a:pPr>
              <a:buFont typeface="Arial" charset="0"/>
              <a:buNone/>
            </a:pPr>
            <a:endParaRPr lang="cs-CZ" sz="180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785813" y="1428750"/>
            <a:ext cx="7643812" cy="3214688"/>
          </a:xfrm>
        </p:spPr>
        <p:txBody>
          <a:bodyPr/>
          <a:lstStyle/>
          <a:p>
            <a:pPr>
              <a:buFont typeface="Arial" charset="0"/>
              <a:buNone/>
              <a:defRPr/>
            </a:pPr>
            <a:r>
              <a:rPr lang="cs-CZ" dirty="0" smtClean="0"/>
              <a:t> </a:t>
            </a:r>
            <a:r>
              <a:rPr lang="cs-CZ" sz="1200" dirty="0" smtClean="0"/>
              <a:t>Myšlenková mapa – dle návrhu autorky</a:t>
            </a:r>
          </a:p>
          <a:p>
            <a:pPr>
              <a:buFont typeface="Arial" charset="0"/>
              <a:buNone/>
              <a:defRPr/>
            </a:pPr>
            <a:r>
              <a:rPr lang="cs-CZ" sz="1200" dirty="0" smtClean="0"/>
              <a:t>   Snímky 2 , </a:t>
            </a:r>
            <a:r>
              <a:rPr lang="cs-CZ" sz="1200" smtClean="0"/>
              <a:t>3 – obrázky dle </a:t>
            </a:r>
            <a:r>
              <a:rPr lang="cs-CZ" sz="1200" dirty="0" smtClean="0"/>
              <a:t>návrhu autorky</a:t>
            </a:r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r>
              <a:rPr lang="cs-CZ" sz="1800" dirty="0" smtClean="0"/>
              <a:t>Autorem materiálu a všech jeho částí, není-li uvedeno jinak, je Mgr. Jitka Vlková.</a:t>
            </a:r>
          </a:p>
          <a:p>
            <a:pPr>
              <a:buFont typeface="Arial" charset="0"/>
              <a:buNone/>
              <a:defRPr/>
            </a:pPr>
            <a:endParaRPr lang="cs-CZ" sz="1200" i="1" dirty="0" smtClean="0">
              <a:latin typeface="+mj-lt"/>
            </a:endParaRPr>
          </a:p>
          <a:p>
            <a:pPr>
              <a:buFont typeface="Arial" charset="0"/>
              <a:buNone/>
              <a:defRPr/>
            </a:pPr>
            <a:endParaRPr lang="cs-CZ" sz="1200" i="1" dirty="0" smtClean="0">
              <a:latin typeface="+mj-lt"/>
            </a:endParaRPr>
          </a:p>
          <a:p>
            <a:pPr>
              <a:buFont typeface="Arial" charset="0"/>
              <a:buNone/>
              <a:defRPr/>
            </a:pPr>
            <a:endParaRPr lang="cs-CZ" sz="1200" i="1" dirty="0" smtClean="0">
              <a:latin typeface="+mj-lt"/>
            </a:endParaRPr>
          </a:p>
          <a:p>
            <a:pPr>
              <a:buFont typeface="Arial" charset="0"/>
              <a:buNone/>
              <a:defRPr/>
            </a:pPr>
            <a:endParaRPr lang="cs-CZ" dirty="0" smtClean="0"/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38" y="4857750"/>
            <a:ext cx="5976937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319</Words>
  <Application>Microsoft Office PowerPoint</Application>
  <PresentationFormat>Předvádění na obrazovce (4:3)</PresentationFormat>
  <Paragraphs>88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VYJMENOVANÁ  SLOVA</vt:lpstr>
      <vt:lpstr>BÝT – JSEM, JSI, JE, JSME, JSTE, JSOU, BÝVAT, BÝVALO,…</vt:lpstr>
      <vt:lpstr>  BÍT – TLOUCI </vt:lpstr>
      <vt:lpstr>  Napiš jinak: </vt:lpstr>
      <vt:lpstr>Přiřaď vhodné výrazy k rámečkům pod čarou</vt:lpstr>
      <vt:lpstr>Vypiš do obláčků  tvary slova být.</vt:lpstr>
      <vt:lpstr>Popis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 SLOVA</dc:title>
  <dc:creator>pajkrtova</dc:creator>
  <cp:lastModifiedBy>pajkrtova</cp:lastModifiedBy>
  <cp:revision>5</cp:revision>
  <dcterms:created xsi:type="dcterms:W3CDTF">2012-01-11T10:08:46Z</dcterms:created>
  <dcterms:modified xsi:type="dcterms:W3CDTF">2012-02-22T09:37:57Z</dcterms:modified>
</cp:coreProperties>
</file>