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9" r:id="rId4"/>
    <p:sldId id="261" r:id="rId5"/>
    <p:sldId id="268" r:id="rId6"/>
    <p:sldId id="262" r:id="rId7"/>
    <p:sldId id="263" r:id="rId8"/>
    <p:sldId id="264" r:id="rId9"/>
    <p:sldId id="266" r:id="rId10"/>
    <p:sldId id="267" r:id="rId11"/>
    <p:sldId id="265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99D61C51-9CFA-4AF4-848E-5C80FB01A7EC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255555B-CDC6-4DFF-BCCF-D9850F566E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FEB34-0D66-426C-9CFC-7E77EE8F272C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88BB23-FB3F-4394-AF35-BD0D9514DA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9F99C-7C84-407D-A04F-BDDAFE49B79B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CA615-5AAF-479B-B4AA-63610BAF7E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B6CE8-F680-4319-AA27-D3940573AD1B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D1E74-8DB3-4B76-95ED-368B332959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900E1-93F4-4998-90BA-9DF0C3A85811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05953-B53F-4616-92C9-E640860EEE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9EA847-6D4F-4F76-A30B-1413F4BD2E4B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3B3B-4C0E-4E00-80DA-5810B2E6B6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5A83C-03C2-47E1-ACA5-063643565058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5E953-BA32-4979-9010-B18BCC3D54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C7C3A4-F467-4A0B-9F94-B5F4F4653BAC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D6BF84-5AD5-4606-BE58-0FD4A678D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72988-BFC1-44BD-8DEC-60FC183372D9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A9B44-599F-4A93-B8A1-1376E21F58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3BFCE-5B3D-4FA3-8730-89FC3B5B5324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03183-09A7-4758-8EC8-7E75C7FE6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966C3-E74A-4F1D-A248-82B63D7A6217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AC1CF-0035-457A-BB01-A6C48C8307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0773DC95-6942-4528-BA53-0C8C8ADC6972}" type="datetimeFigureOut">
              <a:rPr lang="cs-CZ"/>
              <a:pPr>
                <a:defRPr/>
              </a:pPr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0F7EF211-B2CA-45BD-858F-5CF92ECFC3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73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omie.cz/informace-o-stomiich" TargetMode="External"/><Relationship Id="rId3" Type="http://schemas.openxmlformats.org/officeDocument/2006/relationships/hyperlink" Target="http://www.biologie.websnadno.cz/" TargetMode="External"/><Relationship Id="rId7" Type="http://schemas.openxmlformats.org/officeDocument/2006/relationships/hyperlink" Target="http://skolajecna.cz/biologie/Sources/Photogallery_Detail.php?intSource=1&amp;intImageId=119" TargetMode="External"/><Relationship Id="rId2" Type="http://schemas.openxmlformats.org/officeDocument/2006/relationships/hyperlink" Target="http://skolajecna.cz/biologie/Sources/Photogallery_Detail.php?intSource=1&amp;intImageId=26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ality-show.panacek.com/5034-mladsi-o-par-let-7-dil-manzele-petrovi.html" TargetMode="External"/><Relationship Id="rId11" Type="http://schemas.openxmlformats.org/officeDocument/2006/relationships/hyperlink" Target="http://www.mendelova.cz/trida/6-a/co-se-ucime/travici-soustava-1210/" TargetMode="External"/><Relationship Id="rId5" Type="http://schemas.openxmlformats.org/officeDocument/2006/relationships/hyperlink" Target="http://www.hypro.cz/hyRubrIn.aspx?intRubrKis=1225" TargetMode="External"/><Relationship Id="rId10" Type="http://schemas.openxmlformats.org/officeDocument/2006/relationships/hyperlink" Target="http://cs.wikipedia.org/wiki/Slinivka_b%C5%99i%C5%A1n%C3%AD" TargetMode="External"/><Relationship Id="rId4" Type="http://schemas.openxmlformats.org/officeDocument/2006/relationships/hyperlink" Target="http://www.artmedicacentrum.cz/cs/strucna-klinicka-anatomie-dutiny-ustni-a-hltanu.html" TargetMode="External"/><Relationship Id="rId9" Type="http://schemas.openxmlformats.org/officeDocument/2006/relationships/hyperlink" Target="http://www.tianshivk.wbs.cz/Parove-organ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4716463" y="2349500"/>
            <a:ext cx="3330575" cy="2060575"/>
          </a:xfrm>
        </p:spPr>
        <p:txBody>
          <a:bodyPr/>
          <a:lstStyle/>
          <a:p>
            <a:pPr algn="ctr"/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33925" y="2565400"/>
            <a:ext cx="3309938" cy="3455988"/>
          </a:xfrm>
        </p:spPr>
        <p:txBody>
          <a:bodyPr rtlCol="0">
            <a:normAutofit lnSpcReduction="10000"/>
          </a:bodyPr>
          <a:lstStyle/>
          <a:p>
            <a:pPr>
              <a:spcAft>
                <a:spcPts val="0"/>
              </a:spcAft>
              <a:defRPr/>
            </a:pPr>
            <a:r>
              <a:rPr lang="cs-CZ" b="1" dirty="0"/>
              <a:t>Název školy: </a:t>
            </a:r>
            <a:r>
              <a:rPr lang="cs-CZ" dirty="0"/>
              <a:t>Základní škola a mateřská škola Bělá</a:t>
            </a:r>
          </a:p>
          <a:p>
            <a:pPr>
              <a:spcAft>
                <a:spcPts val="0"/>
              </a:spcAft>
              <a:defRPr/>
            </a:pPr>
            <a:r>
              <a:rPr lang="cs-CZ" b="1" dirty="0"/>
              <a:t>Autor: </a:t>
            </a:r>
            <a:r>
              <a:rPr lang="cs-CZ" dirty="0"/>
              <a:t>Mgr. </a:t>
            </a:r>
            <a:r>
              <a:rPr lang="cs-CZ" dirty="0" err="1"/>
              <a:t>Vilkusová</a:t>
            </a:r>
            <a:r>
              <a:rPr lang="cs-CZ" dirty="0"/>
              <a:t> Anna</a:t>
            </a:r>
          </a:p>
          <a:p>
            <a:pPr>
              <a:spcAft>
                <a:spcPts val="0"/>
              </a:spcAft>
              <a:defRPr/>
            </a:pPr>
            <a:r>
              <a:rPr lang="cs-CZ" b="1" dirty="0"/>
              <a:t>Název: </a:t>
            </a:r>
            <a:r>
              <a:rPr lang="cs-CZ" dirty="0" smtClean="0"/>
              <a:t>VY_32_INOVACE_08_Trávicí soustava</a:t>
            </a:r>
            <a:endParaRPr lang="cs-CZ" dirty="0"/>
          </a:p>
          <a:p>
            <a:pPr>
              <a:spcAft>
                <a:spcPts val="0"/>
              </a:spcAft>
              <a:defRPr/>
            </a:pPr>
            <a:r>
              <a:rPr lang="cs-CZ" b="1" dirty="0"/>
              <a:t>Číslo a název klíčové aktivity:</a:t>
            </a:r>
            <a:r>
              <a:rPr lang="cs-CZ" dirty="0"/>
              <a:t> III/2 Inovace a zkvalitnění výuky prostřednictvím ICT</a:t>
            </a:r>
          </a:p>
          <a:p>
            <a:pPr>
              <a:spcAft>
                <a:spcPts val="0"/>
              </a:spcAft>
              <a:defRPr/>
            </a:pPr>
            <a:r>
              <a:rPr lang="cs-CZ" b="1" dirty="0"/>
              <a:t>Číslo projektu: </a:t>
            </a:r>
            <a:r>
              <a:rPr lang="cs-CZ" dirty="0"/>
              <a:t>CZ.1.07/1.4.00/21.1334</a:t>
            </a: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331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420688"/>
            <a:ext cx="6359525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827088" y="692150"/>
            <a:ext cx="7024687" cy="1143000"/>
          </a:xfrm>
        </p:spPr>
        <p:txBody>
          <a:bodyPr/>
          <a:lstStyle/>
          <a:p>
            <a:r>
              <a:rPr lang="cs-CZ" smtClean="0"/>
              <a:t>Trávicí soustava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989138"/>
            <a:ext cx="3600450" cy="3843337"/>
          </a:xfrm>
        </p:spPr>
        <p:txBody>
          <a:bodyPr/>
          <a:lstStyle/>
          <a:p>
            <a:r>
              <a:rPr lang="cs-CZ" smtClean="0"/>
              <a:t>Zajišťuje příjem potravy</a:t>
            </a:r>
          </a:p>
          <a:p>
            <a:endParaRPr lang="cs-CZ" smtClean="0"/>
          </a:p>
          <a:p>
            <a:r>
              <a:rPr lang="cs-CZ" smtClean="0"/>
              <a:t>Vstřebávání živin důležitých pro život</a:t>
            </a:r>
          </a:p>
          <a:p>
            <a:endParaRPr lang="cs-CZ" smtClean="0"/>
          </a:p>
          <a:p>
            <a:r>
              <a:rPr lang="cs-CZ" smtClean="0"/>
              <a:t>U dospělého je trávicí soustava dlouhá 8 metrů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1412875"/>
            <a:ext cx="3671888" cy="499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643438" y="0"/>
            <a:ext cx="3529012" cy="620713"/>
          </a:xfrm>
        </p:spPr>
        <p:txBody>
          <a:bodyPr/>
          <a:lstStyle/>
          <a:p>
            <a:r>
              <a:rPr lang="cs-CZ" sz="2000" smtClean="0"/>
              <a:t>Trávicí soustava - popis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00563" y="1047750"/>
            <a:ext cx="4248150" cy="4784725"/>
          </a:xfrm>
        </p:spPr>
        <p:txBody>
          <a:bodyPr/>
          <a:lstStyle/>
          <a:p>
            <a:r>
              <a:rPr lang="cs-CZ" smtClean="0"/>
              <a:t>Dutina ústní</a:t>
            </a:r>
          </a:p>
          <a:p>
            <a:r>
              <a:rPr lang="cs-CZ" smtClean="0"/>
              <a:t>Jícen</a:t>
            </a:r>
          </a:p>
          <a:p>
            <a:r>
              <a:rPr lang="cs-CZ" smtClean="0"/>
              <a:t>Žaludek</a:t>
            </a:r>
          </a:p>
          <a:p>
            <a:r>
              <a:rPr lang="cs-CZ" smtClean="0"/>
              <a:t>Tenké střevo</a:t>
            </a:r>
          </a:p>
          <a:p>
            <a:r>
              <a:rPr lang="cs-CZ" smtClean="0"/>
              <a:t>Tlusté střevo</a:t>
            </a:r>
          </a:p>
          <a:p>
            <a:endParaRPr lang="cs-CZ" smtClean="0"/>
          </a:p>
          <a:p>
            <a:r>
              <a:rPr lang="cs-CZ" smtClean="0"/>
              <a:t>V játrech a slinivce břišní  se tvoří důležité látky pro trávení </a:t>
            </a:r>
          </a:p>
          <a:p>
            <a:endParaRPr lang="cs-CZ" smtClean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4838" y="1047750"/>
            <a:ext cx="368617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827088" y="333375"/>
            <a:ext cx="7024687" cy="1200150"/>
          </a:xfrm>
        </p:spPr>
        <p:txBody>
          <a:bodyPr/>
          <a:lstStyle/>
          <a:p>
            <a:r>
              <a:rPr lang="cs-CZ" smtClean="0"/>
              <a:t>Dutina ústní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2146300"/>
            <a:ext cx="4105275" cy="3686175"/>
          </a:xfrm>
        </p:spPr>
        <p:txBody>
          <a:bodyPr rtlCol="0">
            <a:normAutofit fontScale="92500" lnSpcReduction="1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Je začátkem trávicí soustavy člověka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Mechanicky se zde zpracovává potrava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algn="ctr" fontAlgn="auto">
              <a:spcAft>
                <a:spcPts val="0"/>
              </a:spcAft>
              <a:defRPr/>
            </a:pPr>
            <a:r>
              <a:rPr lang="cs-CZ" b="1" i="1" dirty="0" smtClean="0"/>
              <a:t>Skládá se: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Zuby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Jazyk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Slinné žlázy</a:t>
            </a:r>
            <a:endParaRPr lang="cs-CZ" dirty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75200" y="2420938"/>
            <a:ext cx="3468688" cy="2935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11525" y="527050"/>
            <a:ext cx="4556125" cy="304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88913"/>
            <a:ext cx="7024687" cy="12239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i="1" u="sng" dirty="0" smtClean="0">
                <a:solidFill>
                  <a:schemeClr val="tx1"/>
                </a:solidFill>
              </a:rPr>
              <a:t>Zuby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125538"/>
            <a:ext cx="6777037" cy="4706937"/>
          </a:xfrm>
        </p:spPr>
        <p:txBody>
          <a:bodyPr/>
          <a:lstStyle/>
          <a:p>
            <a:r>
              <a:rPr lang="cs-CZ" b="1" smtClean="0"/>
              <a:t>Děti mají mléčný chrup</a:t>
            </a:r>
          </a:p>
          <a:p>
            <a:r>
              <a:rPr lang="cs-CZ" b="1" smtClean="0"/>
              <a:t>V první řídě, jim rostou druhé zuby, které jsou již na celý život a je důležité se o ně řádně starat</a:t>
            </a:r>
          </a:p>
          <a:p>
            <a:r>
              <a:rPr lang="cs-CZ" b="1" smtClean="0"/>
              <a:t>Pravidelně si je čistit ráno a večer</a:t>
            </a:r>
          </a:p>
          <a:p>
            <a:r>
              <a:rPr lang="cs-CZ" b="1" smtClean="0"/>
              <a:t>Chodit k zubnímu lékaři 2x rok</a:t>
            </a:r>
          </a:p>
        </p:txBody>
      </p:sp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2275" y="3933825"/>
            <a:ext cx="2919413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4365625"/>
            <a:ext cx="4000500" cy="237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1042988" y="404813"/>
            <a:ext cx="7024687" cy="1223962"/>
          </a:xfrm>
        </p:spPr>
        <p:txBody>
          <a:bodyPr/>
          <a:lstStyle/>
          <a:p>
            <a:r>
              <a:rPr lang="cs-CZ" smtClean="0"/>
              <a:t>Jícen a žaludek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412875"/>
            <a:ext cx="5329237" cy="4419600"/>
          </a:xfrm>
        </p:spPr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endParaRPr lang="cs-CZ" b="1" i="1" u="sng" dirty="0" smtClean="0"/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i="1" u="sng" dirty="0" smtClean="0"/>
              <a:t>Jícen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Posunuje potravu do  žaludku</a:t>
            </a:r>
          </a:p>
          <a:p>
            <a:pPr indent="-274320" fontAlgn="auto">
              <a:spcAft>
                <a:spcPts val="0"/>
              </a:spcAft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r>
              <a:rPr lang="cs-CZ" b="1" i="1" u="sng" dirty="0" smtClean="0"/>
              <a:t>Žaludek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Probíhá zde trávení 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potravy</a:t>
            </a:r>
            <a:endParaRPr lang="cs-CZ" dirty="0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97438" y="2997200"/>
            <a:ext cx="3554412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476250"/>
            <a:ext cx="7024687" cy="9366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Tenké a tlusté střevo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484313"/>
            <a:ext cx="6777037" cy="4968875"/>
          </a:xfrm>
        </p:spPr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b="1" i="1" u="sng" dirty="0" smtClean="0"/>
              <a:t>Tenké střevo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Zde probíhá hlavní natrávení potravy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Probíhá pomocí střevních šťáv, 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Které vznikají v játrech a slinivce břišní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/>
          </a:p>
          <a:p>
            <a:pPr indent="-274320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b="1" i="1" u="sng" dirty="0" smtClean="0"/>
              <a:t>Tlusté střevo</a:t>
            </a:r>
          </a:p>
          <a:p>
            <a:pPr indent="-274320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Zahušťuje se zde potrava</a:t>
            </a:r>
          </a:p>
          <a:p>
            <a:pPr indent="-274320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Vstřebává se voda</a:t>
            </a:r>
          </a:p>
          <a:p>
            <a:pPr indent="-274320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Tvoří se zde stolice</a:t>
            </a:r>
          </a:p>
          <a:p>
            <a:pPr indent="-274320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Stolice je konečníkem </a:t>
            </a:r>
          </a:p>
          <a:p>
            <a:pPr marL="6858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/>
              <a:t>v</a:t>
            </a:r>
            <a:r>
              <a:rPr lang="cs-CZ" dirty="0" smtClean="0"/>
              <a:t>ylučovaná ven</a:t>
            </a:r>
          </a:p>
          <a:p>
            <a:pPr indent="-274320" fontAlgn="auto"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dirty="0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3357563"/>
            <a:ext cx="3043238" cy="286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1042988" y="765175"/>
            <a:ext cx="7024687" cy="1079500"/>
          </a:xfrm>
        </p:spPr>
        <p:txBody>
          <a:bodyPr/>
          <a:lstStyle/>
          <a:p>
            <a:r>
              <a:rPr lang="cs-CZ" smtClean="0"/>
              <a:t>Appendix – „slepé střevo“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989138"/>
            <a:ext cx="6777037" cy="3843337"/>
          </a:xfrm>
        </p:spPr>
        <p:txBody>
          <a:bodyPr/>
          <a:lstStyle/>
          <a:p>
            <a:r>
              <a:rPr lang="cs-CZ" smtClean="0"/>
              <a:t>Slepé střevo, je začátkem tlustého střeva</a:t>
            </a:r>
          </a:p>
          <a:p>
            <a:r>
              <a:rPr lang="cs-CZ" smtClean="0"/>
              <a:t>Nejčastěji se zanítí a je potřeba ho „odstranit“ - odoperovat</a:t>
            </a:r>
          </a:p>
        </p:txBody>
      </p:sp>
      <p:pic>
        <p:nvPicPr>
          <p:cNvPr id="20485" name="Picture 5" descr="slepe-strevo-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3068638"/>
            <a:ext cx="2933700" cy="32194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1042988" y="620713"/>
            <a:ext cx="7024687" cy="1008062"/>
          </a:xfrm>
        </p:spPr>
        <p:txBody>
          <a:bodyPr/>
          <a:lstStyle/>
          <a:p>
            <a:pPr algn="ctr"/>
            <a:r>
              <a:rPr lang="cs-CZ" smtClean="0"/>
              <a:t>Játra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628775"/>
            <a:ext cx="6777037" cy="4203700"/>
          </a:xfrm>
        </p:spPr>
        <p:txBody>
          <a:bodyPr/>
          <a:lstStyle/>
          <a:p>
            <a:r>
              <a:rPr lang="cs-CZ" smtClean="0"/>
              <a:t>Tvoří se zde </a:t>
            </a:r>
            <a:r>
              <a:rPr lang="cs-CZ" b="1" smtClean="0"/>
              <a:t>žluč</a:t>
            </a:r>
          </a:p>
          <a:p>
            <a:r>
              <a:rPr lang="cs-CZ" smtClean="0"/>
              <a:t>Žluč se ukládá ve žlučníku</a:t>
            </a:r>
          </a:p>
          <a:p>
            <a:r>
              <a:rPr lang="cs-CZ" smtClean="0"/>
              <a:t>Žluč se vylučuje do tenkého střeva</a:t>
            </a:r>
          </a:p>
          <a:p>
            <a:r>
              <a:rPr lang="cs-CZ" smtClean="0"/>
              <a:t>Zde pomáhá rozkládat tuky z potravy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3375025"/>
            <a:ext cx="4032250" cy="300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1042988" y="692150"/>
            <a:ext cx="7024687" cy="936625"/>
          </a:xfrm>
        </p:spPr>
        <p:txBody>
          <a:bodyPr/>
          <a:lstStyle/>
          <a:p>
            <a:pPr algn="ctr"/>
            <a:r>
              <a:rPr lang="cs-CZ" smtClean="0"/>
              <a:t>Slinivka břišní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7993062" cy="4059237"/>
          </a:xfrm>
        </p:spPr>
        <p:txBody>
          <a:bodyPr/>
          <a:lstStyle/>
          <a:p>
            <a:r>
              <a:rPr lang="cs-CZ" smtClean="0"/>
              <a:t>Tvoří se zde šťávy, které jsou vylučovány také do tenkého střeva, kde rozkládá cukry, tuky, bílkoviny</a:t>
            </a:r>
          </a:p>
          <a:p>
            <a:endParaRPr lang="cs-CZ" smtClean="0"/>
          </a:p>
          <a:p>
            <a:r>
              <a:rPr lang="cs-CZ" smtClean="0"/>
              <a:t>                                                   tvoří se zde taky </a:t>
            </a:r>
          </a:p>
          <a:p>
            <a:r>
              <a:rPr lang="cs-CZ" smtClean="0"/>
              <a:t>                                                   INZULÍN, při jehož </a:t>
            </a:r>
          </a:p>
          <a:p>
            <a:r>
              <a:rPr lang="cs-CZ" smtClean="0"/>
              <a:t>                                                   nedostatku vzniká </a:t>
            </a:r>
          </a:p>
          <a:p>
            <a:r>
              <a:rPr lang="cs-CZ" smtClean="0"/>
              <a:t>                                                   nemoc cukrovka</a:t>
            </a: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4275" y="2708275"/>
            <a:ext cx="3640138" cy="369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1042988" y="549275"/>
            <a:ext cx="7024687" cy="863600"/>
          </a:xfrm>
        </p:spPr>
        <p:txBody>
          <a:bodyPr/>
          <a:lstStyle/>
          <a:p>
            <a:pPr algn="ctr"/>
            <a:r>
              <a:rPr lang="cs-CZ" smtClean="0"/>
              <a:t>Opakování: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463" y="1628775"/>
            <a:ext cx="3959225" cy="4203700"/>
          </a:xfrm>
        </p:spPr>
        <p:txBody>
          <a:bodyPr/>
          <a:lstStyle/>
          <a:p>
            <a:r>
              <a:rPr lang="cs-CZ" sz="1600" b="1" i="1" u="sng" smtClean="0"/>
              <a:t>1. Popište, co je na obrázku.</a:t>
            </a:r>
          </a:p>
          <a:p>
            <a:r>
              <a:rPr lang="cs-CZ" sz="1600" smtClean="0"/>
              <a:t>Žaludek</a:t>
            </a:r>
          </a:p>
          <a:p>
            <a:r>
              <a:rPr lang="cs-CZ" sz="1600" smtClean="0"/>
              <a:t>Tenké střevo</a:t>
            </a:r>
          </a:p>
          <a:p>
            <a:r>
              <a:rPr lang="cs-CZ" sz="1600" smtClean="0"/>
              <a:t>Tlusté střevo</a:t>
            </a:r>
          </a:p>
          <a:p>
            <a:endParaRPr lang="cs-CZ" sz="2000" b="1" i="1" u="sng" smtClean="0"/>
          </a:p>
          <a:p>
            <a:r>
              <a:rPr lang="cs-CZ" sz="1600" b="1" i="1" u="sng" smtClean="0"/>
              <a:t>2. Co zde chybí z trávicí soustavy?</a:t>
            </a:r>
          </a:p>
          <a:p>
            <a:r>
              <a:rPr lang="cs-CZ" sz="1600" smtClean="0"/>
              <a:t>Dutina ústní</a:t>
            </a:r>
          </a:p>
          <a:p>
            <a:r>
              <a:rPr lang="cs-CZ" sz="1600" smtClean="0"/>
              <a:t>Jícen</a:t>
            </a:r>
          </a:p>
          <a:p>
            <a:endParaRPr lang="cs-CZ" sz="1600" smtClean="0"/>
          </a:p>
          <a:p>
            <a:r>
              <a:rPr lang="cs-CZ" sz="1600" b="1" i="1" u="sng" smtClean="0"/>
              <a:t>3. K čemu jsou důležité játra a slinivka břišní?</a:t>
            </a:r>
          </a:p>
          <a:p>
            <a:r>
              <a:rPr lang="cs-CZ" sz="1600" smtClean="0"/>
              <a:t>Tvoří látky důležité k trávení potravy</a:t>
            </a: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412875"/>
            <a:ext cx="2200275" cy="464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620713"/>
            <a:ext cx="7024687" cy="6477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268413"/>
            <a:ext cx="7129462" cy="49688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300" smtClean="0"/>
              <a:t>Byl použit vyhledávač google – trávicí soustava - obrázky</a:t>
            </a:r>
          </a:p>
          <a:p>
            <a:pPr>
              <a:lnSpc>
                <a:spcPct val="80000"/>
              </a:lnSpc>
            </a:pPr>
            <a:endParaRPr lang="cs-CZ" sz="1300" smtClean="0"/>
          </a:p>
          <a:p>
            <a:pPr>
              <a:lnSpc>
                <a:spcPct val="80000"/>
              </a:lnSpc>
            </a:pPr>
            <a:r>
              <a:rPr lang="cs-CZ" sz="1300" smtClean="0">
                <a:hlinkClick r:id="rId2"/>
              </a:rPr>
              <a:t>http://skolajecna.cz/biologie/Sources/Photogallery_Detail.php?intSource=1&amp;intImageId=269</a:t>
            </a:r>
            <a:endParaRPr lang="cs-CZ" sz="1300" smtClean="0"/>
          </a:p>
          <a:p>
            <a:pPr>
              <a:lnSpc>
                <a:spcPct val="80000"/>
              </a:lnSpc>
            </a:pPr>
            <a:r>
              <a:rPr lang="cs-CZ" sz="1300" smtClean="0">
                <a:hlinkClick r:id="rId3"/>
              </a:rPr>
              <a:t>http://www.biologie.websnadno.cz/</a:t>
            </a:r>
            <a:endParaRPr lang="cs-CZ" sz="1300" smtClean="0"/>
          </a:p>
          <a:p>
            <a:pPr>
              <a:lnSpc>
                <a:spcPct val="80000"/>
              </a:lnSpc>
            </a:pPr>
            <a:r>
              <a:rPr lang="cs-CZ" sz="1300" smtClean="0">
                <a:hlinkClick r:id="rId4"/>
              </a:rPr>
              <a:t>http://www.artmedicacentrum.cz/cs/strucna-klinicka-anatomie-dutiny-ustni-a-hltanu.html</a:t>
            </a:r>
            <a:endParaRPr lang="cs-CZ" sz="1300" smtClean="0"/>
          </a:p>
          <a:p>
            <a:pPr>
              <a:lnSpc>
                <a:spcPct val="80000"/>
              </a:lnSpc>
            </a:pPr>
            <a:r>
              <a:rPr lang="cs-CZ" sz="1300" smtClean="0"/>
              <a:t>klipart</a:t>
            </a:r>
          </a:p>
          <a:p>
            <a:pPr>
              <a:lnSpc>
                <a:spcPct val="80000"/>
              </a:lnSpc>
            </a:pPr>
            <a:r>
              <a:rPr lang="cs-CZ" sz="1300" smtClean="0">
                <a:hlinkClick r:id="rId5"/>
              </a:rPr>
              <a:t>http://www.hypro.cz/hyRubrIn.aspx?intRubrKis=1225</a:t>
            </a:r>
            <a:endParaRPr lang="cs-CZ" sz="1300" smtClean="0"/>
          </a:p>
          <a:p>
            <a:pPr>
              <a:lnSpc>
                <a:spcPct val="80000"/>
              </a:lnSpc>
            </a:pPr>
            <a:r>
              <a:rPr lang="cs-CZ" sz="1300" smtClean="0">
                <a:hlinkClick r:id="rId6"/>
              </a:rPr>
              <a:t>http://reality-show.panacek.com/5034-mladsi-o-par-let-7-dil-manzele-petrovi.html</a:t>
            </a:r>
            <a:endParaRPr lang="cs-CZ" sz="1300" smtClean="0"/>
          </a:p>
          <a:p>
            <a:pPr>
              <a:lnSpc>
                <a:spcPct val="80000"/>
              </a:lnSpc>
            </a:pPr>
            <a:r>
              <a:rPr lang="cs-CZ" sz="1300" smtClean="0">
                <a:hlinkClick r:id="rId7"/>
              </a:rPr>
              <a:t>http://skolajecna.cz/biologie/Sources/Photogallery_Detail.php?intSource=1&amp;intImageId=119</a:t>
            </a:r>
            <a:endParaRPr lang="cs-CZ" sz="1300" smtClean="0"/>
          </a:p>
          <a:p>
            <a:pPr>
              <a:lnSpc>
                <a:spcPct val="80000"/>
              </a:lnSpc>
            </a:pPr>
            <a:r>
              <a:rPr lang="cs-CZ" sz="1300" smtClean="0">
                <a:hlinkClick r:id="rId8"/>
              </a:rPr>
              <a:t>http://www.stomie.cz/informace-o-stomiich</a:t>
            </a:r>
            <a:endParaRPr lang="cs-CZ" sz="1300" smtClean="0"/>
          </a:p>
          <a:p>
            <a:pPr>
              <a:lnSpc>
                <a:spcPct val="80000"/>
              </a:lnSpc>
            </a:pPr>
            <a:r>
              <a:rPr lang="cs-CZ" sz="1300" u="sng" smtClean="0">
                <a:solidFill>
                  <a:schemeClr val="hlink"/>
                </a:solidFill>
              </a:rPr>
              <a:t>http://i.iinfo.cz/images/130/slepe-strevo-1.png</a:t>
            </a:r>
          </a:p>
          <a:p>
            <a:pPr>
              <a:lnSpc>
                <a:spcPct val="80000"/>
              </a:lnSpc>
            </a:pPr>
            <a:r>
              <a:rPr lang="cs-CZ" sz="1300" smtClean="0">
                <a:hlinkClick r:id="rId9"/>
              </a:rPr>
              <a:t>http://www.tianshivk.wbs.cz/Parove-organy.html</a:t>
            </a:r>
            <a:endParaRPr lang="cs-CZ" sz="1300" smtClean="0"/>
          </a:p>
          <a:p>
            <a:pPr>
              <a:lnSpc>
                <a:spcPct val="80000"/>
              </a:lnSpc>
            </a:pPr>
            <a:r>
              <a:rPr lang="cs-CZ" sz="1300" smtClean="0">
                <a:hlinkClick r:id="rId10"/>
              </a:rPr>
              <a:t>http://cs.wikipedia.org/wiki/Slinivka_b%C5%99i%C5%A1n%C3%AD</a:t>
            </a:r>
            <a:endParaRPr lang="cs-CZ" sz="1300" smtClean="0"/>
          </a:p>
          <a:p>
            <a:pPr>
              <a:lnSpc>
                <a:spcPct val="80000"/>
              </a:lnSpc>
            </a:pPr>
            <a:r>
              <a:rPr lang="cs-CZ" sz="1300" smtClean="0">
                <a:hlinkClick r:id="rId11"/>
              </a:rPr>
              <a:t>http://www.mendelova.cz/trida/6-a/co-se-ucime/travici-soustava-1210/</a:t>
            </a:r>
            <a:endParaRPr lang="cs-CZ" sz="1300" smtClean="0"/>
          </a:p>
          <a:p>
            <a:pPr>
              <a:lnSpc>
                <a:spcPct val="80000"/>
              </a:lnSpc>
            </a:pPr>
            <a:r>
              <a:rPr lang="cs-CZ" sz="1300" smtClean="0"/>
              <a:t>Člověk a jeho svět 3, Danihelková, Malý, Prodos 2007, ISBN 978-80-7230-189-8</a:t>
            </a:r>
          </a:p>
          <a:p>
            <a:pPr>
              <a:lnSpc>
                <a:spcPct val="80000"/>
              </a:lnSpc>
            </a:pPr>
            <a:r>
              <a:rPr lang="cs-CZ" sz="1300" smtClean="0"/>
              <a:t>Člověk a jeho svět 3 – pracovní sešit, Danihelková, Malý, Prodos 2007, ISBN 978-80-7230-190-4</a:t>
            </a:r>
          </a:p>
          <a:p>
            <a:pPr>
              <a:lnSpc>
                <a:spcPct val="80000"/>
              </a:lnSpc>
            </a:pPr>
            <a:endParaRPr lang="cs-CZ" sz="1300" smtClean="0"/>
          </a:p>
          <a:p>
            <a:pPr>
              <a:lnSpc>
                <a:spcPct val="80000"/>
              </a:lnSpc>
            </a:pPr>
            <a:endParaRPr lang="cs-CZ" sz="1300" smtClean="0"/>
          </a:p>
          <a:p>
            <a:pPr>
              <a:lnSpc>
                <a:spcPct val="80000"/>
              </a:lnSpc>
            </a:pPr>
            <a:endParaRPr lang="cs-CZ" sz="1300" smtClean="0"/>
          </a:p>
          <a:p>
            <a:pPr>
              <a:lnSpc>
                <a:spcPct val="80000"/>
              </a:lnSpc>
            </a:pPr>
            <a:endParaRPr lang="cs-CZ" sz="1300" smtClean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633</TotalTime>
  <Words>342</Words>
  <Application>Microsoft Office PowerPoint</Application>
  <PresentationFormat>On-screen Show (4:3)</PresentationFormat>
  <Paragraphs>99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Century Gothic</vt:lpstr>
      <vt:lpstr>Arial</vt:lpstr>
      <vt:lpstr>Wingdings 2</vt:lpstr>
      <vt:lpstr>Calibri</vt:lpstr>
      <vt:lpstr>Wingdings</vt:lpstr>
      <vt:lpstr>Austin</vt:lpstr>
      <vt:lpstr>Austin</vt:lpstr>
      <vt:lpstr>Austin</vt:lpstr>
      <vt:lpstr>Austin</vt:lpstr>
      <vt:lpstr>Snímek 1</vt:lpstr>
      <vt:lpstr>Trávicí soustava</vt:lpstr>
      <vt:lpstr>Trávicí soustava - popis</vt:lpstr>
      <vt:lpstr>Dutina ústní</vt:lpstr>
      <vt:lpstr>Zuby </vt:lpstr>
      <vt:lpstr>Jícen a žaludek</vt:lpstr>
      <vt:lpstr>Tenké a tlusté střevo</vt:lpstr>
      <vt:lpstr>Appendix – „slepé střevo“</vt:lpstr>
      <vt:lpstr>Játra</vt:lpstr>
      <vt:lpstr>Slinivka břišní</vt:lpstr>
      <vt:lpstr>Opakování:</vt:lpstr>
      <vt:lpstr>Použité obrázky: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  Zažívací soustava</dc:title>
  <dc:creator>Tana</dc:creator>
  <cp:lastModifiedBy>PC23545</cp:lastModifiedBy>
  <cp:revision>24</cp:revision>
  <dcterms:created xsi:type="dcterms:W3CDTF">2012-04-13T09:16:17Z</dcterms:created>
  <dcterms:modified xsi:type="dcterms:W3CDTF">2013-08-29T08:44:26Z</dcterms:modified>
</cp:coreProperties>
</file>