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651354-26E4-4270-9E10-9B2129BA666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B8043-C94A-40EF-85A0-896AEA4F3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69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667976A-1539-4D56-9418-8E283BFBAA21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9BA24-8A41-4984-B1F4-191922F22341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1558-665C-42A0-8B82-AD6495D1D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28688"/>
            <a:ext cx="7772400" cy="2143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VYJMENOVANÁ  SLOVA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50" y="3571875"/>
            <a:ext cx="6400800" cy="19954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Jitka Vlková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900" smtClean="0"/>
              <a:t>VY_32_INOVACE_02_12_vyjmenovaná </a:t>
            </a:r>
            <a:r>
              <a:rPr lang="cs-CZ" sz="1900" dirty="0" smtClean="0"/>
              <a:t>slova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3000375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en-US" sz="2400" smtClean="0"/>
              <a:t>Jaké i – y píšeme ve slově ZB     TEK?</a:t>
            </a:r>
            <a:endParaRPr lang="cs-CZ" sz="2400" smtClean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2214563" y="1285875"/>
            <a:ext cx="5786437" cy="20002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1800" smtClean="0"/>
              <a:t>BÝT  -  BUDE  -  ZBUDE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         </a:t>
            </a:r>
            <a:r>
              <a:rPr lang="en-US" sz="1800" smtClean="0"/>
              <a:t>-  ZBÝT      </a:t>
            </a:r>
            <a:r>
              <a:rPr lang="cs-CZ" sz="1800" smtClean="0"/>
              <a:t>(</a:t>
            </a:r>
            <a:r>
              <a:rPr lang="en-US" sz="1800" smtClean="0"/>
              <a:t>ZBYDE</a:t>
            </a:r>
            <a:r>
              <a:rPr lang="cs-CZ" sz="1800" smtClean="0"/>
              <a:t>)</a:t>
            </a:r>
            <a:r>
              <a:rPr lang="en-US" sz="1800" smtClean="0"/>
              <a:t> - ZBYTEK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		</a:t>
            </a:r>
            <a:r>
              <a:rPr lang="cs-CZ" sz="1800" smtClean="0"/>
              <a:t> 	     </a:t>
            </a:r>
            <a:r>
              <a:rPr lang="en-US" sz="1800" smtClean="0"/>
              <a:t>  - ZBYTEČNÝ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			</a:t>
            </a:r>
            <a:r>
              <a:rPr lang="cs-CZ" sz="1800" smtClean="0"/>
              <a:t> </a:t>
            </a:r>
            <a:r>
              <a:rPr lang="en-US" sz="1800" smtClean="0"/>
              <a:t>      - NEZBYTNÝ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11268" name="TextovéPole 3"/>
          <p:cNvSpPr txBox="1">
            <a:spLocks noChangeArrowheads="1"/>
          </p:cNvSpPr>
          <p:nvPr/>
        </p:nvSpPr>
        <p:spPr bwMode="auto">
          <a:xfrm>
            <a:off x="5857875" y="571500"/>
            <a:ext cx="285750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11269" name="Picture 2" descr="A4D8F9B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662363"/>
            <a:ext cx="4179888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ovací čára 12"/>
          <p:cNvCxnSpPr/>
          <p:nvPr/>
        </p:nvCxnSpPr>
        <p:spPr>
          <a:xfrm rot="16200000" flipH="1">
            <a:off x="3464720" y="1535906"/>
            <a:ext cx="214312" cy="1428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3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200" smtClean="0"/>
              <a:t>Doplň křižovku:</a:t>
            </a:r>
            <a:r>
              <a:rPr lang="cs-CZ" sz="1200" smtClean="0"/>
              <a:t/>
            </a:r>
            <a:br>
              <a:rPr lang="cs-CZ" sz="1200" smtClean="0"/>
            </a:br>
            <a:endParaRPr lang="cs-CZ" sz="1200" smtClean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5546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1800" smtClean="0"/>
              <a:t>a) Toník nedojedl oběd, na talíři zůstal ------.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b) Toník nepomáhal tatínkovi --------, mnohému se naučil.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c) Myslivec již neměl náboje, musel zbraň -----.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d) Nový obrázek visící na zdi se mamince -----.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e) Hodiny každou hodinu ----.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f) Toník chce --- milý a šikovný jako jeho rodiče.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endParaRPr lang="cs-CZ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71500" y="3143250"/>
          <a:ext cx="3976688" cy="2333628"/>
        </p:xfrm>
        <a:graphic>
          <a:graphicData uri="http://schemas.openxmlformats.org/drawingml/2006/table">
            <a:tbl>
              <a:tblPr/>
              <a:tblGrid>
                <a:gridCol w="374650"/>
                <a:gridCol w="450850"/>
                <a:gridCol w="450850"/>
                <a:gridCol w="449263"/>
                <a:gridCol w="450850"/>
                <a:gridCol w="449262"/>
                <a:gridCol w="450850"/>
                <a:gridCol w="450850"/>
                <a:gridCol w="449263"/>
              </a:tblGrid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Ě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285750"/>
          </a:xfrm>
        </p:spPr>
        <p:txBody>
          <a:bodyPr/>
          <a:lstStyle/>
          <a:p>
            <a:pPr algn="l"/>
            <a:r>
              <a:rPr lang="en-US" sz="1200" smtClean="0"/>
              <a:t>Roztřiď do sloupců podle toho, zda – li se ve slově píše i – í nebo y – ý:</a:t>
            </a:r>
            <a:endParaRPr lang="cs-CZ" sz="1200" smtClean="0"/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500063" y="571500"/>
            <a:ext cx="1657350" cy="481013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hub-t hmyz</a:t>
            </a:r>
            <a:endParaRPr lang="cs-CZ">
              <a:latin typeface="Arial" pitchFamily="34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42938" y="1857375"/>
            <a:ext cx="1047750" cy="665163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papírová     krab-čka</a:t>
            </a:r>
            <a:endParaRPr lang="cs-CZ">
              <a:latin typeface="Arial" pitchFamily="34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500313" y="3786188"/>
            <a:ext cx="1200150" cy="620712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 dirty="0">
                <a:latin typeface="Calibri" pitchFamily="34" charset="0"/>
              </a:rPr>
              <a:t>osobní </a:t>
            </a:r>
            <a:r>
              <a:rPr lang="cs-CZ" sz="1600" dirty="0" err="1">
                <a:latin typeface="Calibri" pitchFamily="34" charset="0"/>
              </a:rPr>
              <a:t>automob</a:t>
            </a:r>
            <a:r>
              <a:rPr lang="cs-CZ" sz="1600" dirty="0">
                <a:latin typeface="Calibri" pitchFamily="34" charset="0"/>
              </a:rPr>
              <a:t>-l</a:t>
            </a:r>
            <a:endParaRPr lang="cs-CZ" dirty="0">
              <a:latin typeface="Arial" pitchFamily="34" charset="0"/>
            </a:endParaRP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428875" y="571500"/>
            <a:ext cx="1371600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b-l uplakaný</a:t>
            </a:r>
            <a:endParaRPr lang="cs-CZ">
              <a:latin typeface="Arial" pitchFamily="34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571500" y="3286125"/>
            <a:ext cx="1704975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kovové hrab-čky</a:t>
            </a:r>
            <a:endParaRPr lang="cs-CZ">
              <a:latin typeface="Arial" pitchFamily="34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2357438" y="4643438"/>
            <a:ext cx="1419225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neb-la doma</a:t>
            </a:r>
            <a:endParaRPr lang="cs-CZ">
              <a:latin typeface="Arial" pitchFamily="34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928688" y="4000500"/>
            <a:ext cx="1219200" cy="481013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 dirty="0">
                <a:latin typeface="Calibri" pitchFamily="34" charset="0"/>
              </a:rPr>
              <a:t>trpět b-</a:t>
            </a:r>
            <a:r>
              <a:rPr lang="cs-CZ" sz="1600" dirty="0" err="1">
                <a:latin typeface="Calibri" pitchFamily="34" charset="0"/>
              </a:rPr>
              <a:t>dou</a:t>
            </a:r>
            <a:endParaRPr lang="cs-CZ" dirty="0">
              <a:latin typeface="Arial" pitchFamily="34" charset="0"/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642938" y="4643438"/>
            <a:ext cx="1266825" cy="481012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pomohli b-</a:t>
            </a:r>
            <a:endParaRPr lang="cs-CZ">
              <a:latin typeface="Arial" pitchFamily="34" charset="0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1214438" y="1214438"/>
            <a:ext cx="1676400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chtěli b-chom jít</a:t>
            </a:r>
            <a:endParaRPr lang="cs-CZ">
              <a:latin typeface="Arial" pitchFamily="34" charset="0"/>
            </a:endParaRP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642938" y="2643188"/>
            <a:ext cx="1314450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zb-vající žák</a:t>
            </a:r>
            <a:endParaRPr lang="cs-CZ">
              <a:latin typeface="Arial" pitchFamily="34" charset="0"/>
            </a:endParaRP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1071563" y="5357813"/>
            <a:ext cx="1657350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b-lo vás víc</a:t>
            </a:r>
            <a:endParaRPr lang="cs-CZ">
              <a:latin typeface="Arial" pitchFamily="34" charset="0"/>
            </a:endParaRPr>
          </a:p>
        </p:txBody>
      </p:sp>
      <p:sp>
        <p:nvSpPr>
          <p:cNvPr id="13326" name="AutoShape 13"/>
          <p:cNvSpPr>
            <a:spLocks noChangeArrowheads="1"/>
          </p:cNvSpPr>
          <p:nvPr/>
        </p:nvSpPr>
        <p:spPr bwMode="auto">
          <a:xfrm>
            <a:off x="4357688" y="500063"/>
            <a:ext cx="1400175" cy="704850"/>
          </a:xfrm>
          <a:prstGeom prst="cube">
            <a:avLst>
              <a:gd name="adj" fmla="val 25000"/>
            </a:avLst>
          </a:prstGeom>
          <a:solidFill>
            <a:srgbClr val="31849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cs-CZ" sz="2000">
                <a:solidFill>
                  <a:srgbClr val="FFFFFF"/>
                </a:solidFill>
                <a:latin typeface="Calibri" pitchFamily="34" charset="0"/>
              </a:rPr>
              <a:t>   Y  -  Ý</a:t>
            </a:r>
          </a:p>
          <a:p>
            <a:endParaRPr lang="cs-CZ"/>
          </a:p>
        </p:txBody>
      </p:sp>
      <p:sp>
        <p:nvSpPr>
          <p:cNvPr id="13327" name="AutoShape 14"/>
          <p:cNvSpPr>
            <a:spLocks noChangeArrowheads="1"/>
          </p:cNvSpPr>
          <p:nvPr/>
        </p:nvSpPr>
        <p:spPr bwMode="auto">
          <a:xfrm>
            <a:off x="6858000" y="500063"/>
            <a:ext cx="1400175" cy="704850"/>
          </a:xfrm>
          <a:prstGeom prst="cube">
            <a:avLst>
              <a:gd name="adj" fmla="val 25000"/>
            </a:avLst>
          </a:prstGeom>
          <a:solidFill>
            <a:srgbClr val="31849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cs-CZ" sz="1600">
                <a:solidFill>
                  <a:srgbClr val="FFFFFF"/>
                </a:solidFill>
                <a:latin typeface="Calibri" pitchFamily="34" charset="0"/>
              </a:rPr>
              <a:t>      </a:t>
            </a:r>
            <a:r>
              <a:rPr lang="cs-CZ" sz="2000">
                <a:solidFill>
                  <a:srgbClr val="FFFFFF"/>
                </a:solidFill>
                <a:latin typeface="Calibri" pitchFamily="34" charset="0"/>
              </a:rPr>
              <a:t>I  -  Í</a:t>
            </a:r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 rot="5400000">
            <a:off x="822325" y="3606800"/>
            <a:ext cx="60721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5400000">
            <a:off x="3251200" y="3606800"/>
            <a:ext cx="60721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2143125" y="6000750"/>
            <a:ext cx="1466850" cy="479425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zab-l zlou saň</a:t>
            </a:r>
            <a:endParaRPr lang="cs-CZ">
              <a:latin typeface="Arial" pitchFamily="34" charset="0"/>
            </a:endParaRP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2428875" y="3000375"/>
            <a:ext cx="1314450" cy="481013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b-t poslušný</a:t>
            </a:r>
            <a:endParaRPr lang="cs-CZ">
              <a:latin typeface="Arial" pitchFamily="34" charset="0"/>
            </a:endParaRPr>
          </a:p>
        </p:txBody>
      </p:sp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2143125" y="2000250"/>
            <a:ext cx="1514475" cy="671513"/>
          </a:xfrm>
          <a:prstGeom prst="rect">
            <a:avLst/>
          </a:prstGeom>
          <a:solidFill>
            <a:srgbClr val="B6DDE8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1600">
                <a:latin typeface="Calibri" pitchFamily="34" charset="0"/>
              </a:rPr>
              <a:t>hodiny odb-ly pátou</a:t>
            </a:r>
            <a:endParaRPr lang="cs-CZ">
              <a:latin typeface="Arial" pitchFamily="34" charset="0"/>
            </a:endParaRPr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3857625" y="1285875"/>
            <a:ext cx="49291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>
            <a:normAutofit fontScale="90000"/>
          </a:bodyPr>
          <a:lstStyle/>
          <a:p>
            <a:r>
              <a:rPr lang="cs-CZ" b="1" u="sng" smtClean="0"/>
              <a:t/>
            </a:r>
            <a:br>
              <a:rPr lang="cs-CZ" b="1" u="sng" smtClean="0"/>
            </a:br>
            <a:r>
              <a:rPr lang="en-US" sz="2400" b="1" u="sng" smtClean="0"/>
              <a:t>BYDLIT, OBYVATEL, BYT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357188" y="785813"/>
            <a:ext cx="8358187" cy="5786437"/>
          </a:xfrm>
        </p:spPr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r>
              <a:rPr lang="en-US" sz="1200" smtClean="0"/>
              <a:t>Doplň správná i – y, í – ý:</a:t>
            </a:r>
            <a:r>
              <a:rPr lang="cs-CZ" sz="1200" smtClean="0"/>
              <a:t> </a:t>
            </a:r>
          </a:p>
          <a:p>
            <a:pPr>
              <a:buFont typeface="Arial" charset="0"/>
              <a:buNone/>
            </a:pPr>
            <a:r>
              <a:rPr lang="en-US" sz="1800" smtClean="0"/>
              <a:t>Kdo kde b      dlí?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Sýkorky b      dlí v budce zavěšené na jabloni. Vlaštovky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se zab     dlely v hnízdě nalepeném na zdi domu.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Králíkům dědeček Toníka zhotovil králikárnu – to je jejich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ob      dlí.</a:t>
            </a:r>
            <a:r>
              <a:rPr lang="cs-CZ" sz="1800" smtClean="0"/>
              <a:t> </a:t>
            </a:r>
            <a:r>
              <a:rPr lang="en-US" sz="1800" smtClean="0"/>
              <a:t>Pejsek Ťapka pob      vá ve své boudě.</a:t>
            </a:r>
            <a:r>
              <a:rPr lang="cs-CZ" sz="1800" smtClean="0"/>
              <a:t> </a:t>
            </a:r>
            <a:r>
              <a:rPr lang="en-US" sz="1800" smtClean="0"/>
              <a:t>A kde b      dlí Toník? Toník je jedním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z ob      vatel města Česká Lípa. Spolu se svými rodiči ob     </a:t>
            </a:r>
            <a:r>
              <a:rPr lang="cs-CZ" sz="1800" smtClean="0"/>
              <a:t> </a:t>
            </a:r>
            <a:r>
              <a:rPr lang="en-US" sz="1800" smtClean="0"/>
              <a:t>vá dvoupokojový b      t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v panelovém </a:t>
            </a:r>
            <a:r>
              <a:rPr lang="cs-CZ" sz="1800" smtClean="0"/>
              <a:t> </a:t>
            </a:r>
            <a:r>
              <a:rPr lang="en-US" sz="1800" smtClean="0"/>
              <a:t>domě. Toník rád jezdí ke své bab     čce na venkov. Dědeček s bab     čkou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pob     vají v malém domku na samotě u lesa. Ob      vatelé měst a obcí se často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en-US" sz="1800" smtClean="0"/>
              <a:t>navštěvují. </a:t>
            </a: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</p:txBody>
      </p:sp>
      <p:pic>
        <p:nvPicPr>
          <p:cNvPr id="14340" name="Picture 2" descr="47365A9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1000125"/>
            <a:ext cx="2357437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357313" y="1071563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57313" y="1714500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0125" y="2357438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4375" y="3643313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28938" y="3714750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00688" y="3714750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57250" y="4286250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72125" y="4357688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643813" y="4357688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14875" y="5000625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715250" y="5000625"/>
            <a:ext cx="28575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5813" y="5643563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29188" y="5643563"/>
            <a:ext cx="2857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 algn="l"/>
            <a:r>
              <a:rPr lang="en-US" sz="1200" smtClean="0"/>
              <a:t>Dokonči věty podle skutečnosti a doplň i– y, í – ý:</a:t>
            </a:r>
            <a:endParaRPr lang="cs-CZ" sz="1200" smtClean="0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r>
              <a:rPr lang="en-US" sz="2400" smtClean="0"/>
              <a:t>Jsem ob      vatelem města / obce </a:t>
            </a:r>
            <a:r>
              <a:rPr lang="cs-CZ" sz="2400" smtClean="0"/>
              <a:t>                                                  . 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r>
              <a:rPr lang="en-US" sz="2400" smtClean="0"/>
              <a:t>V našem b      tě b     dlím já,                                                      .</a:t>
            </a:r>
            <a:r>
              <a:rPr lang="cs-CZ" sz="2400" smtClean="0"/>
              <a:t> </a:t>
            </a:r>
          </a:p>
          <a:p>
            <a:pPr>
              <a:buFont typeface="Arial" charset="0"/>
              <a:buNone/>
            </a:pPr>
            <a:r>
              <a:rPr lang="cs-CZ" sz="2400" smtClean="0"/>
              <a:t>               </a:t>
            </a:r>
          </a:p>
          <a:p>
            <a:r>
              <a:rPr lang="en-US" sz="2400" smtClean="0"/>
              <a:t>Náš b      t                  útulné ob     dlí.</a:t>
            </a:r>
            <a:endParaRPr lang="cs-CZ" sz="2400" smtClean="0"/>
          </a:p>
          <a:p>
            <a:pPr>
              <a:buFont typeface="Arial" charset="0"/>
              <a:buNone/>
            </a:pPr>
            <a:r>
              <a:rPr lang="cs-CZ" sz="2400" smtClean="0"/>
              <a:t> </a:t>
            </a:r>
          </a:p>
          <a:p>
            <a:r>
              <a:rPr lang="en-US" sz="2400" smtClean="0"/>
              <a:t>Až budu velký,                         b      ch mít také takový b      t.</a:t>
            </a: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</p:txBody>
      </p:sp>
      <p:sp>
        <p:nvSpPr>
          <p:cNvPr id="4" name="Obdélník 3"/>
          <p:cNvSpPr/>
          <p:nvPr/>
        </p:nvSpPr>
        <p:spPr>
          <a:xfrm>
            <a:off x="1928813" y="1000125"/>
            <a:ext cx="357187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5143500" y="1071563"/>
            <a:ext cx="3286125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214563" y="2071688"/>
            <a:ext cx="357187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071813" y="2071688"/>
            <a:ext cx="357187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4357688" y="2071688"/>
            <a:ext cx="3571875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571625" y="2928938"/>
            <a:ext cx="35718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500563" y="2928938"/>
            <a:ext cx="357187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2286000" y="2928938"/>
            <a:ext cx="92868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2786063" y="3786188"/>
            <a:ext cx="1357312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4572000" y="3786188"/>
            <a:ext cx="35718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7429500" y="3786188"/>
            <a:ext cx="357188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Popis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Prezentace je určená k osvojení příbuzného slova se slovem BÝT – ZBYTEK a vyjmeno-</a:t>
            </a:r>
          </a:p>
          <a:p>
            <a:pPr>
              <a:buFont typeface="Arial" charset="0"/>
              <a:buNone/>
            </a:pPr>
            <a:r>
              <a:rPr lang="cs-CZ" sz="1800" smtClean="0"/>
              <a:t>vaných slov BYDLIT, OBYVATEL, BYT.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V prvním cvičení – kliknout levým tlačítkem myši na rámeček a doplnit pomocí klávesnice.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Druhé cvičení je křížovka, při vyplňování vždy kliknout na dané políčko levým tlačítkem myši a pomocí klávesnice dopsat patřičné písmeno.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Ve třetím cvičení se přesouvají ,,kartičky“ z č levé části do sloupců vpravo kliknutím levým tlačítkem myši do rohu kartičky a následně posunem myši se současným držením levého tlačítka.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Čtvrté a páté cvičení je opět doplňování chybějících písmen, slov a skupin slov- kliknout levým tlačítkem myši na rámeček a doplnit pomocí klávesnice. O obsahu mohou žáci diskutovat.</a:t>
            </a:r>
          </a:p>
          <a:p>
            <a:pPr>
              <a:buFont typeface="Wingdings" pitchFamily="2" charset="2"/>
              <a:buChar char="v"/>
            </a:pPr>
            <a:endParaRPr lang="cs-CZ" sz="1800" smtClean="0"/>
          </a:p>
          <a:p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785813" y="1428750"/>
            <a:ext cx="7643812" cy="3214688"/>
          </a:xfrm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  <a:r>
              <a:rPr lang="cs-CZ" sz="1200" dirty="0" smtClean="0"/>
              <a:t>Myšlenková mapa – dle návrhu autorky</a:t>
            </a:r>
          </a:p>
          <a:p>
            <a:pPr>
              <a:buNone/>
              <a:defRPr/>
            </a:pPr>
            <a:r>
              <a:rPr lang="cs-CZ" sz="1200" dirty="0" smtClean="0"/>
              <a:t>   Snímky 2 , </a:t>
            </a:r>
            <a:r>
              <a:rPr lang="cs-CZ" sz="1200" smtClean="0"/>
              <a:t>5 – obrázky dle </a:t>
            </a:r>
            <a:r>
              <a:rPr lang="cs-CZ" sz="1200" dirty="0" smtClean="0"/>
              <a:t>návrhu autorky</a:t>
            </a:r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r>
              <a:rPr lang="cs-CZ" sz="1800" dirty="0" smtClean="0"/>
              <a:t>Autorem materiálu a všech jeho částí, není-li uvedeno jinak, je Mgr. Jitka Vlková.</a:t>
            </a: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dirty="0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4857750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392</Words>
  <Application>Microsoft Office PowerPoint</Application>
  <PresentationFormat>Předvádění na obrazovce (4:3)</PresentationFormat>
  <Paragraphs>125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VYJMENOVANÁ  SLOVA</vt:lpstr>
      <vt:lpstr>Jaké i – y píšeme ve slově ZB     TEK?</vt:lpstr>
      <vt:lpstr>Doplň křižovku: </vt:lpstr>
      <vt:lpstr>Roztřiď do sloupců podle toho, zda – li se ve slově píše i – í nebo y – ý:</vt:lpstr>
      <vt:lpstr> BYDLIT, OBYVATEL, BYT </vt:lpstr>
      <vt:lpstr>Dokonči věty podle skutečnosti a doplň i– y, í – ý:</vt:lpstr>
      <vt:lpstr>Popis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 SLOVA</dc:title>
  <dc:creator>pajkrtova</dc:creator>
  <cp:lastModifiedBy>pajkrtova</cp:lastModifiedBy>
  <cp:revision>5</cp:revision>
  <dcterms:created xsi:type="dcterms:W3CDTF">2012-01-11T10:13:46Z</dcterms:created>
  <dcterms:modified xsi:type="dcterms:W3CDTF">2012-02-22T09:38:16Z</dcterms:modified>
</cp:coreProperties>
</file>