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3" r:id="rId2"/>
    <p:sldId id="274" r:id="rId3"/>
    <p:sldId id="275" r:id="rId4"/>
    <p:sldId id="276" r:id="rId5"/>
    <p:sldId id="277" r:id="rId6"/>
    <p:sldId id="278" r:id="rId7"/>
    <p:sldId id="279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239913-791C-4ABF-A8F0-2546C5ECD22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3DF1B2-EAAC-48EC-A0C9-D5B9A455DC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378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0C719-F7F0-4B7F-AB93-05F578BEE46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15242-2C5D-461C-8B06-CEF6E1DBE0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VY_32_INOVACE_03_12_vyjmenovaná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>
            <a:normAutofit fontScale="90000"/>
          </a:bodyPr>
          <a:lstStyle/>
          <a:p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en-US" sz="2400" b="1" u="sng" smtClean="0"/>
              <a:t>PŘÍBYTEK, NÁBYTEK, DOBYTEK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428625" y="1285875"/>
            <a:ext cx="8358188" cy="49831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1200" smtClean="0"/>
              <a:t>Doplň správná i – y, í – ý:</a:t>
            </a:r>
            <a:endParaRPr lang="cs-CZ" sz="1200" smtClean="0"/>
          </a:p>
          <a:p>
            <a:pPr>
              <a:buFont typeface="Arial" charset="0"/>
              <a:buNone/>
            </a:pPr>
            <a:r>
              <a:rPr lang="en-US" sz="1800" smtClean="0"/>
              <a:t>Nové příb     </a:t>
            </a:r>
            <a:r>
              <a:rPr lang="cs-CZ" sz="1800" smtClean="0"/>
              <a:t> </a:t>
            </a:r>
            <a:r>
              <a:rPr lang="en-US" sz="1800" smtClean="0"/>
              <a:t>tky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Toníkova teta Věra získala nový příb</a:t>
            </a:r>
            <a:r>
              <a:rPr lang="cs-CZ" sz="1800" smtClean="0"/>
              <a:t>      t</a:t>
            </a:r>
            <a:r>
              <a:rPr lang="en-US" sz="1800" smtClean="0"/>
              <a:t>ek.</a:t>
            </a:r>
            <a:r>
              <a:rPr lang="cs-CZ" sz="1800" smtClean="0"/>
              <a:t> </a:t>
            </a:r>
            <a:r>
              <a:rPr lang="en-US" sz="1800" smtClean="0"/>
              <a:t>Zatím je tento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b     </a:t>
            </a:r>
            <a:r>
              <a:rPr lang="cs-CZ" sz="1800" smtClean="0"/>
              <a:t> </a:t>
            </a:r>
            <a:r>
              <a:rPr lang="en-US" sz="1800" smtClean="0"/>
              <a:t>t nezab      dlený,</a:t>
            </a:r>
            <a:r>
              <a:rPr lang="cs-CZ" sz="1800" smtClean="0"/>
              <a:t> </a:t>
            </a:r>
            <a:r>
              <a:rPr lang="en-US" sz="1800" smtClean="0"/>
              <a:t>bez  koberců a náb     </a:t>
            </a:r>
            <a:r>
              <a:rPr lang="cs-CZ" sz="1800" smtClean="0"/>
              <a:t> </a:t>
            </a:r>
            <a:r>
              <a:rPr lang="en-US" sz="1800" smtClean="0"/>
              <a:t>tku. Věřin starý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náb     </a:t>
            </a:r>
            <a:r>
              <a:rPr lang="cs-CZ" sz="1800" smtClean="0"/>
              <a:t> </a:t>
            </a:r>
            <a:r>
              <a:rPr lang="en-US" sz="1800" smtClean="0"/>
              <a:t>tek b      l poškozený.</a:t>
            </a:r>
            <a:r>
              <a:rPr lang="cs-CZ" sz="1800" smtClean="0"/>
              <a:t> </a:t>
            </a:r>
            <a:r>
              <a:rPr lang="en-US" sz="1800" smtClean="0"/>
              <a:t>Asi  proto si chce teta vybrat nový v prodejně s náb </a:t>
            </a:r>
            <a:r>
              <a:rPr lang="cs-CZ" sz="1800" smtClean="0"/>
              <a:t> </a:t>
            </a:r>
            <a:r>
              <a:rPr lang="en-US" sz="1800" smtClean="0"/>
              <a:t>  </a:t>
            </a:r>
            <a:r>
              <a:rPr lang="cs-CZ" sz="1800" smtClean="0"/>
              <a:t>  </a:t>
            </a:r>
            <a:r>
              <a:rPr lang="en-US" sz="1800" smtClean="0"/>
              <a:t>tkem.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Dědečkův dob    </a:t>
            </a:r>
            <a:r>
              <a:rPr lang="cs-CZ" sz="1800" smtClean="0"/>
              <a:t>  </a:t>
            </a:r>
            <a:r>
              <a:rPr lang="en-US" sz="1800" smtClean="0"/>
              <a:t>tek má nový příb     </a:t>
            </a:r>
            <a:r>
              <a:rPr lang="cs-CZ" sz="1800" smtClean="0"/>
              <a:t> </a:t>
            </a:r>
            <a:r>
              <a:rPr lang="en-US" sz="1800" smtClean="0"/>
              <a:t>tek. Postavil nový chlév, ve kerém b      dlí kráva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 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s telátkem a s ovcí společně. Náb    </a:t>
            </a:r>
            <a:r>
              <a:rPr lang="cs-CZ" sz="1800" smtClean="0"/>
              <a:t> </a:t>
            </a:r>
            <a:r>
              <a:rPr lang="en-US" sz="1800" smtClean="0"/>
              <a:t> tek nepotřebují. Dob     </a:t>
            </a:r>
            <a:r>
              <a:rPr lang="cs-CZ" sz="1800" smtClean="0"/>
              <a:t>  </a:t>
            </a:r>
            <a:r>
              <a:rPr lang="en-US" sz="1800" smtClean="0"/>
              <a:t>tek je</a:t>
            </a:r>
            <a:r>
              <a:rPr lang="cs-CZ" sz="1800" smtClean="0"/>
              <a:t> </a:t>
            </a:r>
            <a:r>
              <a:rPr lang="en-US" sz="1800" smtClean="0"/>
              <a:t>spokojený, když má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vonnné seno a místo postele slámu.</a:t>
            </a:r>
            <a:endParaRPr lang="cs-CZ" sz="1800" smtClean="0"/>
          </a:p>
        </p:txBody>
      </p:sp>
      <p:pic>
        <p:nvPicPr>
          <p:cNvPr id="19460" name="Picture 2" descr="E3AFA1A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0" y="1000125"/>
            <a:ext cx="2232025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1428750" y="1500188"/>
            <a:ext cx="285750" cy="3698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86188" y="2143125"/>
            <a:ext cx="285750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38" y="2857500"/>
            <a:ext cx="285750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43063" y="2857500"/>
            <a:ext cx="285750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6250" y="2857500"/>
            <a:ext cx="285750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57250" y="3500438"/>
            <a:ext cx="285750" cy="3698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43063" y="3500438"/>
            <a:ext cx="285750" cy="3698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58125" y="3500438"/>
            <a:ext cx="285750" cy="36988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57375" y="4143375"/>
            <a:ext cx="285750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14750" y="4143375"/>
            <a:ext cx="285750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86625" y="4143375"/>
            <a:ext cx="285750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71875" y="4857750"/>
            <a:ext cx="285750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57875" y="4857750"/>
            <a:ext cx="285750" cy="3698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571500"/>
          </a:xfrm>
        </p:spPr>
        <p:txBody>
          <a:bodyPr/>
          <a:lstStyle/>
          <a:p>
            <a:pPr algn="l"/>
            <a:r>
              <a:rPr lang="en-US" sz="1200" smtClean="0"/>
              <a:t>Víš, co k sobě patří?</a:t>
            </a:r>
            <a:endParaRPr lang="cs-CZ" sz="1200" smtClean="0"/>
          </a:p>
        </p:txBody>
      </p:sp>
      <p:sp>
        <p:nvSpPr>
          <p:cNvPr id="20483" name="Text Box 2"/>
          <p:cNvSpPr txBox="1">
            <a:spLocks noChangeArrowheads="1"/>
          </p:cNvSpPr>
          <p:nvPr/>
        </p:nvSpPr>
        <p:spPr bwMode="auto">
          <a:xfrm>
            <a:off x="428625" y="1285875"/>
            <a:ext cx="2543175" cy="638175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MU, PROTOŽE UBLIŽOVAL SLABŠÍM</a:t>
            </a:r>
            <a:endParaRPr lang="cs-CZ"/>
          </a:p>
        </p:txBody>
      </p:sp>
      <p:sp>
        <p:nvSpPr>
          <p:cNvPr id="20484" name="Text Box 3"/>
          <p:cNvSpPr txBox="1">
            <a:spLocks noChangeArrowheads="1"/>
          </p:cNvSpPr>
          <p:nvPr/>
        </p:nvSpPr>
        <p:spPr bwMode="auto">
          <a:xfrm>
            <a:off x="571500" y="4714875"/>
            <a:ext cx="2190750" cy="381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VELKÉHO BOHATSTVÍ</a:t>
            </a:r>
            <a:endParaRPr lang="cs-CZ"/>
          </a:p>
        </p:txBody>
      </p:sp>
      <p:sp>
        <p:nvSpPr>
          <p:cNvPr id="20485" name="Text Box 4"/>
          <p:cNvSpPr txBox="1">
            <a:spLocks noChangeArrowheads="1"/>
          </p:cNvSpPr>
          <p:nvPr/>
        </p:nvSpPr>
        <p:spPr bwMode="auto">
          <a:xfrm>
            <a:off x="428625" y="3071813"/>
            <a:ext cx="1781175" cy="381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TŘI PŘIPÍNÁČKY</a:t>
            </a:r>
            <a:endParaRPr lang="cs-CZ"/>
          </a:p>
        </p:txBody>
      </p:sp>
      <p:sp>
        <p:nvSpPr>
          <p:cNvPr id="20486" name="Text Box 5"/>
          <p:cNvSpPr txBox="1">
            <a:spLocks noChangeArrowheads="1"/>
          </p:cNvSpPr>
          <p:nvPr/>
        </p:nvSpPr>
        <p:spPr bwMode="auto">
          <a:xfrm>
            <a:off x="1143000" y="3857625"/>
            <a:ext cx="2085975" cy="381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NOVÝ ČLEN RODINY</a:t>
            </a:r>
            <a:endParaRPr lang="cs-CZ"/>
          </a:p>
        </p:txBody>
      </p:sp>
      <p:sp>
        <p:nvSpPr>
          <p:cNvPr id="20487" name="Text Box 6"/>
          <p:cNvSpPr txBox="1">
            <a:spLocks noChangeArrowheads="1"/>
          </p:cNvSpPr>
          <p:nvPr/>
        </p:nvSpPr>
        <p:spPr bwMode="auto">
          <a:xfrm>
            <a:off x="2071688" y="2357438"/>
            <a:ext cx="1152525" cy="381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TRPĚLIVÝ</a:t>
            </a:r>
            <a:endParaRPr lang="cs-CZ"/>
          </a:p>
        </p:txBody>
      </p:sp>
      <p:sp>
        <p:nvSpPr>
          <p:cNvPr id="20488" name="Text Box 7"/>
          <p:cNvSpPr txBox="1">
            <a:spLocks noChangeArrowheads="1"/>
          </p:cNvSpPr>
          <p:nvPr/>
        </p:nvSpPr>
        <p:spPr bwMode="auto">
          <a:xfrm>
            <a:off x="1143000" y="5429250"/>
            <a:ext cx="1809750" cy="352425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SE S NEPŘÍTELEM</a:t>
            </a:r>
            <a:endParaRPr lang="cs-CZ"/>
          </a:p>
        </p:txBody>
      </p:sp>
      <p:cxnSp>
        <p:nvCxnSpPr>
          <p:cNvPr id="20489" name="AutoShape 8"/>
          <p:cNvCxnSpPr>
            <a:cxnSpLocks noChangeShapeType="1"/>
          </p:cNvCxnSpPr>
          <p:nvPr/>
        </p:nvCxnSpPr>
        <p:spPr bwMode="auto">
          <a:xfrm rot="5400000" flipH="1" flipV="1">
            <a:off x="1143000" y="3643313"/>
            <a:ext cx="5000625" cy="0"/>
          </a:xfrm>
          <a:prstGeom prst="straightConnector1">
            <a:avLst/>
          </a:prstGeom>
          <a:noFill/>
          <a:ln w="38100">
            <a:solidFill>
              <a:srgbClr val="92D050"/>
            </a:solidFill>
            <a:round/>
            <a:headEnd/>
            <a:tailEnd/>
          </a:ln>
        </p:spPr>
      </p:cxnSp>
      <p:sp>
        <p:nvSpPr>
          <p:cNvPr id="20490" name="Text Box 9"/>
          <p:cNvSpPr txBox="1">
            <a:spLocks noChangeArrowheads="1"/>
          </p:cNvSpPr>
          <p:nvPr/>
        </p:nvSpPr>
        <p:spPr bwMode="auto">
          <a:xfrm>
            <a:off x="3786188" y="1285875"/>
            <a:ext cx="619125" cy="381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BÝT</a:t>
            </a:r>
            <a:endParaRPr lang="cs-CZ"/>
          </a:p>
        </p:txBody>
      </p:sp>
      <p:sp>
        <p:nvSpPr>
          <p:cNvPr id="20491" name="Text Box 10"/>
          <p:cNvSpPr txBox="1">
            <a:spLocks noChangeArrowheads="1"/>
          </p:cNvSpPr>
          <p:nvPr/>
        </p:nvSpPr>
        <p:spPr bwMode="auto">
          <a:xfrm>
            <a:off x="3786188" y="2071688"/>
            <a:ext cx="552450" cy="354012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BÍT</a:t>
            </a:r>
            <a:endParaRPr lang="cs-CZ"/>
          </a:p>
        </p:txBody>
      </p:sp>
      <p:sp>
        <p:nvSpPr>
          <p:cNvPr id="20492" name="Text Box 11"/>
          <p:cNvSpPr txBox="1">
            <a:spLocks noChangeArrowheads="1"/>
          </p:cNvSpPr>
          <p:nvPr/>
        </p:nvSpPr>
        <p:spPr bwMode="auto">
          <a:xfrm>
            <a:off x="3786188" y="2857500"/>
            <a:ext cx="895350" cy="381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PŘIBYL</a:t>
            </a:r>
            <a:endParaRPr lang="cs-CZ"/>
          </a:p>
        </p:txBody>
      </p:sp>
      <p:sp>
        <p:nvSpPr>
          <p:cNvPr id="20493" name="Text Box 12"/>
          <p:cNvSpPr txBox="1">
            <a:spLocks noChangeArrowheads="1"/>
          </p:cNvSpPr>
          <p:nvPr/>
        </p:nvSpPr>
        <p:spPr bwMode="auto">
          <a:xfrm>
            <a:off x="3786188" y="3714750"/>
            <a:ext cx="866775" cy="381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PŘIBIL</a:t>
            </a:r>
            <a:endParaRPr lang="cs-CZ"/>
          </a:p>
        </p:txBody>
      </p:sp>
      <p:sp>
        <p:nvSpPr>
          <p:cNvPr id="20494" name="Text Box 13"/>
          <p:cNvSpPr txBox="1">
            <a:spLocks noChangeArrowheads="1"/>
          </p:cNvSpPr>
          <p:nvPr/>
        </p:nvSpPr>
        <p:spPr bwMode="auto">
          <a:xfrm>
            <a:off x="3786188" y="4572000"/>
            <a:ext cx="809625" cy="381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NABYL</a:t>
            </a:r>
            <a:endParaRPr lang="cs-CZ"/>
          </a:p>
        </p:txBody>
      </p:sp>
      <p:sp>
        <p:nvSpPr>
          <p:cNvPr id="20495" name="Text Box 14"/>
          <p:cNvSpPr txBox="1">
            <a:spLocks noChangeArrowheads="1"/>
          </p:cNvSpPr>
          <p:nvPr/>
        </p:nvSpPr>
        <p:spPr bwMode="auto">
          <a:xfrm>
            <a:off x="3786188" y="5429250"/>
            <a:ext cx="800100" cy="38100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NABIL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300"/>
          </a:xfrm>
        </p:spPr>
        <p:txBody>
          <a:bodyPr>
            <a:normAutofit fontScale="90000"/>
          </a:bodyPr>
          <a:lstStyle/>
          <a:p>
            <a:pPr algn="l"/>
            <a:r>
              <a:rPr lang="en-US" sz="1200" smtClean="0"/>
              <a:t>Roztřiď slova dle významu:</a:t>
            </a:r>
            <a:r>
              <a:rPr lang="cs-CZ" sz="1200" smtClean="0"/>
              <a:t/>
            </a:r>
            <a:br>
              <a:rPr lang="cs-CZ" sz="1200" smtClean="0"/>
            </a:br>
            <a:endParaRPr lang="cs-CZ" sz="1200" smtClean="0"/>
          </a:p>
        </p:txBody>
      </p:sp>
      <p:sp>
        <p:nvSpPr>
          <p:cNvPr id="21507" name="AutoShape 2"/>
          <p:cNvSpPr>
            <a:spLocks noChangeArrowheads="1"/>
          </p:cNvSpPr>
          <p:nvPr/>
        </p:nvSpPr>
        <p:spPr bwMode="auto">
          <a:xfrm>
            <a:off x="1857375" y="1214438"/>
            <a:ext cx="895350" cy="373062"/>
          </a:xfrm>
          <a:prstGeom prst="wedgeRoundRectCallout">
            <a:avLst>
              <a:gd name="adj1" fmla="val 15574"/>
              <a:gd name="adj2" fmla="val 49644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ŽIDLE</a:t>
            </a:r>
            <a:endParaRPr lang="cs-CZ"/>
          </a:p>
        </p:txBody>
      </p:sp>
      <p:sp>
        <p:nvSpPr>
          <p:cNvPr id="21508" name="AutoShape 3"/>
          <p:cNvSpPr>
            <a:spLocks noChangeArrowheads="1"/>
          </p:cNvSpPr>
          <p:nvPr/>
        </p:nvSpPr>
        <p:spPr bwMode="auto">
          <a:xfrm>
            <a:off x="5715000" y="642938"/>
            <a:ext cx="685800" cy="390525"/>
          </a:xfrm>
          <a:prstGeom prst="wedgeRoundRectCallout">
            <a:avLst>
              <a:gd name="adj1" fmla="val -12852"/>
              <a:gd name="adj2" fmla="val 52236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KŮŇ</a:t>
            </a:r>
            <a:endParaRPr lang="cs-CZ"/>
          </a:p>
        </p:txBody>
      </p:sp>
      <p:sp>
        <p:nvSpPr>
          <p:cNvPr id="21509" name="AutoShape 4"/>
          <p:cNvSpPr>
            <a:spLocks noChangeArrowheads="1"/>
          </p:cNvSpPr>
          <p:nvPr/>
        </p:nvSpPr>
        <p:spPr bwMode="auto">
          <a:xfrm>
            <a:off x="2000250" y="571500"/>
            <a:ext cx="1638300" cy="409575"/>
          </a:xfrm>
          <a:prstGeom prst="wedgeRoundRectCallout">
            <a:avLst>
              <a:gd name="adj1" fmla="val 16444"/>
              <a:gd name="adj2" fmla="val 49963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DRŮBEŽÁRNA</a:t>
            </a:r>
            <a:endParaRPr lang="cs-CZ"/>
          </a:p>
        </p:txBody>
      </p:sp>
      <p:sp>
        <p:nvSpPr>
          <p:cNvPr id="21510" name="AutoShape 5"/>
          <p:cNvSpPr>
            <a:spLocks noChangeArrowheads="1"/>
          </p:cNvSpPr>
          <p:nvPr/>
        </p:nvSpPr>
        <p:spPr bwMode="auto">
          <a:xfrm>
            <a:off x="4500563" y="642938"/>
            <a:ext cx="952500" cy="373062"/>
          </a:xfrm>
          <a:prstGeom prst="wedgeRoundRectCallout">
            <a:avLst>
              <a:gd name="adj1" fmla="val -8319"/>
              <a:gd name="adj2" fmla="val 49644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POLICE</a:t>
            </a:r>
            <a:endParaRPr lang="cs-CZ"/>
          </a:p>
        </p:txBody>
      </p:sp>
      <p:sp>
        <p:nvSpPr>
          <p:cNvPr id="21511" name="AutoShape 6"/>
          <p:cNvSpPr>
            <a:spLocks noChangeArrowheads="1"/>
          </p:cNvSpPr>
          <p:nvPr/>
        </p:nvSpPr>
        <p:spPr bwMode="auto">
          <a:xfrm>
            <a:off x="3429000" y="1143000"/>
            <a:ext cx="723900" cy="344488"/>
          </a:xfrm>
          <a:prstGeom prst="wedgeRoundRectCallout">
            <a:avLst>
              <a:gd name="adj1" fmla="val 10412"/>
              <a:gd name="adj2" fmla="val 50361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TELE</a:t>
            </a:r>
            <a:endParaRPr lang="cs-CZ"/>
          </a:p>
        </p:txBody>
      </p:sp>
      <p:sp>
        <p:nvSpPr>
          <p:cNvPr id="21512" name="AutoShape 7"/>
          <p:cNvSpPr>
            <a:spLocks noChangeArrowheads="1"/>
          </p:cNvSpPr>
          <p:nvPr/>
        </p:nvSpPr>
        <p:spPr bwMode="auto">
          <a:xfrm>
            <a:off x="642938" y="642938"/>
            <a:ext cx="914400" cy="371475"/>
          </a:xfrm>
          <a:prstGeom prst="wedgeRoundRectCallout">
            <a:avLst>
              <a:gd name="adj1" fmla="val 17528"/>
              <a:gd name="adj2" fmla="val 50134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KRÁVA</a:t>
            </a:r>
            <a:endParaRPr lang="cs-CZ"/>
          </a:p>
        </p:txBody>
      </p:sp>
      <p:sp>
        <p:nvSpPr>
          <p:cNvPr id="21513" name="AutoShape 8"/>
          <p:cNvSpPr>
            <a:spLocks noChangeArrowheads="1"/>
          </p:cNvSpPr>
          <p:nvPr/>
        </p:nvSpPr>
        <p:spPr bwMode="auto">
          <a:xfrm>
            <a:off x="4286250" y="1071563"/>
            <a:ext cx="847725" cy="409575"/>
          </a:xfrm>
          <a:prstGeom prst="wedgeRoundRectCallout">
            <a:avLst>
              <a:gd name="adj1" fmla="val 18954"/>
              <a:gd name="adj2" fmla="val 50282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SKŘÍŇ</a:t>
            </a:r>
            <a:endParaRPr lang="cs-CZ"/>
          </a:p>
        </p:txBody>
      </p:sp>
      <p:sp>
        <p:nvSpPr>
          <p:cNvPr id="21514" name="AutoShape 9"/>
          <p:cNvSpPr>
            <a:spLocks noChangeArrowheads="1"/>
          </p:cNvSpPr>
          <p:nvPr/>
        </p:nvSpPr>
        <p:spPr bwMode="auto">
          <a:xfrm>
            <a:off x="714375" y="1143000"/>
            <a:ext cx="990600" cy="390525"/>
          </a:xfrm>
          <a:prstGeom prst="wedgeRoundRectCallout">
            <a:avLst>
              <a:gd name="adj1" fmla="val 13269"/>
              <a:gd name="adj2" fmla="val 50125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POSTEL</a:t>
            </a:r>
            <a:endParaRPr lang="cs-CZ"/>
          </a:p>
        </p:txBody>
      </p:sp>
      <p:sp>
        <p:nvSpPr>
          <p:cNvPr id="21515" name="AutoShape 10"/>
          <p:cNvSpPr>
            <a:spLocks noChangeArrowheads="1"/>
          </p:cNvSpPr>
          <p:nvPr/>
        </p:nvSpPr>
        <p:spPr bwMode="auto">
          <a:xfrm>
            <a:off x="3286125" y="1643063"/>
            <a:ext cx="857250" cy="409575"/>
          </a:xfrm>
          <a:prstGeom prst="wedgeRoundRectCallout">
            <a:avLst>
              <a:gd name="adj1" fmla="val -18565"/>
              <a:gd name="adj2" fmla="val 49963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JEHNĚ</a:t>
            </a:r>
            <a:endParaRPr lang="cs-CZ"/>
          </a:p>
        </p:txBody>
      </p:sp>
      <p:sp>
        <p:nvSpPr>
          <p:cNvPr id="21516" name="AutoShape 11"/>
          <p:cNvSpPr>
            <a:spLocks noChangeArrowheads="1"/>
          </p:cNvSpPr>
          <p:nvPr/>
        </p:nvSpPr>
        <p:spPr bwMode="auto">
          <a:xfrm>
            <a:off x="6929438" y="642938"/>
            <a:ext cx="1181100" cy="360362"/>
          </a:xfrm>
          <a:prstGeom prst="wedgeRoundRectCallout">
            <a:avLst>
              <a:gd name="adj1" fmla="val 17657"/>
              <a:gd name="adj2" fmla="val 48727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TELETNÍK</a:t>
            </a:r>
            <a:endParaRPr lang="cs-CZ"/>
          </a:p>
        </p:txBody>
      </p:sp>
      <p:sp>
        <p:nvSpPr>
          <p:cNvPr id="21517" name="AutoShape 12"/>
          <p:cNvSpPr>
            <a:spLocks noChangeArrowheads="1"/>
          </p:cNvSpPr>
          <p:nvPr/>
        </p:nvSpPr>
        <p:spPr bwMode="auto">
          <a:xfrm>
            <a:off x="7572375" y="1143000"/>
            <a:ext cx="990600" cy="390525"/>
          </a:xfrm>
          <a:prstGeom prst="wedgeRoundRectCallout">
            <a:avLst>
              <a:gd name="adj1" fmla="val -22208"/>
              <a:gd name="adj2" fmla="val 49963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KŘESLO</a:t>
            </a:r>
            <a:endParaRPr lang="cs-CZ"/>
          </a:p>
        </p:txBody>
      </p:sp>
      <p:sp>
        <p:nvSpPr>
          <p:cNvPr id="21518" name="AutoShape 13"/>
          <p:cNvSpPr>
            <a:spLocks noChangeArrowheads="1"/>
          </p:cNvSpPr>
          <p:nvPr/>
        </p:nvSpPr>
        <p:spPr bwMode="auto">
          <a:xfrm>
            <a:off x="5429250" y="1214438"/>
            <a:ext cx="685800" cy="344487"/>
          </a:xfrm>
          <a:prstGeom prst="wedgeRoundRectCallout">
            <a:avLst>
              <a:gd name="adj1" fmla="val 15060"/>
              <a:gd name="adj2" fmla="val 50176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STÁJ</a:t>
            </a:r>
            <a:endParaRPr lang="cs-CZ"/>
          </a:p>
        </p:txBody>
      </p:sp>
      <p:sp>
        <p:nvSpPr>
          <p:cNvPr id="21519" name="AutoShape 14"/>
          <p:cNvSpPr>
            <a:spLocks noChangeArrowheads="1"/>
          </p:cNvSpPr>
          <p:nvPr/>
        </p:nvSpPr>
        <p:spPr bwMode="auto">
          <a:xfrm>
            <a:off x="6357938" y="1214438"/>
            <a:ext cx="981075" cy="344487"/>
          </a:xfrm>
          <a:prstGeom prst="wedgeRoundRectCallout">
            <a:avLst>
              <a:gd name="adj1" fmla="val -21810"/>
              <a:gd name="adj2" fmla="val 52565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VEPŘÍN</a:t>
            </a:r>
            <a:endParaRPr lang="cs-CZ"/>
          </a:p>
        </p:txBody>
      </p:sp>
      <p:sp>
        <p:nvSpPr>
          <p:cNvPr id="21520" name="AutoShape 15"/>
          <p:cNvSpPr>
            <a:spLocks noChangeArrowheads="1"/>
          </p:cNvSpPr>
          <p:nvPr/>
        </p:nvSpPr>
        <p:spPr bwMode="auto">
          <a:xfrm>
            <a:off x="7286625" y="1714500"/>
            <a:ext cx="647700" cy="390525"/>
          </a:xfrm>
          <a:prstGeom prst="wedgeRoundRectCallout">
            <a:avLst>
              <a:gd name="adj1" fmla="val -19190"/>
              <a:gd name="adj2" fmla="val 49963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BÝK</a:t>
            </a:r>
            <a:endParaRPr lang="cs-CZ"/>
          </a:p>
        </p:txBody>
      </p:sp>
      <p:sp>
        <p:nvSpPr>
          <p:cNvPr id="21521" name="AutoShape 16"/>
          <p:cNvSpPr>
            <a:spLocks noChangeArrowheads="1"/>
          </p:cNvSpPr>
          <p:nvPr/>
        </p:nvSpPr>
        <p:spPr bwMode="auto">
          <a:xfrm>
            <a:off x="2286000" y="1643063"/>
            <a:ext cx="704850" cy="393700"/>
          </a:xfrm>
          <a:prstGeom prst="wedgeRoundRectCallout">
            <a:avLst>
              <a:gd name="adj1" fmla="val -50000"/>
              <a:gd name="adj2" fmla="val 28745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SELE</a:t>
            </a:r>
            <a:endParaRPr lang="cs-CZ"/>
          </a:p>
        </p:txBody>
      </p:sp>
      <p:sp>
        <p:nvSpPr>
          <p:cNvPr id="21522" name="AutoShape 17"/>
          <p:cNvSpPr>
            <a:spLocks noChangeArrowheads="1"/>
          </p:cNvSpPr>
          <p:nvPr/>
        </p:nvSpPr>
        <p:spPr bwMode="auto">
          <a:xfrm>
            <a:off x="4643438" y="1643063"/>
            <a:ext cx="962025" cy="409575"/>
          </a:xfrm>
          <a:prstGeom prst="wedgeRoundRectCallout">
            <a:avLst>
              <a:gd name="adj1" fmla="val 24333"/>
              <a:gd name="adj2" fmla="val 50120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KRAVÍN</a:t>
            </a:r>
            <a:endParaRPr lang="cs-CZ"/>
          </a:p>
        </p:txBody>
      </p:sp>
      <p:sp>
        <p:nvSpPr>
          <p:cNvPr id="21523" name="AutoShape 18"/>
          <p:cNvSpPr>
            <a:spLocks noChangeArrowheads="1"/>
          </p:cNvSpPr>
          <p:nvPr/>
        </p:nvSpPr>
        <p:spPr bwMode="auto">
          <a:xfrm>
            <a:off x="6143625" y="1643063"/>
            <a:ext cx="762000" cy="409575"/>
          </a:xfrm>
          <a:prstGeom prst="wedgeRoundRectCallout">
            <a:avLst>
              <a:gd name="adj1" fmla="val 25949"/>
              <a:gd name="adj2" fmla="val 49963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KOZA</a:t>
            </a:r>
            <a:endParaRPr lang="cs-CZ"/>
          </a:p>
        </p:txBody>
      </p:sp>
      <p:sp>
        <p:nvSpPr>
          <p:cNvPr id="21524" name="AutoShape 19"/>
          <p:cNvSpPr>
            <a:spLocks noChangeArrowheads="1"/>
          </p:cNvSpPr>
          <p:nvPr/>
        </p:nvSpPr>
        <p:spPr bwMode="auto">
          <a:xfrm>
            <a:off x="571500" y="1714500"/>
            <a:ext cx="904875" cy="354013"/>
          </a:xfrm>
          <a:prstGeom prst="wedgeRoundRectCallout">
            <a:avLst>
              <a:gd name="adj1" fmla="val 14528"/>
              <a:gd name="adj2" fmla="val 50167"/>
              <a:gd name="adj3" fmla="val 16667"/>
            </a:avLst>
          </a:prstGeom>
          <a:solidFill>
            <a:srgbClr val="CCC0D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OVČÍN</a:t>
            </a:r>
            <a:endParaRPr lang="cs-CZ"/>
          </a:p>
        </p:txBody>
      </p:sp>
      <p:cxnSp>
        <p:nvCxnSpPr>
          <p:cNvPr id="21525" name="AutoShape 20"/>
          <p:cNvCxnSpPr>
            <a:cxnSpLocks noChangeShapeType="1"/>
          </p:cNvCxnSpPr>
          <p:nvPr/>
        </p:nvCxnSpPr>
        <p:spPr bwMode="auto">
          <a:xfrm>
            <a:off x="500063" y="2357438"/>
            <a:ext cx="8143875" cy="1587"/>
          </a:xfrm>
          <a:prstGeom prst="straightConnector1">
            <a:avLst/>
          </a:prstGeom>
          <a:noFill/>
          <a:ln w="9525">
            <a:solidFill>
              <a:srgbClr val="00B050"/>
            </a:solidFill>
            <a:round/>
            <a:headEnd/>
            <a:tailEnd/>
          </a:ln>
        </p:spPr>
      </p:cxnSp>
      <p:cxnSp>
        <p:nvCxnSpPr>
          <p:cNvPr id="21526" name="AutoShape 21"/>
          <p:cNvCxnSpPr>
            <a:cxnSpLocks noChangeShapeType="1"/>
          </p:cNvCxnSpPr>
          <p:nvPr/>
        </p:nvCxnSpPr>
        <p:spPr bwMode="auto">
          <a:xfrm>
            <a:off x="500063" y="2928938"/>
            <a:ext cx="8143875" cy="1587"/>
          </a:xfrm>
          <a:prstGeom prst="straightConnector1">
            <a:avLst/>
          </a:prstGeom>
          <a:noFill/>
          <a:ln w="9525">
            <a:solidFill>
              <a:srgbClr val="00B050"/>
            </a:solidFill>
            <a:round/>
            <a:headEnd/>
            <a:tailEnd/>
          </a:ln>
        </p:spPr>
      </p:cxnSp>
      <p:sp>
        <p:nvSpPr>
          <p:cNvPr id="21527" name="Text Box 22"/>
          <p:cNvSpPr txBox="1">
            <a:spLocks noChangeArrowheads="1"/>
          </p:cNvSpPr>
          <p:nvPr/>
        </p:nvSpPr>
        <p:spPr bwMode="auto">
          <a:xfrm>
            <a:off x="857250" y="2428875"/>
            <a:ext cx="1962150" cy="428625"/>
          </a:xfrm>
          <a:prstGeom prst="rect">
            <a:avLst/>
          </a:prstGeom>
          <a:solidFill>
            <a:srgbClr val="D6E3B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NÁBYTEK</a:t>
            </a:r>
            <a:endParaRPr lang="cs-CZ"/>
          </a:p>
        </p:txBody>
      </p:sp>
      <p:sp>
        <p:nvSpPr>
          <p:cNvPr id="21528" name="Text Box 23"/>
          <p:cNvSpPr txBox="1">
            <a:spLocks noChangeArrowheads="1"/>
          </p:cNvSpPr>
          <p:nvPr/>
        </p:nvSpPr>
        <p:spPr bwMode="auto">
          <a:xfrm>
            <a:off x="3571875" y="2428875"/>
            <a:ext cx="1962150" cy="428625"/>
          </a:xfrm>
          <a:prstGeom prst="rect">
            <a:avLst/>
          </a:prstGeom>
          <a:solidFill>
            <a:srgbClr val="FABF8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DOBYTEK</a:t>
            </a:r>
            <a:endParaRPr lang="cs-CZ"/>
          </a:p>
        </p:txBody>
      </p:sp>
      <p:sp>
        <p:nvSpPr>
          <p:cNvPr id="21529" name="Text Box 24"/>
          <p:cNvSpPr txBox="1">
            <a:spLocks noChangeArrowheads="1"/>
          </p:cNvSpPr>
          <p:nvPr/>
        </p:nvSpPr>
        <p:spPr bwMode="auto">
          <a:xfrm>
            <a:off x="6357938" y="2428875"/>
            <a:ext cx="1962150" cy="428625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>
              <a:spcAft>
                <a:spcPts val="1000"/>
              </a:spcAft>
            </a:pPr>
            <a:r>
              <a:rPr lang="cs-CZ" sz="1600">
                <a:latin typeface="Calibri" pitchFamily="34" charset="0"/>
              </a:rPr>
              <a:t>PŘÍBYTEK</a:t>
            </a:r>
            <a:endParaRPr lang="cs-CZ"/>
          </a:p>
        </p:txBody>
      </p:sp>
      <p:cxnSp>
        <p:nvCxnSpPr>
          <p:cNvPr id="21530" name="AutoShape 25"/>
          <p:cNvCxnSpPr>
            <a:cxnSpLocks noChangeShapeType="1"/>
          </p:cNvCxnSpPr>
          <p:nvPr/>
        </p:nvCxnSpPr>
        <p:spPr bwMode="auto">
          <a:xfrm rot="16200000" flipH="1">
            <a:off x="-1678781" y="4536282"/>
            <a:ext cx="4357687" cy="0"/>
          </a:xfrm>
          <a:prstGeom prst="straightConnector1">
            <a:avLst/>
          </a:prstGeom>
          <a:noFill/>
          <a:ln w="9525">
            <a:solidFill>
              <a:srgbClr val="00B050"/>
            </a:solidFill>
            <a:round/>
            <a:headEnd/>
            <a:tailEnd/>
          </a:ln>
        </p:spPr>
      </p:cxnSp>
      <p:cxnSp>
        <p:nvCxnSpPr>
          <p:cNvPr id="21531" name="AutoShape 26"/>
          <p:cNvCxnSpPr>
            <a:cxnSpLocks noChangeShapeType="1"/>
          </p:cNvCxnSpPr>
          <p:nvPr/>
        </p:nvCxnSpPr>
        <p:spPr bwMode="auto">
          <a:xfrm rot="5400000">
            <a:off x="1035844" y="4536282"/>
            <a:ext cx="4357687" cy="0"/>
          </a:xfrm>
          <a:prstGeom prst="straightConnector1">
            <a:avLst/>
          </a:prstGeom>
          <a:noFill/>
          <a:ln w="9525">
            <a:solidFill>
              <a:srgbClr val="00B050"/>
            </a:solidFill>
            <a:round/>
            <a:headEnd/>
            <a:tailEnd/>
          </a:ln>
        </p:spPr>
      </p:cxnSp>
      <p:cxnSp>
        <p:nvCxnSpPr>
          <p:cNvPr id="21532" name="AutoShape 27"/>
          <p:cNvCxnSpPr>
            <a:cxnSpLocks noChangeShapeType="1"/>
          </p:cNvCxnSpPr>
          <p:nvPr/>
        </p:nvCxnSpPr>
        <p:spPr bwMode="auto">
          <a:xfrm>
            <a:off x="500063" y="6715125"/>
            <a:ext cx="8143875" cy="1588"/>
          </a:xfrm>
          <a:prstGeom prst="straightConnector1">
            <a:avLst/>
          </a:prstGeom>
          <a:noFill/>
          <a:ln w="9525">
            <a:solidFill>
              <a:srgbClr val="00B050"/>
            </a:solidFill>
            <a:round/>
            <a:headEnd/>
            <a:tailEnd/>
          </a:ln>
        </p:spPr>
      </p:cxnSp>
      <p:cxnSp>
        <p:nvCxnSpPr>
          <p:cNvPr id="21533" name="AutoShape 28"/>
          <p:cNvCxnSpPr>
            <a:cxnSpLocks noChangeShapeType="1"/>
          </p:cNvCxnSpPr>
          <p:nvPr/>
        </p:nvCxnSpPr>
        <p:spPr bwMode="auto">
          <a:xfrm rot="5400000">
            <a:off x="3750469" y="4536282"/>
            <a:ext cx="4359275" cy="1587"/>
          </a:xfrm>
          <a:prstGeom prst="straightConnector1">
            <a:avLst/>
          </a:prstGeom>
          <a:noFill/>
          <a:ln w="9525">
            <a:solidFill>
              <a:srgbClr val="00B050"/>
            </a:solidFill>
            <a:round/>
            <a:headEnd/>
            <a:tailEnd/>
          </a:ln>
        </p:spPr>
      </p:cxnSp>
      <p:cxnSp>
        <p:nvCxnSpPr>
          <p:cNvPr id="21534" name="AutoShape 29"/>
          <p:cNvCxnSpPr>
            <a:cxnSpLocks noChangeShapeType="1"/>
          </p:cNvCxnSpPr>
          <p:nvPr/>
        </p:nvCxnSpPr>
        <p:spPr bwMode="auto">
          <a:xfrm rot="5400000">
            <a:off x="6465888" y="4535488"/>
            <a:ext cx="4357687" cy="1587"/>
          </a:xfrm>
          <a:prstGeom prst="straightConnector1">
            <a:avLst/>
          </a:prstGeom>
          <a:noFill/>
          <a:ln w="9525">
            <a:solidFill>
              <a:srgbClr val="00B050"/>
            </a:solidFill>
            <a:round/>
            <a:headEnd/>
            <a:tailEnd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642937"/>
          </a:xfrm>
        </p:spPr>
        <p:txBody>
          <a:bodyPr>
            <a:normAutofit fontScale="90000"/>
          </a:bodyPr>
          <a:lstStyle/>
          <a:p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en-US" sz="2400" b="1" u="sng" smtClean="0"/>
              <a:t>OBYČEJNÝ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2689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1200" smtClean="0"/>
              <a:t>Doplň i – y, í – ý:</a:t>
            </a:r>
            <a:endParaRPr lang="cs-CZ" sz="1200" smtClean="0"/>
          </a:p>
          <a:p>
            <a:pPr>
              <a:buFont typeface="Arial" charset="0"/>
              <a:buNone/>
            </a:pPr>
            <a:r>
              <a:rPr lang="en-US" sz="1800" smtClean="0"/>
              <a:t>Velikonoce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Velikonoce jsou křesťanský  svátek. Přesto se k nim vztahuje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mnoho lidových</a:t>
            </a:r>
            <a:r>
              <a:rPr lang="cs-CZ" sz="1800" smtClean="0"/>
              <a:t> </a:t>
            </a:r>
            <a:r>
              <a:rPr lang="en-US" sz="1800" smtClean="0"/>
              <a:t>zvyků – ob     čejů.</a:t>
            </a:r>
            <a:r>
              <a:rPr lang="cs-CZ" sz="1800" smtClean="0"/>
              <a:t> </a:t>
            </a:r>
            <a:r>
              <a:rPr lang="en-US" sz="1800" smtClean="0"/>
              <a:t>Toník s tatínkem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si ob     čejně pletou pomlázku z vrbového proutí. Maminka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vysévá do misky</a:t>
            </a:r>
            <a:r>
              <a:rPr lang="cs-CZ" sz="1800" smtClean="0"/>
              <a:t> </a:t>
            </a:r>
            <a:r>
              <a:rPr lang="en-US" sz="1800" smtClean="0"/>
              <a:t>obilí, dědeček vyřezává neob     čejně krásnou řehtačku, maminka</a:t>
            </a: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s babičkou malují ob    </a:t>
            </a:r>
            <a:r>
              <a:rPr lang="cs-CZ" sz="1800" smtClean="0"/>
              <a:t>č</a:t>
            </a:r>
            <a:r>
              <a:rPr lang="en-US" sz="1800" smtClean="0"/>
              <a:t>ejně uvařená vejce.</a:t>
            </a:r>
            <a:r>
              <a:rPr lang="cs-CZ" sz="1800" smtClean="0"/>
              <a:t> </a:t>
            </a:r>
            <a:r>
              <a:rPr lang="en-US" sz="1800" smtClean="0"/>
              <a:t>Babička ob    čejně vypravuje o dalších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 zvycích, které již vymizely. Toník se na tyto dny velmi těší. Které ob     čeje znáš ty?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200" smtClean="0"/>
          </a:p>
        </p:txBody>
      </p:sp>
      <p:pic>
        <p:nvPicPr>
          <p:cNvPr id="22532" name="Picture 2" descr="49B026C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9850" y="1071563"/>
            <a:ext cx="2098675" cy="240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3071813" y="2428875"/>
            <a:ext cx="214312" cy="3571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00125" y="3071813"/>
            <a:ext cx="214313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86313" y="3786188"/>
            <a:ext cx="214312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28875" y="4429125"/>
            <a:ext cx="214313" cy="3571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72125" y="4429125"/>
            <a:ext cx="214313" cy="3571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15125" y="5072063"/>
            <a:ext cx="214313" cy="3571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pPr algn="l"/>
            <a:r>
              <a:rPr lang="en-US" sz="1200" smtClean="0"/>
              <a:t>Doplň správná i – y, í – ý:</a:t>
            </a:r>
            <a:endParaRPr lang="cs-CZ" sz="1200" smtClean="0"/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8402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2000" smtClean="0"/>
              <a:t>Zdob      l vejce, b     cí nástroj, zab     dlil se, b      l statečný, b     </a:t>
            </a:r>
            <a:r>
              <a:rPr lang="cs-CZ" sz="2000" smtClean="0"/>
              <a:t> </a:t>
            </a:r>
            <a:r>
              <a:rPr lang="en-US" sz="2000" smtClean="0"/>
              <a:t>lá </a:t>
            </a:r>
            <a:r>
              <a:rPr lang="cs-CZ" sz="2000" smtClean="0"/>
              <a:t>l</a:t>
            </a:r>
            <a:r>
              <a:rPr lang="en-US" sz="2000" smtClean="0"/>
              <a:t>abuť, 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en-US" sz="2000" smtClean="0"/>
              <a:t>dřevěný náb     </a:t>
            </a:r>
            <a:r>
              <a:rPr lang="cs-CZ" sz="2000" smtClean="0"/>
              <a:t> </a:t>
            </a:r>
            <a:r>
              <a:rPr lang="en-US" sz="2000" smtClean="0"/>
              <a:t>tek, malá násob     lka, ob    </a:t>
            </a:r>
            <a:r>
              <a:rPr lang="cs-CZ" sz="2000" smtClean="0"/>
              <a:t> </a:t>
            </a:r>
            <a:r>
              <a:rPr lang="en-US" sz="2000" smtClean="0"/>
              <a:t> vatel České republiky, 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en-US" sz="2000" smtClean="0"/>
              <a:t>pasoucí se dob     tek, b     lek ve vejci, rezavý hřeb     k, seno pro dob     </a:t>
            </a:r>
            <a:r>
              <a:rPr lang="cs-CZ" sz="2000" smtClean="0"/>
              <a:t> </a:t>
            </a:r>
            <a:r>
              <a:rPr lang="en-US" sz="2000" smtClean="0"/>
              <a:t>tek, 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en-US" sz="2000" smtClean="0"/>
              <a:t>útulný příb     </a:t>
            </a:r>
            <a:r>
              <a:rPr lang="cs-CZ" sz="2000" smtClean="0"/>
              <a:t> </a:t>
            </a:r>
            <a:r>
              <a:rPr lang="en-US" sz="2000" smtClean="0"/>
              <a:t>tek.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 </a:t>
            </a:r>
          </a:p>
          <a:p>
            <a:pPr>
              <a:buFont typeface="Arial" charset="0"/>
              <a:buNone/>
            </a:pPr>
            <a:endParaRPr lang="cs-CZ" sz="2000" smtClean="0"/>
          </a:p>
        </p:txBody>
      </p:sp>
      <p:sp>
        <p:nvSpPr>
          <p:cNvPr id="23556" name="Text Box 2"/>
          <p:cNvSpPr txBox="1">
            <a:spLocks noChangeArrowheads="1"/>
          </p:cNvSpPr>
          <p:nvPr/>
        </p:nvSpPr>
        <p:spPr bwMode="auto">
          <a:xfrm>
            <a:off x="1071563" y="1285875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57" name="Text Box 2"/>
          <p:cNvSpPr txBox="1">
            <a:spLocks noChangeArrowheads="1"/>
          </p:cNvSpPr>
          <p:nvPr/>
        </p:nvSpPr>
        <p:spPr bwMode="auto">
          <a:xfrm>
            <a:off x="2286000" y="1285875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58" name="Text Box 2"/>
          <p:cNvSpPr txBox="1">
            <a:spLocks noChangeArrowheads="1"/>
          </p:cNvSpPr>
          <p:nvPr/>
        </p:nvSpPr>
        <p:spPr bwMode="auto">
          <a:xfrm>
            <a:off x="4000500" y="1285875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59" name="Text Box 2"/>
          <p:cNvSpPr txBox="1">
            <a:spLocks noChangeArrowheads="1"/>
          </p:cNvSpPr>
          <p:nvPr/>
        </p:nvSpPr>
        <p:spPr bwMode="auto">
          <a:xfrm>
            <a:off x="5143500" y="1285875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60" name="Text Box 2"/>
          <p:cNvSpPr txBox="1">
            <a:spLocks noChangeArrowheads="1"/>
          </p:cNvSpPr>
          <p:nvPr/>
        </p:nvSpPr>
        <p:spPr bwMode="auto">
          <a:xfrm>
            <a:off x="6715125" y="1285875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61" name="Text Box 2"/>
          <p:cNvSpPr txBox="1">
            <a:spLocks noChangeArrowheads="1"/>
          </p:cNvSpPr>
          <p:nvPr/>
        </p:nvSpPr>
        <p:spPr bwMode="auto">
          <a:xfrm>
            <a:off x="1857375" y="2000250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62" name="Text Box 2"/>
          <p:cNvSpPr txBox="1">
            <a:spLocks noChangeArrowheads="1"/>
          </p:cNvSpPr>
          <p:nvPr/>
        </p:nvSpPr>
        <p:spPr bwMode="auto">
          <a:xfrm>
            <a:off x="3786188" y="2000250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63" name="Text Box 2"/>
          <p:cNvSpPr txBox="1">
            <a:spLocks noChangeArrowheads="1"/>
          </p:cNvSpPr>
          <p:nvPr/>
        </p:nvSpPr>
        <p:spPr bwMode="auto">
          <a:xfrm>
            <a:off x="4786313" y="2000250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64" name="Text Box 2"/>
          <p:cNvSpPr txBox="1">
            <a:spLocks noChangeArrowheads="1"/>
          </p:cNvSpPr>
          <p:nvPr/>
        </p:nvSpPr>
        <p:spPr bwMode="auto">
          <a:xfrm>
            <a:off x="2071688" y="2714625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65" name="Text Box 2"/>
          <p:cNvSpPr txBox="1">
            <a:spLocks noChangeArrowheads="1"/>
          </p:cNvSpPr>
          <p:nvPr/>
        </p:nvSpPr>
        <p:spPr bwMode="auto">
          <a:xfrm>
            <a:off x="2928938" y="2714625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66" name="Text Box 2"/>
          <p:cNvSpPr txBox="1">
            <a:spLocks noChangeArrowheads="1"/>
          </p:cNvSpPr>
          <p:nvPr/>
        </p:nvSpPr>
        <p:spPr bwMode="auto">
          <a:xfrm>
            <a:off x="5643563" y="2714625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67" name="Text Box 2"/>
          <p:cNvSpPr txBox="1">
            <a:spLocks noChangeArrowheads="1"/>
          </p:cNvSpPr>
          <p:nvPr/>
        </p:nvSpPr>
        <p:spPr bwMode="auto">
          <a:xfrm>
            <a:off x="7572375" y="2714625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  <p:sp>
        <p:nvSpPr>
          <p:cNvPr id="23568" name="Text Box 2"/>
          <p:cNvSpPr txBox="1">
            <a:spLocks noChangeArrowheads="1"/>
          </p:cNvSpPr>
          <p:nvPr/>
        </p:nvSpPr>
        <p:spPr bwMode="auto">
          <a:xfrm>
            <a:off x="1714500" y="3500438"/>
            <a:ext cx="285750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 sz="2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PŘÍBYTEK, NÁBYTEK, DOBYTEK, OBYČEJNÝ. 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prvním, čtvrtém a pátém cvičení žáci doplňují správná i – y, í – ý kliknutím levým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tlačítkem myši na rámeček a doplněním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Druhé cvičení nabízí další formu procvičení tvarů slovesa BÝT a slov příbuzných přesouváním ,,kartiček“ zleva a správným výběrem a přiřazením k cedulkám za čarou. ,,Cedulky“ se přesouvají kliknutím levým tlačítkem myši do rohu kartičky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a následně posunem myši se současným držením levého tlačítka.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Třetí cvičení nabízí lepší pochopení významu slov PŘÍBYTEK, NÁBYTEK, DOBYTEK tříděním slov podřazených ke slovům nadřazeným uvedeným v tabulce. Přesouvání se provádí stejným způsobem, jako ve cvičení dva.</a:t>
            </a:r>
          </a:p>
          <a:p>
            <a:pPr>
              <a:buFont typeface="Wingdings" pitchFamily="2" charset="2"/>
              <a:buChar char="v"/>
            </a:pPr>
            <a:endParaRPr lang="cs-CZ" sz="18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None/>
              <a:defRPr/>
            </a:pPr>
            <a:r>
              <a:rPr lang="cs-CZ" sz="1200" dirty="0" smtClean="0"/>
              <a:t>   Snímky </a:t>
            </a:r>
            <a:r>
              <a:rPr lang="cs-CZ" sz="1200" dirty="0" smtClean="0"/>
              <a:t>2, </a:t>
            </a:r>
            <a:r>
              <a:rPr lang="cs-CZ" sz="1200" dirty="0" smtClean="0"/>
              <a:t>5 - obrázky dle návrhu autorky</a:t>
            </a:r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482</Words>
  <Application>Microsoft Office PowerPoint</Application>
  <PresentationFormat>Předvádění na obrazovce (4:3)</PresentationFormat>
  <Paragraphs>102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VYJMENOVANÁ  SLOVA</vt:lpstr>
      <vt:lpstr>  PŘÍBYTEK, NÁBYTEK, DOBYTEK </vt:lpstr>
      <vt:lpstr>Víš, co k sobě patří?</vt:lpstr>
      <vt:lpstr>Roztřiď slova dle významu: </vt:lpstr>
      <vt:lpstr> OBYČEJNÝ </vt:lpstr>
      <vt:lpstr>Doplň správná i – y, í – ý: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Martin Králík</cp:lastModifiedBy>
  <cp:revision>4</cp:revision>
  <dcterms:created xsi:type="dcterms:W3CDTF">2012-01-11T10:17:41Z</dcterms:created>
  <dcterms:modified xsi:type="dcterms:W3CDTF">2012-03-17T11:04:26Z</dcterms:modified>
</cp:coreProperties>
</file>