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96" r:id="rId2"/>
    <p:sldId id="297" r:id="rId3"/>
    <p:sldId id="298" r:id="rId4"/>
    <p:sldId id="299" r:id="rId5"/>
    <p:sldId id="300" r:id="rId6"/>
    <p:sldId id="301" r:id="rId7"/>
    <p:sldId id="302" r:id="rId8"/>
    <p:sldId id="30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F61584-EE1B-4960-A3E5-1ED36DC991BF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BA73E-A889-48E8-8CA1-FDD909A98C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20BDE-879A-47D8-8E48-6B204D68B39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DA6CD-CD39-4BAB-8E7C-987294AFA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20BDE-879A-47D8-8E48-6B204D68B39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DA6CD-CD39-4BAB-8E7C-987294AFA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20BDE-879A-47D8-8E48-6B204D68B39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DA6CD-CD39-4BAB-8E7C-987294AFA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20BDE-879A-47D8-8E48-6B204D68B39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DA6CD-CD39-4BAB-8E7C-987294AFA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20BDE-879A-47D8-8E48-6B204D68B39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DA6CD-CD39-4BAB-8E7C-987294AFA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20BDE-879A-47D8-8E48-6B204D68B39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DA6CD-CD39-4BAB-8E7C-987294AFA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20BDE-879A-47D8-8E48-6B204D68B39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DA6CD-CD39-4BAB-8E7C-987294AFA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20BDE-879A-47D8-8E48-6B204D68B39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DA6CD-CD39-4BAB-8E7C-987294AFA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20BDE-879A-47D8-8E48-6B204D68B39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DA6CD-CD39-4BAB-8E7C-987294AFA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20BDE-879A-47D8-8E48-6B204D68B39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DA6CD-CD39-4BAB-8E7C-987294AFA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20BDE-879A-47D8-8E48-6B204D68B39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FDA6CD-CD39-4BAB-8E7C-987294AFA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20BDE-879A-47D8-8E48-6B204D68B396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FDA6CD-CD39-4BAB-8E7C-987294AFA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smtClean="0"/>
              <a:t>VY_32_INOVACE_06_12_vyjmenovaná </a:t>
            </a:r>
            <a:r>
              <a:rPr lang="cs-CZ" sz="1900" dirty="0" smtClean="0"/>
              <a:t>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4198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z="2400" b="1" u="sng" smtClean="0"/>
              <a:t>POLYKAT, PLYNOUT, PLÝTVAT</a:t>
            </a:r>
          </a:p>
        </p:txBody>
      </p:sp>
      <p:sp>
        <p:nvSpPr>
          <p:cNvPr id="43011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50"/>
            <a:ext cx="8258175" cy="52689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20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smtClean="0"/>
              <a:t>Čas pl    ne jako voda. Terezce je půl roku. Již od narození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uměla pol     kat. Nejraději má ml     čko. Malé děti spol     kají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vše, co dají do pusinky. Proto Toník ukl     zí před Terezkou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všechny mal     čké hračky. Maminka vaří kaši na pl     nových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kamnech. Elektrická energie je dražší než pl     n. Maminka umí šetřit. Toník často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pl     tvá potravinami, nechává na talíři zb     tky. Toník sl    šel, že některé děti na naší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zemi mají hlad. Ty b      určitě nepl     tvaly jídlem. Maminka pere pl     nky. Zbytečně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však vodou nepl     tvá, chrání tak přírodu před škodl    vými odpady.  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43012" name="Picture 2" descr="8C5F42B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00" y="928688"/>
            <a:ext cx="2428875" cy="2452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071563" y="1143000"/>
            <a:ext cx="214312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00188" y="1785938"/>
            <a:ext cx="214312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43313" y="1785938"/>
            <a:ext cx="214312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43563" y="1785938"/>
            <a:ext cx="214312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43375" y="2428875"/>
            <a:ext cx="214313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14500" y="3071813"/>
            <a:ext cx="214313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14938" y="3071813"/>
            <a:ext cx="214312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3786188"/>
            <a:ext cx="214313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4375" y="4429125"/>
            <a:ext cx="214313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357688" y="4429125"/>
            <a:ext cx="214312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43563" y="4429125"/>
            <a:ext cx="214312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357438" y="5072063"/>
            <a:ext cx="214312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14750" y="5072063"/>
            <a:ext cx="214313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15125" y="5072063"/>
            <a:ext cx="214313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071688" y="5715000"/>
            <a:ext cx="214312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57813" y="5715000"/>
            <a:ext cx="214312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4857750" y="4000500"/>
            <a:ext cx="1214438" cy="5715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857750" y="3357563"/>
            <a:ext cx="1214438" cy="5715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714625" y="2714625"/>
            <a:ext cx="1214438" cy="5715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714625" y="2000250"/>
            <a:ext cx="1214438" cy="5715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714750" y="1285875"/>
            <a:ext cx="1214438" cy="5715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500813" y="4714875"/>
            <a:ext cx="1214437" cy="571500"/>
          </a:xfrm>
          <a:prstGeom prst="roundRect">
            <a:avLst/>
          </a:prstGeom>
          <a:solidFill>
            <a:schemeClr val="bg1"/>
          </a:solidFill>
          <a:ln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040" name="Nadpis 1"/>
          <p:cNvSpPr>
            <a:spLocks noGrp="1"/>
          </p:cNvSpPr>
          <p:nvPr>
            <p:ph type="title"/>
          </p:nvPr>
        </p:nvSpPr>
        <p:spPr>
          <a:xfrm>
            <a:off x="457200" y="500063"/>
            <a:ext cx="8229600" cy="500062"/>
          </a:xfrm>
        </p:spPr>
        <p:txBody>
          <a:bodyPr/>
          <a:lstStyle/>
          <a:p>
            <a:pPr algn="l"/>
            <a:r>
              <a:rPr lang="cs-CZ" sz="1200" smtClean="0"/>
              <a:t>Doplň chybějící slova ve větách:</a:t>
            </a:r>
          </a:p>
        </p:txBody>
      </p:sp>
      <p:sp>
        <p:nvSpPr>
          <p:cNvPr id="44041" name="Zástupný symbol pro obsah 2"/>
          <p:cNvSpPr>
            <a:spLocks noGrp="1"/>
          </p:cNvSpPr>
          <p:nvPr>
            <p:ph idx="1"/>
          </p:nvPr>
        </p:nvSpPr>
        <p:spPr>
          <a:xfrm>
            <a:off x="2714625" y="1143000"/>
            <a:ext cx="5972175" cy="4983163"/>
          </a:xfrm>
        </p:spPr>
        <p:txBody>
          <a:bodyPr/>
          <a:lstStyle/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Teta Věra                         vypráví příběhy z dětství.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                       pitnou vodou!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                       dbá o pořádek ve městě.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Pejsek Ťapka je dobrý                         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Kdo viděl odvážného                           ohně?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Maminka utírá pusinku miminka čistou                          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500063" y="1143000"/>
            <a:ext cx="1143000" cy="42862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hlídač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500063" y="5429250"/>
            <a:ext cx="1143000" cy="42862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Neplýtvej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1143000" y="1857375"/>
            <a:ext cx="1143000" cy="42862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polykače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714375" y="4429125"/>
            <a:ext cx="1143000" cy="42862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Policie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71500" y="2643188"/>
            <a:ext cx="1143000" cy="42862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plínou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1143000" y="3571875"/>
            <a:ext cx="1143000" cy="42862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chemeClr val="tx1"/>
                </a:solidFill>
              </a:rPr>
              <a:t>plynule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 rot="5400000">
            <a:off x="250825" y="3535363"/>
            <a:ext cx="4643437" cy="1588"/>
          </a:xfrm>
          <a:prstGeom prst="line">
            <a:avLst/>
          </a:prstGeom>
          <a:ln w="22225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u="sng" smtClean="0"/>
              <a:t>LÝKO, LÝTKO, LYŽE, VZLYKAT</a:t>
            </a:r>
          </a:p>
        </p:txBody>
      </p:sp>
      <p:sp>
        <p:nvSpPr>
          <p:cNvPr id="45059" name="Zástupný symbol pro obsah 2"/>
          <p:cNvSpPr>
            <a:spLocks noGrp="1"/>
          </p:cNvSpPr>
          <p:nvPr>
            <p:ph idx="1"/>
          </p:nvPr>
        </p:nvSpPr>
        <p:spPr>
          <a:xfrm>
            <a:off x="357188" y="1000125"/>
            <a:ext cx="8429625" cy="521493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1200" smtClean="0"/>
              <a:t>Doplň správná i –y, í –ý:</a:t>
            </a:r>
          </a:p>
          <a:p>
            <a:pPr>
              <a:buFont typeface="Arial" charset="0"/>
              <a:buNone/>
            </a:pPr>
            <a:r>
              <a:rPr lang="cs-CZ" sz="1800" smtClean="0"/>
              <a:t>V zimě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Toník rád l      žuje. Když napadne sn      h, vezme si l     že a jde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s dětmi za město na kopec. Jednou v zimě, když b     l sníh umrzlý,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upadl a tuze ho bolelo l      tko. Nějací cizí lidé ho odvezli do ne-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mocn      ce, kde mu lékař bol     stku ošetřil. L     toval, že nesměl l     žovat. A tak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chod      l krmit zvířátka. Dědeček Toníkovi vysvětlil, že když mají zajíc       hlad, okusuj      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kůru mlad      ch stromků. Poškodí-li se l     ko, které je pod kůrou, stromek zah     ne.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cs-CZ" sz="1800" smtClean="0"/>
              <a:t>Zajíčkům nosil mrkev a zelí, ptáčkům na l     ku navázaný lůj zavěšoval na větve.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pic>
        <p:nvPicPr>
          <p:cNvPr id="45060" name="Picture 3" descr="2AC0FE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72250" y="714375"/>
            <a:ext cx="2071688" cy="2719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428750" y="1857375"/>
            <a:ext cx="255588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86188" y="1857375"/>
            <a:ext cx="255587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4938" y="1857375"/>
            <a:ext cx="255587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625" y="2571750"/>
            <a:ext cx="255588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43188" y="3214688"/>
            <a:ext cx="255587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00125" y="3857625"/>
            <a:ext cx="255588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43250" y="3857625"/>
            <a:ext cx="255588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3438" y="3857625"/>
            <a:ext cx="255587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00813" y="3857625"/>
            <a:ext cx="255587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28688" y="4500563"/>
            <a:ext cx="255587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86563" y="4500563"/>
            <a:ext cx="255587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86750" y="4500563"/>
            <a:ext cx="255588" cy="36988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28750" y="5143500"/>
            <a:ext cx="255588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71938" y="5143500"/>
            <a:ext cx="255587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43813" y="5143500"/>
            <a:ext cx="255587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14813" y="5857875"/>
            <a:ext cx="255587" cy="3698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37"/>
          </a:xfrm>
        </p:spPr>
        <p:txBody>
          <a:bodyPr/>
          <a:lstStyle/>
          <a:p>
            <a:pPr algn="l"/>
            <a:r>
              <a:rPr lang="en-US" sz="1200" smtClean="0"/>
              <a:t>Roztřiď do sloupců podle toho, zda – li se ve slově píše i – í nebo y – ý:</a:t>
            </a:r>
            <a:endParaRPr lang="cs-CZ" sz="1200" smtClean="0"/>
          </a:p>
        </p:txBody>
      </p:sp>
      <p:sp>
        <p:nvSpPr>
          <p:cNvPr id="46083" name="AutoShape 13"/>
          <p:cNvSpPr>
            <a:spLocks noChangeArrowheads="1"/>
          </p:cNvSpPr>
          <p:nvPr/>
        </p:nvSpPr>
        <p:spPr bwMode="auto">
          <a:xfrm>
            <a:off x="3929063" y="714375"/>
            <a:ext cx="1400175" cy="704850"/>
          </a:xfrm>
          <a:prstGeom prst="cube">
            <a:avLst>
              <a:gd name="adj" fmla="val 25000"/>
            </a:avLst>
          </a:prstGeom>
          <a:solidFill>
            <a:srgbClr val="31849B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2000">
                <a:solidFill>
                  <a:srgbClr val="FFFFFF"/>
                </a:solidFill>
                <a:latin typeface="Calibri" pitchFamily="34" charset="0"/>
              </a:rPr>
              <a:t>   Y  -  Ý</a:t>
            </a:r>
          </a:p>
          <a:p>
            <a:endParaRPr lang="cs-CZ"/>
          </a:p>
        </p:txBody>
      </p:sp>
      <p:sp>
        <p:nvSpPr>
          <p:cNvPr id="46084" name="AutoShape 14"/>
          <p:cNvSpPr>
            <a:spLocks noChangeArrowheads="1"/>
          </p:cNvSpPr>
          <p:nvPr/>
        </p:nvSpPr>
        <p:spPr bwMode="auto">
          <a:xfrm>
            <a:off x="6429375" y="714375"/>
            <a:ext cx="1400175" cy="704850"/>
          </a:xfrm>
          <a:prstGeom prst="cube">
            <a:avLst>
              <a:gd name="adj" fmla="val 25000"/>
            </a:avLst>
          </a:prstGeom>
          <a:solidFill>
            <a:srgbClr val="31849B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>
              <a:spcAft>
                <a:spcPts val="1000"/>
              </a:spcAft>
            </a:pPr>
            <a:r>
              <a:rPr lang="cs-CZ" sz="1600">
                <a:solidFill>
                  <a:srgbClr val="FFFFFF"/>
                </a:solidFill>
                <a:latin typeface="Calibri" pitchFamily="34" charset="0"/>
              </a:rPr>
              <a:t>      </a:t>
            </a:r>
            <a:r>
              <a:rPr lang="cs-CZ" sz="2000">
                <a:solidFill>
                  <a:srgbClr val="FFFFFF"/>
                </a:solidFill>
                <a:latin typeface="Calibri" pitchFamily="34" charset="0"/>
              </a:rPr>
              <a:t>I  -  Í</a:t>
            </a:r>
            <a:endParaRPr lang="cs-CZ"/>
          </a:p>
        </p:txBody>
      </p:sp>
      <p:sp>
        <p:nvSpPr>
          <p:cNvPr id="6" name="Text Box 9"/>
          <p:cNvSpPr txBox="1">
            <a:spLocks noChangeArrowheads="1"/>
          </p:cNvSpPr>
          <p:nvPr/>
        </p:nvSpPr>
        <p:spPr bwMode="auto">
          <a:xfrm>
            <a:off x="2143125" y="1643063"/>
            <a:ext cx="1428750" cy="481012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zlatý </a:t>
            </a:r>
            <a:r>
              <a:rPr lang="cs-CZ" sz="1600" dirty="0" err="1">
                <a:latin typeface="Arial" pitchFamily="34" charset="0"/>
              </a:rPr>
              <a:t>kl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ček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7" name="Text Box 9"/>
          <p:cNvSpPr txBox="1">
            <a:spLocks noChangeArrowheads="1"/>
          </p:cNvSpPr>
          <p:nvPr/>
        </p:nvSpPr>
        <p:spPr bwMode="auto">
          <a:xfrm>
            <a:off x="2286000" y="4786313"/>
            <a:ext cx="1500188" cy="481012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uml</a:t>
            </a:r>
            <a:r>
              <a:rPr lang="cs-CZ" sz="1600" dirty="0">
                <a:latin typeface="Arial" pitchFamily="34" charset="0"/>
              </a:rPr>
              <a:t>-t mouku</a:t>
            </a:r>
          </a:p>
        </p:txBody>
      </p:sp>
      <p:sp>
        <p:nvSpPr>
          <p:cNvPr id="8" name="Text Box 9"/>
          <p:cNvSpPr txBox="1">
            <a:spLocks noChangeArrowheads="1"/>
          </p:cNvSpPr>
          <p:nvPr/>
        </p:nvSpPr>
        <p:spPr bwMode="auto">
          <a:xfrm>
            <a:off x="357188" y="2786063"/>
            <a:ext cx="1500187" cy="481012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ospalý </a:t>
            </a:r>
            <a:r>
              <a:rPr lang="cs-CZ" sz="1600" dirty="0" err="1">
                <a:latin typeface="Arial" pitchFamily="34" charset="0"/>
              </a:rPr>
              <a:t>hl</a:t>
            </a:r>
            <a:r>
              <a:rPr lang="cs-CZ" sz="1600" dirty="0">
                <a:latin typeface="Arial" pitchFamily="34" charset="0"/>
              </a:rPr>
              <a:t>-dač</a:t>
            </a:r>
          </a:p>
        </p:txBody>
      </p:sp>
      <p:sp>
        <p:nvSpPr>
          <p:cNvPr id="9" name="Text Box 9"/>
          <p:cNvSpPr txBox="1">
            <a:spLocks noChangeArrowheads="1"/>
          </p:cNvSpPr>
          <p:nvPr/>
        </p:nvSpPr>
        <p:spPr bwMode="auto">
          <a:xfrm>
            <a:off x="1500188" y="5429250"/>
            <a:ext cx="1500187" cy="481013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ptačí </a:t>
            </a:r>
            <a:r>
              <a:rPr lang="cs-CZ" sz="1600" dirty="0" err="1">
                <a:latin typeface="Arial" pitchFamily="34" charset="0"/>
              </a:rPr>
              <a:t>kl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cka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10" name="Text Box 9"/>
          <p:cNvSpPr txBox="1">
            <a:spLocks noChangeArrowheads="1"/>
          </p:cNvSpPr>
          <p:nvPr/>
        </p:nvSpPr>
        <p:spPr bwMode="auto">
          <a:xfrm>
            <a:off x="2286000" y="785813"/>
            <a:ext cx="1500188" cy="481012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nedodržel </a:t>
            </a:r>
            <a:r>
              <a:rPr lang="cs-CZ" sz="1600" dirty="0" err="1">
                <a:latin typeface="Arial" pitchFamily="34" charset="0"/>
              </a:rPr>
              <a:t>sl</a:t>
            </a:r>
            <a:r>
              <a:rPr lang="cs-CZ" sz="1600" dirty="0">
                <a:latin typeface="Arial" pitchFamily="34" charset="0"/>
              </a:rPr>
              <a:t>-b</a:t>
            </a:r>
          </a:p>
        </p:txBody>
      </p:sp>
      <p:sp>
        <p:nvSpPr>
          <p:cNvPr id="11" name="Text Box 9"/>
          <p:cNvSpPr txBox="1">
            <a:spLocks noChangeArrowheads="1"/>
          </p:cNvSpPr>
          <p:nvPr/>
        </p:nvSpPr>
        <p:spPr bwMode="auto">
          <a:xfrm>
            <a:off x="2000250" y="4071938"/>
            <a:ext cx="1428750" cy="481012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kl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dný</a:t>
            </a:r>
            <a:r>
              <a:rPr lang="cs-CZ" sz="1600" dirty="0">
                <a:latin typeface="Arial" pitchFamily="34" charset="0"/>
              </a:rPr>
              <a:t> pes</a:t>
            </a:r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2214563" y="6072188"/>
            <a:ext cx="1500187" cy="571500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skotačící </a:t>
            </a:r>
            <a:r>
              <a:rPr lang="cs-CZ" sz="1600" dirty="0" err="1">
                <a:latin typeface="Arial" pitchFamily="34" charset="0"/>
              </a:rPr>
              <a:t>kob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lka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13" name="Text Box 9"/>
          <p:cNvSpPr txBox="1">
            <a:spLocks noChangeArrowheads="1"/>
          </p:cNvSpPr>
          <p:nvPr/>
        </p:nvSpPr>
        <p:spPr bwMode="auto">
          <a:xfrm>
            <a:off x="500063" y="6143625"/>
            <a:ext cx="1571625" cy="481013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sl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dil</a:t>
            </a:r>
            <a:r>
              <a:rPr lang="cs-CZ" sz="1600" dirty="0">
                <a:latin typeface="Arial" pitchFamily="34" charset="0"/>
              </a:rPr>
              <a:t> po pokoji</a:t>
            </a:r>
          </a:p>
        </p:txBody>
      </p:sp>
      <p:sp>
        <p:nvSpPr>
          <p:cNvPr id="14" name="Text Box 9"/>
          <p:cNvSpPr txBox="1">
            <a:spLocks noChangeArrowheads="1"/>
          </p:cNvSpPr>
          <p:nvPr/>
        </p:nvSpPr>
        <p:spPr bwMode="auto">
          <a:xfrm>
            <a:off x="571500" y="2071688"/>
            <a:ext cx="1500188" cy="571500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sl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šet</a:t>
            </a:r>
            <a:r>
              <a:rPr lang="cs-CZ" sz="1600" dirty="0">
                <a:latin typeface="Arial" pitchFamily="34" charset="0"/>
              </a:rPr>
              <a:t> lidské hlasy</a:t>
            </a: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428625" y="1143000"/>
            <a:ext cx="1500188" cy="481013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starý ml-</a:t>
            </a:r>
            <a:r>
              <a:rPr lang="cs-CZ" sz="1600" dirty="0" err="1">
                <a:latin typeface="Arial" pitchFamily="34" charset="0"/>
              </a:rPr>
              <a:t>nář</a:t>
            </a:r>
            <a:endParaRPr lang="cs-CZ" sz="1600" dirty="0">
              <a:latin typeface="Arial" pitchFamily="34" charset="0"/>
            </a:endParaRPr>
          </a:p>
        </p:txBody>
      </p:sp>
      <p:sp>
        <p:nvSpPr>
          <p:cNvPr id="16" name="Text Box 9"/>
          <p:cNvSpPr txBox="1">
            <a:spLocks noChangeArrowheads="1"/>
          </p:cNvSpPr>
          <p:nvPr/>
        </p:nvSpPr>
        <p:spPr bwMode="auto">
          <a:xfrm>
            <a:off x="2214563" y="2714625"/>
            <a:ext cx="1500187" cy="481013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sl</a:t>
            </a:r>
            <a:r>
              <a:rPr lang="cs-CZ" sz="1600" dirty="0">
                <a:latin typeface="Arial" pitchFamily="34" charset="0"/>
              </a:rPr>
              <a:t>-</a:t>
            </a:r>
            <a:r>
              <a:rPr lang="cs-CZ" sz="1600" dirty="0" err="1">
                <a:latin typeface="Arial" pitchFamily="34" charset="0"/>
              </a:rPr>
              <a:t>šely</a:t>
            </a:r>
            <a:r>
              <a:rPr lang="cs-CZ" sz="1600" dirty="0">
                <a:latin typeface="Arial" pitchFamily="34" charset="0"/>
              </a:rPr>
              <a:t> hudbu</a:t>
            </a:r>
          </a:p>
        </p:txBody>
      </p:sp>
      <p:sp>
        <p:nvSpPr>
          <p:cNvPr id="17" name="Text Box 9"/>
          <p:cNvSpPr txBox="1">
            <a:spLocks noChangeArrowheads="1"/>
          </p:cNvSpPr>
          <p:nvPr/>
        </p:nvSpPr>
        <p:spPr bwMode="auto">
          <a:xfrm>
            <a:off x="357188" y="4786313"/>
            <a:ext cx="1500187" cy="571500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bl</a:t>
            </a:r>
            <a:r>
              <a:rPr lang="cs-CZ" sz="1600" dirty="0">
                <a:latin typeface="Arial" pitchFamily="34" charset="0"/>
              </a:rPr>
              <a:t>-skala se čistotou</a:t>
            </a:r>
          </a:p>
        </p:txBody>
      </p:sp>
      <p:sp>
        <p:nvSpPr>
          <p:cNvPr id="18" name="Text Box 9"/>
          <p:cNvSpPr txBox="1">
            <a:spLocks noChangeArrowheads="1"/>
          </p:cNvSpPr>
          <p:nvPr/>
        </p:nvSpPr>
        <p:spPr bwMode="auto">
          <a:xfrm>
            <a:off x="357188" y="3929063"/>
            <a:ext cx="1500187" cy="571500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 err="1">
                <a:latin typeface="Arial" pitchFamily="34" charset="0"/>
              </a:rPr>
              <a:t>pol</a:t>
            </a:r>
            <a:r>
              <a:rPr lang="cs-CZ" sz="1600" dirty="0">
                <a:latin typeface="Arial" pitchFamily="34" charset="0"/>
              </a:rPr>
              <a:t>-kat doušky čaje</a:t>
            </a:r>
          </a:p>
        </p:txBody>
      </p:sp>
      <p:sp>
        <p:nvSpPr>
          <p:cNvPr id="19" name="Text Box 9"/>
          <p:cNvSpPr txBox="1">
            <a:spLocks noChangeArrowheads="1"/>
          </p:cNvSpPr>
          <p:nvPr/>
        </p:nvSpPr>
        <p:spPr bwMode="auto">
          <a:xfrm>
            <a:off x="1571625" y="3357563"/>
            <a:ext cx="1571625" cy="500062"/>
          </a:xfrm>
          <a:prstGeom prst="rect">
            <a:avLst/>
          </a:prstGeom>
          <a:solidFill>
            <a:srgbClr val="B6DDE8"/>
          </a:solidFill>
          <a:ln w="38100">
            <a:solidFill>
              <a:srgbClr val="F2F2F2"/>
            </a:solidFill>
            <a:miter lim="800000"/>
            <a:headEnd/>
            <a:tailEnd/>
          </a:ln>
          <a:effectLst>
            <a:outerShdw dist="28398" dir="3806097" algn="ctr" rotWithShape="0">
              <a:srgbClr val="205867">
                <a:alpha val="50000"/>
              </a:srgbClr>
            </a:outerShdw>
          </a:effectLst>
        </p:spPr>
        <p:txBody>
          <a:bodyPr/>
          <a:lstStyle/>
          <a:p>
            <a:pPr>
              <a:spcAft>
                <a:spcPts val="1000"/>
              </a:spcAft>
              <a:defRPr/>
            </a:pPr>
            <a:r>
              <a:rPr lang="cs-CZ" sz="1600" dirty="0">
                <a:latin typeface="Arial" pitchFamily="34" charset="0"/>
              </a:rPr>
              <a:t>ml-</a:t>
            </a:r>
            <a:r>
              <a:rPr lang="cs-CZ" sz="1600" dirty="0" err="1">
                <a:latin typeface="Arial" pitchFamily="34" charset="0"/>
              </a:rPr>
              <a:t>nek</a:t>
            </a:r>
            <a:r>
              <a:rPr lang="cs-CZ" sz="1600" dirty="0">
                <a:latin typeface="Arial" pitchFamily="34" charset="0"/>
              </a:rPr>
              <a:t> na mák</a:t>
            </a:r>
          </a:p>
        </p:txBody>
      </p:sp>
      <p:cxnSp>
        <p:nvCxnSpPr>
          <p:cNvPr id="21" name="Přímá spojovací čára 20"/>
          <p:cNvCxnSpPr/>
          <p:nvPr/>
        </p:nvCxnSpPr>
        <p:spPr>
          <a:xfrm rot="5400000">
            <a:off x="3178969" y="3679031"/>
            <a:ext cx="5930900" cy="158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929481" y="3713957"/>
            <a:ext cx="5857875" cy="158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857625" y="1500188"/>
            <a:ext cx="4643438" cy="1587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5537200" y="3678238"/>
            <a:ext cx="5929313" cy="1587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Nadpis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285750"/>
          </a:xfrm>
        </p:spPr>
        <p:txBody>
          <a:bodyPr/>
          <a:lstStyle/>
          <a:p>
            <a:pPr algn="l"/>
            <a:r>
              <a:rPr lang="cs-CZ" sz="1200" smtClean="0"/>
              <a:t>Doplň křížovku: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00063" y="571500"/>
          <a:ext cx="3657600" cy="2266950"/>
        </p:xfrm>
        <a:graphic>
          <a:graphicData uri="http://schemas.openxmlformats.org/drawingml/2006/table">
            <a:tbl>
              <a:tblPr/>
              <a:tblGrid>
                <a:gridCol w="1219200"/>
                <a:gridCol w="609600"/>
                <a:gridCol w="609600"/>
                <a:gridCol w="609600"/>
                <a:gridCol w="609600"/>
              </a:tblGrid>
              <a:tr h="323850"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 Vodou se nemá ……. 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 Nikoho neviděl ani ……..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 Pozor, ať v knize nepoškodíš …...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 Člověk, který l-žuje, se nazývá …...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 Ona nikdy …… líná.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 Kolik?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3850"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7. Maminka si posadila dítě na …..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0063" y="3143250"/>
          <a:ext cx="5357853" cy="2200275"/>
        </p:xfrm>
        <a:graphic>
          <a:graphicData uri="http://schemas.openxmlformats.org/drawingml/2006/table">
            <a:tbl>
              <a:tblPr/>
              <a:tblGrid>
                <a:gridCol w="595317"/>
                <a:gridCol w="595317"/>
                <a:gridCol w="595317"/>
                <a:gridCol w="595317"/>
                <a:gridCol w="595317"/>
                <a:gridCol w="595317"/>
                <a:gridCol w="595317"/>
                <a:gridCol w="595317"/>
                <a:gridCol w="595317"/>
              </a:tblGrid>
              <a:tr h="31364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64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364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1364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364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364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3645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AC09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143000" y="5643563"/>
          <a:ext cx="6096000" cy="323850"/>
        </p:xfrm>
        <a:graphic>
          <a:graphicData uri="http://schemas.openxmlformats.org/drawingml/2006/table">
            <a:tbl>
              <a:tblPr/>
              <a:tblGrid>
                <a:gridCol w="18288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Název byliny: (tajenka)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75923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7E4B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481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vyjmenovaných slov POLYKAT, PLYNOUT, PLÝTVAT,</a:t>
            </a:r>
          </a:p>
          <a:p>
            <a:pPr>
              <a:buFont typeface="Arial" charset="0"/>
              <a:buNone/>
            </a:pPr>
            <a:r>
              <a:rPr lang="cs-CZ" sz="1800" smtClean="0"/>
              <a:t>LÝKO, LÝTKO, LYŽE, VZLYKAT a procvičení učiva.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V prvním a třetím cvičení žáci odůvodňují pravopis a doplňují správná i – y, í – ý </a:t>
            </a:r>
          </a:p>
          <a:p>
            <a:pPr>
              <a:buFont typeface="Arial" charset="0"/>
              <a:buNone/>
            </a:pPr>
            <a:r>
              <a:rPr lang="cs-CZ" sz="1800" smtClean="0"/>
              <a:t>       kliknutím levým tlačítkem myši na rámeček a doplněním pomocí klávesnice.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U druhého cvičení si žáci musí uvědomit význam slov a provést správný výběr </a:t>
            </a:r>
          </a:p>
          <a:p>
            <a:pPr>
              <a:buFont typeface="Arial" charset="0"/>
              <a:buNone/>
            </a:pPr>
            <a:r>
              <a:rPr lang="cs-CZ" sz="1800" smtClean="0"/>
              <a:t>	a doplnění do vět. Je vhodné odůvodňovat pravopis ve slovech. Přesun ,,cedulek“ se provádí kliknutím levým tlačítkem myši do rohu kartičky a následně posunem myši se současným držením levého tlačítka.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Stejným způsobem se přesouvají cedulky ve čtvrtém cvičení, kdy se třídí podle pravopisu.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Pátým cvičením je křížovka. Vyplňuje se pomocí kliknutí na dané políčko levým tlačítkem myši a pomocí klávesnice dopsáním patřičného písmene. 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Font typeface="Arial" charset="0"/>
              <a:buNone/>
              <a:defRPr/>
            </a:pPr>
            <a:r>
              <a:rPr lang="cs-CZ" sz="1200" dirty="0" smtClean="0"/>
              <a:t>   Snímky 2, 4 - obrázky dle návrhu autorky</a:t>
            </a:r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4915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571</Words>
  <Application>Microsoft Office PowerPoint</Application>
  <PresentationFormat>Předvádění na obrazovce (4:3)</PresentationFormat>
  <Paragraphs>163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VYJMENOVANÁ  SLOVA</vt:lpstr>
      <vt:lpstr>POLYKAT, PLYNOUT, PLÝTVAT</vt:lpstr>
      <vt:lpstr>Doplň chybějící slova ve větách:</vt:lpstr>
      <vt:lpstr>LÝKO, LÝTKO, LYŽE, VZLYKAT</vt:lpstr>
      <vt:lpstr>Roztřiď do sloupců podle toho, zda – li se ve slově píše i – í nebo y – ý:</vt:lpstr>
      <vt:lpstr>Doplň křížovku: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pajkrtova</dc:creator>
  <cp:lastModifiedBy>pajkrtova</cp:lastModifiedBy>
  <cp:revision>4</cp:revision>
  <dcterms:created xsi:type="dcterms:W3CDTF">2012-01-11T10:21:22Z</dcterms:created>
  <dcterms:modified xsi:type="dcterms:W3CDTF">2012-02-22T09:41:41Z</dcterms:modified>
</cp:coreProperties>
</file>