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11" r:id="rId2"/>
    <p:sldId id="312" r:id="rId3"/>
    <p:sldId id="313" r:id="rId4"/>
    <p:sldId id="314" r:id="rId5"/>
    <p:sldId id="315" r:id="rId6"/>
    <p:sldId id="316" r:id="rId7"/>
    <p:sldId id="31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ABB9D3-B5C0-4789-89BE-93DC0809577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9A0138-CFAC-45BE-ACAF-A271DE95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7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7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ABDDC40-668A-4F6E-81A0-369CCA962210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80CA6A-E634-40BE-B679-575EFF5892F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CEA77-E883-4CEF-91E5-02EC1DB25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VY_32_INOVACE_08_12_vyjmenovaná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573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37"/>
          </a:xfrm>
        </p:spPr>
        <p:txBody>
          <a:bodyPr>
            <a:normAutofit fontScale="90000"/>
          </a:bodyPr>
          <a:lstStyle/>
          <a:p>
            <a:r>
              <a:rPr lang="cs-CZ" sz="2400" b="1" u="sng" smtClean="0"/>
              <a:t>MY</a:t>
            </a:r>
          </a:p>
        </p:txBody>
      </p:sp>
      <p:sp>
        <p:nvSpPr>
          <p:cNvPr id="58371" name="Zástupný symbol pro obsah 2"/>
          <p:cNvSpPr>
            <a:spLocks noGrp="1"/>
          </p:cNvSpPr>
          <p:nvPr>
            <p:ph idx="1"/>
          </p:nvPr>
        </p:nvSpPr>
        <p:spPr>
          <a:xfrm>
            <a:off x="500063" y="571500"/>
            <a:ext cx="8186737" cy="5786438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smtClean="0"/>
              <a:t>			         Doplň správná i –y, í –ý:</a:t>
            </a:r>
          </a:p>
          <a:p>
            <a:pPr>
              <a:buFont typeface="Arial" charset="0"/>
              <a:buNone/>
            </a:pPr>
            <a:r>
              <a:rPr lang="cs-CZ" sz="1200" smtClean="0"/>
              <a:t>			</a:t>
            </a:r>
            <a:r>
              <a:rPr lang="cs-CZ" sz="1600" smtClean="0"/>
              <a:t>       </a:t>
            </a:r>
            <a:r>
              <a:rPr lang="cs-CZ" sz="1800" smtClean="0"/>
              <a:t>Naše rodina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Na obrázku jsme m       - mam     nka, tatínek, sestřička Terezka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			      a já – Toník. Když se m      všichni sejdeme, je nám do zpěvu. </a:t>
            </a:r>
          </a:p>
          <a:p>
            <a:pPr>
              <a:buFont typeface="Arial" charset="0"/>
              <a:buNone/>
            </a:pPr>
            <a:r>
              <a:rPr lang="cs-CZ" sz="1800" smtClean="0"/>
              <a:t>			     </a:t>
            </a:r>
          </a:p>
          <a:p>
            <a:pPr>
              <a:buFont typeface="Arial" charset="0"/>
              <a:buNone/>
            </a:pPr>
            <a:r>
              <a:rPr lang="cs-CZ" sz="1800" smtClean="0"/>
              <a:t>M      máme rádi zpěv. V neděli chodíme na výlety, m       jsme turisté. Vy také? M    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máme rádi přírodu. M       si vzájemně pomáháme. Kdy jste někomu pomohli a s čím?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2400" b="1" smtClean="0"/>
              <a:t>				         </a:t>
            </a:r>
            <a:r>
              <a:rPr lang="cs-CZ" sz="2400" b="1" u="sng" smtClean="0"/>
              <a:t>MI - MNĚ</a:t>
            </a:r>
            <a:r>
              <a:rPr lang="cs-CZ" sz="1800" smtClean="0"/>
              <a:t>	</a:t>
            </a:r>
          </a:p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Dnes je m       pět let. Mam    nka m      dala k narozeninám kn     žku pohádek. Rodiče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       je budou číst před spaním. Tatínek m       dal nový míč.Terezka m        dala pusin-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ku. Na dortu plápolá pět svíček. Kdo m        je pomůže sfouknout?      </a:t>
            </a:r>
          </a:p>
        </p:txBody>
      </p:sp>
      <p:pic>
        <p:nvPicPr>
          <p:cNvPr id="58372" name="Picture 2" descr="3835AFA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" y="571500"/>
            <a:ext cx="2000250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500563" y="1500188"/>
            <a:ext cx="214312" cy="369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0688" y="1500188"/>
            <a:ext cx="214312" cy="369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6313" y="2143125"/>
            <a:ext cx="214312" cy="3698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813" y="2786063"/>
            <a:ext cx="214312" cy="369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9250" y="2786063"/>
            <a:ext cx="214313" cy="369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72438" y="2786063"/>
            <a:ext cx="214312" cy="369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88" y="3429000"/>
            <a:ext cx="214312" cy="3698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0188" y="4786313"/>
            <a:ext cx="21431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71813" y="4786313"/>
            <a:ext cx="214312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7625" y="4786313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86500" y="4786313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5813" y="5429250"/>
            <a:ext cx="214312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5429250"/>
            <a:ext cx="214313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72313" y="5429250"/>
            <a:ext cx="214312" cy="3698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3375" y="6072188"/>
            <a:ext cx="214313" cy="36988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75"/>
          </a:xfrm>
        </p:spPr>
        <p:txBody>
          <a:bodyPr/>
          <a:lstStyle/>
          <a:p>
            <a:pPr algn="l"/>
            <a:r>
              <a:rPr lang="cs-CZ" sz="1200" smtClean="0"/>
              <a:t>Nespleteš se? </a:t>
            </a:r>
          </a:p>
        </p:txBody>
      </p:sp>
      <p:sp>
        <p:nvSpPr>
          <p:cNvPr id="4" name="AutoShape 13"/>
          <p:cNvSpPr>
            <a:spLocks noChangeArrowheads="1"/>
          </p:cNvSpPr>
          <p:nvPr/>
        </p:nvSpPr>
        <p:spPr bwMode="auto">
          <a:xfrm>
            <a:off x="4286250" y="571500"/>
            <a:ext cx="1571625" cy="785813"/>
          </a:xfrm>
          <a:prstGeom prst="cube">
            <a:avLst>
              <a:gd name="adj" fmla="val 25000"/>
            </a:avLst>
          </a:prstGeom>
          <a:solidFill>
            <a:schemeClr val="accent6">
              <a:lumMod val="5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2000" dirty="0">
                <a:solidFill>
                  <a:srgbClr val="FFFFFF"/>
                </a:solidFill>
                <a:latin typeface="Calibri" pitchFamily="34" charset="0"/>
              </a:rPr>
              <a:t>   my, </a:t>
            </a:r>
            <a:r>
              <a:rPr lang="cs-CZ" sz="2000" dirty="0" err="1">
                <a:solidFill>
                  <a:srgbClr val="FFFFFF"/>
                </a:solidFill>
                <a:latin typeface="Calibri" pitchFamily="34" charset="0"/>
              </a:rPr>
              <a:t>my</a:t>
            </a:r>
            <a:endParaRPr lang="cs-CZ" sz="2000" dirty="0">
              <a:solidFill>
                <a:srgbClr val="FFFFFF"/>
              </a:solidFill>
              <a:latin typeface="Calibri" pitchFamily="34" charset="0"/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6" name="Text Box 9"/>
          <p:cNvSpPr txBox="1">
            <a:spLocks noChangeArrowheads="1"/>
          </p:cNvSpPr>
          <p:nvPr/>
        </p:nvSpPr>
        <p:spPr bwMode="auto">
          <a:xfrm>
            <a:off x="214313" y="1214438"/>
            <a:ext cx="1857375" cy="4286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M- jsme kamarádi.</a:t>
            </a: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2000250" y="714375"/>
            <a:ext cx="1571625" cy="3571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Není m- dobře.</a:t>
            </a:r>
          </a:p>
        </p:txBody>
      </p:sp>
      <p:sp>
        <p:nvSpPr>
          <p:cNvPr id="8" name="Text Box 9"/>
          <p:cNvSpPr txBox="1">
            <a:spLocks noChangeArrowheads="1"/>
          </p:cNvSpPr>
          <p:nvPr/>
        </p:nvSpPr>
        <p:spPr bwMode="auto">
          <a:xfrm>
            <a:off x="214313" y="3857625"/>
            <a:ext cx="1785937" cy="4286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M- se nehádáme.</a:t>
            </a: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2071688" y="2714625"/>
            <a:ext cx="1714500" cy="3571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To jsme m-, děti.</a:t>
            </a:r>
          </a:p>
        </p:txBody>
      </p:sp>
      <p:sp>
        <p:nvSpPr>
          <p:cNvPr id="10" name="Text Box 9"/>
          <p:cNvSpPr txBox="1">
            <a:spLocks noChangeArrowheads="1"/>
          </p:cNvSpPr>
          <p:nvPr/>
        </p:nvSpPr>
        <p:spPr bwMode="auto">
          <a:xfrm>
            <a:off x="2428875" y="3286125"/>
            <a:ext cx="1285875" cy="5715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M- jsme byli v divadle.</a:t>
            </a:r>
          </a:p>
        </p:txBody>
      </p:sp>
      <p:sp>
        <p:nvSpPr>
          <p:cNvPr id="11" name="AutoShape 13"/>
          <p:cNvSpPr>
            <a:spLocks noChangeArrowheads="1"/>
          </p:cNvSpPr>
          <p:nvPr/>
        </p:nvSpPr>
        <p:spPr bwMode="auto">
          <a:xfrm>
            <a:off x="6786563" y="571500"/>
            <a:ext cx="1571625" cy="785813"/>
          </a:xfrm>
          <a:prstGeom prst="cube">
            <a:avLst>
              <a:gd name="adj" fmla="val 25000"/>
            </a:avLst>
          </a:prstGeom>
          <a:solidFill>
            <a:schemeClr val="accent6">
              <a:lumMod val="5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2000" dirty="0">
                <a:solidFill>
                  <a:srgbClr val="FFFFFF"/>
                </a:solidFill>
                <a:latin typeface="Calibri" pitchFamily="34" charset="0"/>
              </a:rPr>
              <a:t>   mi, </a:t>
            </a:r>
            <a:r>
              <a:rPr lang="cs-CZ" sz="2000" dirty="0" err="1">
                <a:solidFill>
                  <a:srgbClr val="FFFFFF"/>
                </a:solidFill>
                <a:latin typeface="Calibri" pitchFamily="34" charset="0"/>
              </a:rPr>
              <a:t>mi</a:t>
            </a:r>
            <a:endParaRPr lang="cs-CZ" sz="2000" dirty="0">
              <a:solidFill>
                <a:srgbClr val="FFFFFF"/>
              </a:solidFill>
              <a:latin typeface="Calibri" pitchFamily="34" charset="0"/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500063" y="2000250"/>
            <a:ext cx="1428750" cy="5715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Kdo m- uklidil sešit ?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285750" y="2928938"/>
            <a:ext cx="1571625" cy="5715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Vy m- nepomůžete?</a:t>
            </a: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2000250" y="4500563"/>
            <a:ext cx="1285875" cy="5715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M- se práce nebojíme.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428625" y="4786313"/>
            <a:ext cx="1428750" cy="5715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Podejte m-, prosím, vodu.</a:t>
            </a:r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2143125" y="5429250"/>
            <a:ext cx="1500188" cy="5715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Babička m- upekla buchty.</a:t>
            </a: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2286000" y="1571625"/>
            <a:ext cx="1357313" cy="5715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M- se nikdy nenudíme.</a:t>
            </a:r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428625" y="5786438"/>
            <a:ext cx="1357313" cy="5715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Tatínek m- opravil kolo.</a:t>
            </a:r>
          </a:p>
        </p:txBody>
      </p:sp>
      <p:cxnSp>
        <p:nvCxnSpPr>
          <p:cNvPr id="59409" name="AutoShape 8"/>
          <p:cNvCxnSpPr>
            <a:cxnSpLocks noChangeShapeType="1"/>
          </p:cNvCxnSpPr>
          <p:nvPr/>
        </p:nvCxnSpPr>
        <p:spPr bwMode="auto">
          <a:xfrm rot="16200000" flipV="1">
            <a:off x="928688" y="3643313"/>
            <a:ext cx="6000750" cy="0"/>
          </a:xfrm>
          <a:prstGeom prst="straightConnector1">
            <a:avLst/>
          </a:prstGeom>
          <a:noFill/>
          <a:ln w="38100">
            <a:solidFill>
              <a:srgbClr val="92D050"/>
            </a:solidFill>
            <a:round/>
            <a:headEnd/>
            <a:tailEnd/>
          </a:ln>
        </p:spPr>
      </p:cxnSp>
      <p:cxnSp>
        <p:nvCxnSpPr>
          <p:cNvPr id="59410" name="AutoShape 8"/>
          <p:cNvCxnSpPr>
            <a:cxnSpLocks noChangeShapeType="1"/>
          </p:cNvCxnSpPr>
          <p:nvPr/>
        </p:nvCxnSpPr>
        <p:spPr bwMode="auto">
          <a:xfrm rot="10800000">
            <a:off x="3929063" y="1428750"/>
            <a:ext cx="4929187" cy="1588"/>
          </a:xfrm>
          <a:prstGeom prst="straightConnector1">
            <a:avLst/>
          </a:prstGeom>
          <a:noFill/>
          <a:ln w="38100">
            <a:solidFill>
              <a:srgbClr val="92D050"/>
            </a:solidFill>
            <a:round/>
            <a:headEnd/>
            <a:tailEnd/>
          </a:ln>
        </p:spPr>
      </p:cxnSp>
      <p:cxnSp>
        <p:nvCxnSpPr>
          <p:cNvPr id="59411" name="AutoShape 8"/>
          <p:cNvCxnSpPr>
            <a:cxnSpLocks noChangeShapeType="1"/>
          </p:cNvCxnSpPr>
          <p:nvPr/>
        </p:nvCxnSpPr>
        <p:spPr bwMode="auto">
          <a:xfrm rot="16200000" flipV="1">
            <a:off x="3357563" y="3643313"/>
            <a:ext cx="6000750" cy="0"/>
          </a:xfrm>
          <a:prstGeom prst="straightConnector1">
            <a:avLst/>
          </a:prstGeom>
          <a:noFill/>
          <a:ln w="38100">
            <a:solidFill>
              <a:srgbClr val="92D050"/>
            </a:solidFill>
            <a:round/>
            <a:headEnd/>
            <a:tailEnd/>
          </a:ln>
        </p:spPr>
      </p:cxnSp>
      <p:cxnSp>
        <p:nvCxnSpPr>
          <p:cNvPr id="59412" name="AutoShape 8"/>
          <p:cNvCxnSpPr>
            <a:cxnSpLocks noChangeShapeType="1"/>
          </p:cNvCxnSpPr>
          <p:nvPr/>
        </p:nvCxnSpPr>
        <p:spPr bwMode="auto">
          <a:xfrm rot="16200000" flipV="1">
            <a:off x="5857875" y="3643313"/>
            <a:ext cx="6000750" cy="0"/>
          </a:xfrm>
          <a:prstGeom prst="straightConnector1">
            <a:avLst/>
          </a:prstGeom>
          <a:noFill/>
          <a:ln w="38100">
            <a:solidFill>
              <a:srgbClr val="92D050"/>
            </a:solidFill>
            <a:round/>
            <a:headEnd/>
            <a:tailEnd/>
          </a:ln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Nadpis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1071562"/>
          </a:xfrm>
        </p:spPr>
        <p:txBody>
          <a:bodyPr>
            <a:normAutofit fontScale="90000"/>
          </a:bodyPr>
          <a:lstStyle/>
          <a:p>
            <a:r>
              <a:rPr lang="cs-CZ" sz="2400" b="1" u="sng" smtClean="0"/>
              <a:t>MÝT – UMÝT</a:t>
            </a:r>
            <a:br>
              <a:rPr lang="cs-CZ" sz="2400" b="1" u="sng" smtClean="0"/>
            </a:br>
            <a:r>
              <a:rPr lang="cs-CZ" sz="2400" smtClean="0"/>
              <a:t>ale</a:t>
            </a:r>
            <a:br>
              <a:rPr lang="cs-CZ" sz="2400" smtClean="0"/>
            </a:br>
            <a:r>
              <a:rPr lang="cs-CZ" sz="2400" smtClean="0"/>
              <a:t> MÍT – někdo něco má</a:t>
            </a:r>
          </a:p>
        </p:txBody>
      </p:sp>
      <p:sp>
        <p:nvSpPr>
          <p:cNvPr id="604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4857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Doplň chybějící písmena:</a:t>
            </a:r>
          </a:p>
          <a:p>
            <a:pPr>
              <a:buFont typeface="Arial" charset="0"/>
              <a:buNone/>
            </a:pPr>
            <a:r>
              <a:rPr lang="cs-CZ" sz="1800" smtClean="0"/>
              <a:t>M      t si před jídlem ruce.	     um     t			M    t štěstí.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      t zablácené boty.	     um     várna	 	M    t někoho rád.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Ovoce se musí m     t.	     um     vadlo 		M    t milého kamaráda.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      t špinavou podlahu.	     m    dlo 		M    t pevné zdraví.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      t zaprášený nábytek.	     m    dliny		Je hezké m     t bratříčka.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1893888" y="3106738"/>
            <a:ext cx="2928937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4322763" y="3106738"/>
            <a:ext cx="2928937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5813" y="1571625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813" y="2214563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3125" y="285750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813" y="3500438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813" y="4214813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7625" y="1571625"/>
            <a:ext cx="214313" cy="3698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7625" y="2214563"/>
            <a:ext cx="214313" cy="369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7625" y="2857500"/>
            <a:ext cx="214313" cy="3698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14750" y="3500438"/>
            <a:ext cx="214313" cy="369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14750" y="4214813"/>
            <a:ext cx="214313" cy="369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15063" y="1571625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15063" y="221456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15063" y="285750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15063" y="3571875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72313" y="421481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</p:spPr>
        <p:txBody>
          <a:bodyPr/>
          <a:lstStyle/>
          <a:p>
            <a:pPr algn="l"/>
            <a:r>
              <a:rPr lang="cs-CZ" sz="1200" smtClean="0"/>
              <a:t>Zkus doplnit správná i –y, í –ý. Nespleteš se?</a:t>
            </a:r>
          </a:p>
        </p:txBody>
      </p:sp>
      <p:sp>
        <p:nvSpPr>
          <p:cNvPr id="6144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5572125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800" smtClean="0"/>
              <a:t>Toník bude m    t podlahu. Volá: ,,Kdo m     přinese m     dlo?“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Kybl    k a hadr jsou v um     várce na zemi.Až bude hotový,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Um    je si ruce m    dlem u um     vadla. Pak bude m    t čas.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Chtěl b       napsat dopis. Už ví, co napíše.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     lá bab     čko,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       jsme všichni zdrávi a vzpom    náme na tebe. Před chvílí jsem dom     l podlahu.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 Až dopíšu dopis, budu m    t k svačině ovoce. M       máme rádi ovoce. Víme, že před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 jídlem se musí m    t.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Bab     čka bude m    t z dopisu značnou radost a určitě m      také napíše, myslí si Toník.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  <p:pic>
        <p:nvPicPr>
          <p:cNvPr id="61444" name="Picture 2" descr="A92D452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92863" y="785813"/>
            <a:ext cx="203676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85938" y="714375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4813" y="714375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29250" y="714375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88" y="1357313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500" y="1357313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7250" y="200025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3125" y="200025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57563" y="200025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6375" y="2000250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14438" y="2714625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5813" y="3357563"/>
            <a:ext cx="214312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71625" y="3357563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5813" y="400050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43313" y="400050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15188" y="400050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57500" y="4643438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625" y="4643438"/>
            <a:ext cx="214313" cy="36988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43125" y="5286375"/>
            <a:ext cx="214313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28688" y="600075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14563" y="600075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86438" y="6000750"/>
            <a:ext cx="214312" cy="3698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624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po ,,M“ – MY, MÝT a k procvičení</a:t>
            </a:r>
          </a:p>
          <a:p>
            <a:pPr>
              <a:buFont typeface="Arial" charset="0"/>
              <a:buNone/>
            </a:pPr>
            <a:r>
              <a:rPr lang="cs-CZ" sz="1800" smtClean="0"/>
              <a:t>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prvním, druhém a čtvrtém cvičení žáci doplňují i –y, í – ý tak, že kliknou levým tlačítkem myši na rámeček a chybějící písmeno doplní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druhém cvičení žáci třídí kartičky do sloupečků podle pravopisu. Přesun ,,cedulek“ se provádí kliknutím levým tlačítkem myši do rohu kartičky a následně posunem myši se současným držením levého tlačítka.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smtClean="0"/>
              <a:t>   Snímky 2 , 5 - obrázky dle návrhu autorky</a:t>
            </a: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634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355</Words>
  <Application>Microsoft Office PowerPoint</Application>
  <PresentationFormat>Předvádění na obrazovce (4:3)</PresentationFormat>
  <Paragraphs>91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VYJMENOVANÁ  SLOVA</vt:lpstr>
      <vt:lpstr>MY</vt:lpstr>
      <vt:lpstr>Nespleteš se? </vt:lpstr>
      <vt:lpstr>MÝT – UMÝT ale  MÍT – někdo něco má</vt:lpstr>
      <vt:lpstr>Zkus doplnit správná i –y, í –ý. Nespleteš se?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3</cp:revision>
  <dcterms:created xsi:type="dcterms:W3CDTF">2012-01-11T10:21:34Z</dcterms:created>
  <dcterms:modified xsi:type="dcterms:W3CDTF">2012-02-22T09:41:23Z</dcterms:modified>
</cp:coreProperties>
</file>