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318" r:id="rId2"/>
    <p:sldId id="319" r:id="rId3"/>
    <p:sldId id="320" r:id="rId4"/>
    <p:sldId id="321" r:id="rId5"/>
    <p:sldId id="322" r:id="rId6"/>
    <p:sldId id="323" r:id="rId7"/>
    <p:sldId id="324" r:id="rId8"/>
    <p:sldId id="325" r:id="rId9"/>
    <p:sldId id="32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8EA15-81BC-4FF1-9B48-C2DCE96B94DE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005F0-B0D4-4908-A1DE-6B37B7A33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709FA-A689-4305-BAA8-16F293A38541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05BB5-DD40-4EE6-AF62-AE9642456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VY_32_INOVACE_09_12_vyjmenovaná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645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428625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smtClean="0"/>
              <a:t>			      </a:t>
            </a:r>
            <a:r>
              <a:rPr lang="cs-CZ" sz="2400" b="1" u="sng" smtClean="0"/>
              <a:t>MYSLIT, MÝLIT SE</a:t>
            </a:r>
          </a:p>
        </p:txBody>
      </p:sp>
      <p:sp>
        <p:nvSpPr>
          <p:cNvPr id="65539" name="Zástupný symbol pro obsah 2"/>
          <p:cNvSpPr>
            <a:spLocks noGrp="1"/>
          </p:cNvSpPr>
          <p:nvPr>
            <p:ph idx="1"/>
          </p:nvPr>
        </p:nvSpPr>
        <p:spPr>
          <a:xfrm>
            <a:off x="357188" y="500063"/>
            <a:ext cx="8429625" cy="5929312"/>
          </a:xfrm>
        </p:spPr>
        <p:txBody>
          <a:bodyPr>
            <a:normAutofit lnSpcReduction="10000"/>
          </a:bodyPr>
          <a:lstStyle/>
          <a:p>
            <a:pPr algn="ctr">
              <a:buFont typeface="Arial" charset="0"/>
              <a:buNone/>
            </a:pPr>
            <a:r>
              <a:rPr lang="cs-CZ" sz="1200" smtClean="0"/>
              <a:t>Doplň správná i –y, í –ý:	</a:t>
            </a:r>
            <a:r>
              <a:rPr lang="cs-CZ" sz="1800" smtClean="0"/>
              <a:t>		          </a:t>
            </a:r>
          </a:p>
          <a:p>
            <a:pPr>
              <a:buFont typeface="Arial" charset="0"/>
              <a:buNone/>
            </a:pPr>
            <a:r>
              <a:rPr lang="cs-CZ" sz="1800" smtClean="0"/>
              <a:t>			         Na návštěvě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Toníkův dědeček má přítele – m     sl     vce. B     dlí v lese v malé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chaloupce, které se říká m     sl     vna. M     sl    vec pozval To-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níka s dědečkem na návštěvu. Když odemykal dveře, běžel je přivítat jezevčík Kub    k.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 koutě se krčilo m     lé zvířátko. Toník si m     sl     l, že je to psík. To se ale zm    l     l. Bylo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to mládě l    šky. Matka mu zahynula, a proto se o ně staral m    sl     vec. Toník pozoro-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val, jak si l    ščátko umí m    t jazýčkem kož    šek. Takové zvířátko b    ch chtěl m     t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také, m     sl    l si. Pak zvířátko krm     li. Mleté maso má rádo, m    sku pěkně vyl    zalo.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Chlapec m     sku um     l a s m     sl    vcem se rozloučil. Na návštěvu dlouho vzpom     nal. </a:t>
            </a:r>
          </a:p>
        </p:txBody>
      </p:sp>
      <p:pic>
        <p:nvPicPr>
          <p:cNvPr id="65540" name="Picture 2" descr="96376F4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" y="285750"/>
            <a:ext cx="2143125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43625" y="14287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5000" y="14287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29438" y="14287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938" y="2143125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25" y="2143125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00813" y="2143125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58000" y="2143125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29563" y="2786063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563" y="342900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9125" y="342900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57750" y="342900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72375" y="342900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58125" y="342900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57313" y="4071938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72188" y="4071938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9375" y="4071938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57313" y="4786313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86063" y="4786313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57688" y="4786313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72250" y="4786313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15250" y="4786313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14438" y="54292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71625" y="54292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14750" y="54292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57938" y="54292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786688" y="54292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00188" y="6072188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28875" y="6072188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86125" y="6072188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43313" y="6072188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072438" y="6072188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Doplň správná i –y, í –ý. Která tři slova sem nepatří, najdeš je? Napiš je do prázdných rámečků.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66563" name="Zástupný symbol pro obsah 2"/>
          <p:cNvSpPr>
            <a:spLocks noGrp="1"/>
          </p:cNvSpPr>
          <p:nvPr>
            <p:ph idx="1"/>
          </p:nvPr>
        </p:nvSpPr>
        <p:spPr>
          <a:xfrm>
            <a:off x="428625" y="928688"/>
            <a:ext cx="8358188" cy="51974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m     dliny, om    l, m    t si ruce, m    slivec, zm     lená, sm    t si z tváří saze , nem     líš se,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slit na návrat, sm     ch, m       posloucháme, dobrá m    šlenka, Přem     sl,m     dlo,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kom     ník, přem     šlet, um     la si ruce u um     vadla, kam    nek, nam     šlený člověk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357313" y="3786188"/>
            <a:ext cx="1785937" cy="771525"/>
          </a:xfrm>
          <a:prstGeom prst="roundRect">
            <a:avLst/>
          </a:prstGeom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643563" y="3357563"/>
            <a:ext cx="1785937" cy="771525"/>
          </a:xfrm>
          <a:prstGeom prst="roundRect">
            <a:avLst/>
          </a:prstGeom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929063" y="4929188"/>
            <a:ext cx="1785937" cy="771525"/>
          </a:xfrm>
          <a:prstGeom prst="roundRect">
            <a:avLst/>
          </a:prstGeom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75" y="928688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7438" y="928688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5938" y="928688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875" y="928688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4875" y="928688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5000" y="928688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58125" y="928688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4375" y="1571625"/>
            <a:ext cx="214313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71750" y="1571625"/>
            <a:ext cx="214313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6125" y="1571625"/>
            <a:ext cx="214313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86438" y="1571625"/>
            <a:ext cx="214312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15188" y="1571625"/>
            <a:ext cx="214312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8125" y="1571625"/>
            <a:ext cx="214313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28688" y="2214563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71688" y="2214563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71813" y="2214563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14875" y="2214563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29313" y="2214563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00875" y="2214563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r>
              <a:rPr lang="cs-CZ" sz="2400" b="1" u="sng" smtClean="0"/>
              <a:t>HMYZ, MYŠ, HLEMÝŽĎ</a:t>
            </a:r>
          </a:p>
        </p:txBody>
      </p:sp>
      <p:sp>
        <p:nvSpPr>
          <p:cNvPr id="67587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U vody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 létě se chodí Toník koupat do nedalekého r     bníku. Často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ho u vody obtěžuje hm     z. Kolem hlavy mu poletuje bzuč     cí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moucha, bodaj      ho komář     . Tu prolétne vlaštovka s mou-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chou v zobáčku. Chlapec j     ž ví, že vlaštovka přes léto poch     tá půl m    l    ónu až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l     ón much, motýlků, broučků a j     ného létaj     c     ho hm     zu. U vody však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nežije pouze hm     z, ale také žáby, m     ši, hlem     ždi a další drobn        ž     voč     cho-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vé. </a:t>
            </a:r>
          </a:p>
        </p:txBody>
      </p:sp>
      <p:pic>
        <p:nvPicPr>
          <p:cNvPr id="67588" name="Picture 2" descr="85F4669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13" y="857250"/>
            <a:ext cx="2071687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714875" y="185737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25" y="250031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13" y="242887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8813" y="3143250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43250" y="3143250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28938" y="37861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2188" y="37861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72313" y="37861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58063" y="37861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75" y="44291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00125" y="44291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71938" y="442912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86375" y="44291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43563" y="442912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0813" y="442912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71688" y="5072063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00500" y="507206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0625" y="507206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86563" y="5072063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86625" y="507206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58125" y="507206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200" smtClean="0"/>
              <a:t>Z uvedených slov vyhledej a napiš do obláčků pouze slova, která označují hmyz:</a:t>
            </a:r>
          </a:p>
        </p:txBody>
      </p:sp>
      <p:sp>
        <p:nvSpPr>
          <p:cNvPr id="686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Podkan, pavouk, včela, žába, mravenec, bělásek,slunéčko sedmitečné, hlemýžď, </a:t>
            </a:r>
          </a:p>
          <a:p>
            <a:pPr>
              <a:buFont typeface="Arial" charset="0"/>
              <a:buNone/>
            </a:pPr>
            <a:r>
              <a:rPr lang="cs-CZ" sz="1800" smtClean="0"/>
              <a:t>moucha, čmelák, chroust, žížala, vosa, krtek.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8" name="AutoShape 8"/>
          <p:cNvSpPr>
            <a:spLocks noChangeArrowheads="1"/>
          </p:cNvSpPr>
          <p:nvPr/>
        </p:nvSpPr>
        <p:spPr bwMode="auto">
          <a:xfrm>
            <a:off x="5929313" y="2928938"/>
            <a:ext cx="2071687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9" name="AutoShape 8"/>
          <p:cNvSpPr>
            <a:spLocks noChangeArrowheads="1"/>
          </p:cNvSpPr>
          <p:nvPr/>
        </p:nvSpPr>
        <p:spPr bwMode="auto">
          <a:xfrm>
            <a:off x="1357313" y="4929188"/>
            <a:ext cx="2071687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1" name="AutoShape 8"/>
          <p:cNvSpPr>
            <a:spLocks noChangeArrowheads="1"/>
          </p:cNvSpPr>
          <p:nvPr/>
        </p:nvSpPr>
        <p:spPr bwMode="auto">
          <a:xfrm>
            <a:off x="642938" y="3071813"/>
            <a:ext cx="2071687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2" name="AutoShape 8"/>
          <p:cNvSpPr>
            <a:spLocks noChangeArrowheads="1"/>
          </p:cNvSpPr>
          <p:nvPr/>
        </p:nvSpPr>
        <p:spPr bwMode="auto">
          <a:xfrm>
            <a:off x="4714875" y="5214938"/>
            <a:ext cx="2071688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4" name="AutoShape 8"/>
          <p:cNvSpPr>
            <a:spLocks noChangeArrowheads="1"/>
          </p:cNvSpPr>
          <p:nvPr/>
        </p:nvSpPr>
        <p:spPr bwMode="auto">
          <a:xfrm>
            <a:off x="3000375" y="3214688"/>
            <a:ext cx="2071688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7" name="AutoShape 8"/>
          <p:cNvSpPr>
            <a:spLocks noChangeArrowheads="1"/>
          </p:cNvSpPr>
          <p:nvPr/>
        </p:nvSpPr>
        <p:spPr bwMode="auto">
          <a:xfrm>
            <a:off x="2000250" y="1857375"/>
            <a:ext cx="2071688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8" name="AutoShape 8"/>
          <p:cNvSpPr>
            <a:spLocks noChangeArrowheads="1"/>
          </p:cNvSpPr>
          <p:nvPr/>
        </p:nvSpPr>
        <p:spPr bwMode="auto">
          <a:xfrm>
            <a:off x="6572250" y="4143375"/>
            <a:ext cx="2071688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9" name="AutoShape 8"/>
          <p:cNvSpPr>
            <a:spLocks noChangeArrowheads="1"/>
          </p:cNvSpPr>
          <p:nvPr/>
        </p:nvSpPr>
        <p:spPr bwMode="auto">
          <a:xfrm>
            <a:off x="5214938" y="1785938"/>
            <a:ext cx="2071687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20" name="AutoShape 8"/>
          <p:cNvSpPr>
            <a:spLocks noChangeArrowheads="1"/>
          </p:cNvSpPr>
          <p:nvPr/>
        </p:nvSpPr>
        <p:spPr bwMode="auto">
          <a:xfrm>
            <a:off x="3857625" y="4143375"/>
            <a:ext cx="2071688" cy="857250"/>
          </a:xfrm>
          <a:prstGeom prst="cloudCallout">
            <a:avLst>
              <a:gd name="adj1" fmla="val -46000"/>
              <a:gd name="adj2" fmla="val 64625"/>
            </a:avLst>
          </a:prstGeom>
          <a:solidFill>
            <a:schemeClr val="accent4">
              <a:lumMod val="50000"/>
            </a:schemeClr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571500"/>
          </a:xfrm>
        </p:spPr>
        <p:txBody>
          <a:bodyPr/>
          <a:lstStyle/>
          <a:p>
            <a:pPr algn="l"/>
            <a:r>
              <a:rPr lang="en-US" sz="1200" smtClean="0"/>
              <a:t>Roztřiď do sloupců podle toho, zda – li se ve slově píše i – í nebo y – ý:</a:t>
            </a:r>
            <a:endParaRPr lang="cs-CZ" sz="1200" smtClean="0"/>
          </a:p>
        </p:txBody>
      </p:sp>
      <p:sp>
        <p:nvSpPr>
          <p:cNvPr id="6" name="AutoShape 13"/>
          <p:cNvSpPr>
            <a:spLocks noChangeArrowheads="1"/>
          </p:cNvSpPr>
          <p:nvPr/>
        </p:nvSpPr>
        <p:spPr bwMode="auto">
          <a:xfrm>
            <a:off x="6858000" y="642938"/>
            <a:ext cx="1400175" cy="704850"/>
          </a:xfrm>
          <a:prstGeom prst="cube">
            <a:avLst>
              <a:gd name="adj" fmla="val 25000"/>
            </a:avLst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2000" dirty="0">
                <a:solidFill>
                  <a:srgbClr val="FFFFFF"/>
                </a:solidFill>
                <a:latin typeface="Calibri" pitchFamily="34" charset="0"/>
              </a:rPr>
              <a:t>   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Y  -  Ý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7" name="AutoShape 13"/>
          <p:cNvSpPr>
            <a:spLocks noChangeArrowheads="1"/>
          </p:cNvSpPr>
          <p:nvPr/>
        </p:nvSpPr>
        <p:spPr bwMode="auto">
          <a:xfrm>
            <a:off x="4429125" y="642938"/>
            <a:ext cx="1400175" cy="704850"/>
          </a:xfrm>
          <a:prstGeom prst="cube">
            <a:avLst>
              <a:gd name="adj" fmla="val 25000"/>
            </a:avLst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     I  -  Í</a:t>
            </a:r>
          </a:p>
          <a:p>
            <a:pPr>
              <a:defRPr/>
            </a:pPr>
            <a:endParaRPr lang="cs-CZ" dirty="0"/>
          </a:p>
        </p:txBody>
      </p:sp>
      <p:cxnSp>
        <p:nvCxnSpPr>
          <p:cNvPr id="5" name="AutoShape 8"/>
          <p:cNvCxnSpPr>
            <a:cxnSpLocks noChangeShapeType="1"/>
          </p:cNvCxnSpPr>
          <p:nvPr/>
        </p:nvCxnSpPr>
        <p:spPr bwMode="auto">
          <a:xfrm rot="16200000" flipV="1">
            <a:off x="3357563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8" name="AutoShape 8"/>
          <p:cNvCxnSpPr>
            <a:cxnSpLocks noChangeShapeType="1"/>
          </p:cNvCxnSpPr>
          <p:nvPr/>
        </p:nvCxnSpPr>
        <p:spPr bwMode="auto">
          <a:xfrm rot="16200000" flipV="1">
            <a:off x="928688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9" name="AutoShape 8"/>
          <p:cNvCxnSpPr>
            <a:cxnSpLocks noChangeShapeType="1"/>
          </p:cNvCxnSpPr>
          <p:nvPr/>
        </p:nvCxnSpPr>
        <p:spPr bwMode="auto">
          <a:xfrm rot="16200000" flipV="1">
            <a:off x="5857875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10" name="AutoShape 8"/>
          <p:cNvCxnSpPr>
            <a:cxnSpLocks noChangeShapeType="1"/>
          </p:cNvCxnSpPr>
          <p:nvPr/>
        </p:nvCxnSpPr>
        <p:spPr bwMode="auto">
          <a:xfrm rot="10800000">
            <a:off x="3929063" y="1428750"/>
            <a:ext cx="4929187" cy="1588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428625" y="4143375"/>
            <a:ext cx="1285875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krm-č zvěře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571500" y="785813"/>
            <a:ext cx="1071563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</a:t>
            </a:r>
            <a:r>
              <a:rPr lang="cs-CZ" sz="1600" dirty="0" err="1">
                <a:latin typeface="Arial" pitchFamily="34" charset="0"/>
              </a:rPr>
              <a:t>ší</a:t>
            </a:r>
            <a:r>
              <a:rPr lang="cs-CZ" sz="1600" dirty="0">
                <a:latin typeface="Arial" pitchFamily="34" charset="0"/>
              </a:rPr>
              <a:t> díra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1643063" y="5143500"/>
            <a:ext cx="2000250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zajímavá m-</a:t>
            </a:r>
            <a:r>
              <a:rPr lang="cs-CZ" sz="1600" dirty="0" err="1">
                <a:latin typeface="Arial" pitchFamily="34" charset="0"/>
              </a:rPr>
              <a:t>šlenka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2071688" y="928688"/>
            <a:ext cx="1571625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mladý kom-</a:t>
            </a:r>
            <a:r>
              <a:rPr lang="cs-CZ" sz="1600" dirty="0" err="1">
                <a:latin typeface="Arial" pitchFamily="34" charset="0"/>
              </a:rPr>
              <a:t>ník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2286000" y="1643063"/>
            <a:ext cx="1428750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hlem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ždí</a:t>
            </a:r>
            <a:r>
              <a:rPr lang="cs-CZ" sz="1600" dirty="0">
                <a:latin typeface="Arial" pitchFamily="34" charset="0"/>
              </a:rPr>
              <a:t> ulita</a:t>
            </a:r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928688" y="1500188"/>
            <a:ext cx="1214437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mletý km-n</a:t>
            </a: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57188" y="2071688"/>
            <a:ext cx="1643062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</a:t>
            </a:r>
            <a:r>
              <a:rPr lang="cs-CZ" sz="1600" dirty="0" err="1">
                <a:latin typeface="Arial" pitchFamily="34" charset="0"/>
              </a:rPr>
              <a:t>dlové</a:t>
            </a:r>
            <a:r>
              <a:rPr lang="cs-CZ" sz="1600" dirty="0">
                <a:latin typeface="Arial" pitchFamily="34" charset="0"/>
              </a:rPr>
              <a:t> bubliny</a:t>
            </a:r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571500" y="2714625"/>
            <a:ext cx="1357313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hm-</a:t>
            </a:r>
            <a:r>
              <a:rPr lang="cs-CZ" sz="1600" dirty="0" err="1">
                <a:latin typeface="Arial" pitchFamily="34" charset="0"/>
              </a:rPr>
              <a:t>zožravec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2000250" y="3000375"/>
            <a:ext cx="1285875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šedý m-</a:t>
            </a:r>
            <a:r>
              <a:rPr lang="cs-CZ" sz="1600" dirty="0" err="1">
                <a:latin typeface="Arial" pitchFamily="34" charset="0"/>
              </a:rPr>
              <a:t>šák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2571750" y="2286000"/>
            <a:ext cx="1000125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kolm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ce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357188" y="3357563"/>
            <a:ext cx="928687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krm-</a:t>
            </a:r>
            <a:r>
              <a:rPr lang="cs-CZ" sz="1600" dirty="0" err="1">
                <a:latin typeface="Arial" pitchFamily="34" charset="0"/>
              </a:rPr>
              <a:t>tko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22" name="Text Box 9"/>
          <p:cNvSpPr txBox="1">
            <a:spLocks noChangeArrowheads="1"/>
          </p:cNvSpPr>
          <p:nvPr/>
        </p:nvSpPr>
        <p:spPr bwMode="auto">
          <a:xfrm>
            <a:off x="1785938" y="3643313"/>
            <a:ext cx="1285875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tichý </a:t>
            </a:r>
            <a:r>
              <a:rPr lang="cs-CZ" sz="1600" dirty="0" err="1">
                <a:latin typeface="Arial" pitchFamily="34" charset="0"/>
              </a:rPr>
              <a:t>sm</a:t>
            </a:r>
            <a:r>
              <a:rPr lang="cs-CZ" sz="1600" dirty="0">
                <a:latin typeface="Arial" pitchFamily="34" charset="0"/>
              </a:rPr>
              <a:t>-ch</a:t>
            </a:r>
          </a:p>
        </p:txBody>
      </p:sp>
      <p:sp>
        <p:nvSpPr>
          <p:cNvPr id="23" name="Text Box 9"/>
          <p:cNvSpPr txBox="1">
            <a:spLocks noChangeArrowheads="1"/>
          </p:cNvSpPr>
          <p:nvPr/>
        </p:nvSpPr>
        <p:spPr bwMode="auto">
          <a:xfrm>
            <a:off x="642938" y="5929313"/>
            <a:ext cx="1071562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roj hm-</a:t>
            </a:r>
            <a:r>
              <a:rPr lang="cs-CZ" sz="1600" dirty="0" err="1">
                <a:latin typeface="Arial" pitchFamily="34" charset="0"/>
              </a:rPr>
              <a:t>zu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24" name="Text Box 9"/>
          <p:cNvSpPr txBox="1">
            <a:spLocks noChangeArrowheads="1"/>
          </p:cNvSpPr>
          <p:nvPr/>
        </p:nvSpPr>
        <p:spPr bwMode="auto">
          <a:xfrm>
            <a:off x="2214563" y="5786438"/>
            <a:ext cx="1214437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nam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dlit</a:t>
            </a:r>
            <a:r>
              <a:rPr lang="cs-CZ" sz="1600" dirty="0">
                <a:latin typeface="Arial" pitchFamily="34" charset="0"/>
              </a:rPr>
              <a:t> se</a:t>
            </a:r>
          </a:p>
        </p:txBody>
      </p:sp>
      <p:sp>
        <p:nvSpPr>
          <p:cNvPr id="25" name="Text Box 9"/>
          <p:cNvSpPr txBox="1">
            <a:spLocks noChangeArrowheads="1"/>
          </p:cNvSpPr>
          <p:nvPr/>
        </p:nvSpPr>
        <p:spPr bwMode="auto">
          <a:xfrm>
            <a:off x="2143125" y="4357688"/>
            <a:ext cx="1571625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</a:t>
            </a:r>
            <a:r>
              <a:rPr lang="cs-CZ" sz="1600" dirty="0" err="1">
                <a:latin typeface="Arial" pitchFamily="34" charset="0"/>
              </a:rPr>
              <a:t>rná</a:t>
            </a:r>
            <a:r>
              <a:rPr lang="cs-CZ" sz="1600" dirty="0">
                <a:latin typeface="Arial" pitchFamily="34" charset="0"/>
              </a:rPr>
              <a:t> domluva</a:t>
            </a:r>
          </a:p>
        </p:txBody>
      </p:sp>
      <p:sp>
        <p:nvSpPr>
          <p:cNvPr id="26" name="Text Box 9"/>
          <p:cNvSpPr txBox="1">
            <a:spLocks noChangeArrowheads="1"/>
          </p:cNvSpPr>
          <p:nvPr/>
        </p:nvSpPr>
        <p:spPr bwMode="auto">
          <a:xfrm>
            <a:off x="357188" y="5000625"/>
            <a:ext cx="1071562" cy="4286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sam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čka</a:t>
            </a:r>
            <a:endParaRPr lang="cs-CZ" sz="1600" dirty="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37"/>
          </a:xfrm>
        </p:spPr>
        <p:txBody>
          <a:bodyPr/>
          <a:lstStyle/>
          <a:p>
            <a:pPr algn="l"/>
            <a:r>
              <a:rPr lang="cs-CZ" sz="1200" smtClean="0"/>
              <a:t>Podaří se ti rozluštit, co se přihodilo hlemýždi Mikulkovi? Věty přepiš:</a:t>
            </a:r>
          </a:p>
        </p:txBody>
      </p:sp>
      <p:pic>
        <p:nvPicPr>
          <p:cNvPr id="70659" name="Picture 2" descr="8186A09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3" y="2643188"/>
            <a:ext cx="3617912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500063" y="1214438"/>
            <a:ext cx="100012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71625" y="1214438"/>
            <a:ext cx="71437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57438" y="1214438"/>
            <a:ext cx="42862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57500" y="1214438"/>
            <a:ext cx="42862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57563" y="1214438"/>
            <a:ext cx="1071562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063" y="2071688"/>
            <a:ext cx="357187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28688" y="2071688"/>
            <a:ext cx="1071562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071688" y="2071688"/>
            <a:ext cx="71437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857500" y="2071688"/>
            <a:ext cx="42862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357563" y="2071688"/>
            <a:ext cx="857250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286250" y="2071688"/>
            <a:ext cx="214313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71500" y="3000375"/>
            <a:ext cx="928688" cy="500063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571625" y="3000375"/>
            <a:ext cx="428625" cy="500063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071688" y="3000375"/>
            <a:ext cx="714375" cy="500063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857500" y="3000375"/>
            <a:ext cx="928688" cy="500063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71500" y="3929063"/>
            <a:ext cx="500063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143000" y="3929063"/>
            <a:ext cx="71437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928813" y="3929063"/>
            <a:ext cx="785812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786063" y="3929063"/>
            <a:ext cx="857250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714750" y="3929063"/>
            <a:ext cx="714375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500563" y="3929063"/>
            <a:ext cx="214312" cy="500062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33" name="AutoShape 8"/>
          <p:cNvCxnSpPr>
            <a:cxnSpLocks noChangeShapeType="1"/>
          </p:cNvCxnSpPr>
          <p:nvPr/>
        </p:nvCxnSpPr>
        <p:spPr bwMode="auto">
          <a:xfrm rot="10800000">
            <a:off x="500063" y="2643188"/>
            <a:ext cx="4071937" cy="1587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36" name="AutoShape 8"/>
          <p:cNvCxnSpPr>
            <a:cxnSpLocks noChangeShapeType="1"/>
          </p:cNvCxnSpPr>
          <p:nvPr/>
        </p:nvCxnSpPr>
        <p:spPr bwMode="auto">
          <a:xfrm rot="10800000">
            <a:off x="500063" y="1785938"/>
            <a:ext cx="3929062" cy="1587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37" name="AutoShape 8"/>
          <p:cNvCxnSpPr>
            <a:cxnSpLocks noChangeShapeType="1"/>
          </p:cNvCxnSpPr>
          <p:nvPr/>
        </p:nvCxnSpPr>
        <p:spPr bwMode="auto">
          <a:xfrm rot="10800000">
            <a:off x="571500" y="3571875"/>
            <a:ext cx="3214688" cy="1588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38" name="AutoShape 8"/>
          <p:cNvCxnSpPr>
            <a:cxnSpLocks noChangeShapeType="1"/>
          </p:cNvCxnSpPr>
          <p:nvPr/>
        </p:nvCxnSpPr>
        <p:spPr bwMode="auto">
          <a:xfrm rot="10800000">
            <a:off x="571500" y="4500563"/>
            <a:ext cx="4143375" cy="1587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7168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,,M“ – MYSLIT, MÝLIT SE,</a:t>
            </a:r>
          </a:p>
          <a:p>
            <a:pPr>
              <a:buFont typeface="Arial" charset="0"/>
              <a:buNone/>
            </a:pPr>
            <a:r>
              <a:rPr lang="cs-CZ" sz="1800" smtClean="0"/>
              <a:t>HMYZ, MYŠ, HLEMÝŽĎ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První, druhé a třetí cvičení procvičuje pravopis výše uvedených vyjmenovaných slov a slov příbuzných, žáci vpisují do rámečků chybějící písmena, popř. i slova. Doplňování chybějících písmen či slov se provádí kliknutím levým tlačítkem myši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na rámeček a doplněním chybějícího písmene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Ve čtvrtém cvičení by si žáci měly uvědomit, která slova jsou podřazená ke slovu hmyz. Čtou slova v řádcích a provádějí výběr. Slova označující hmyz vpisují do fialových obláčků tak, že obláček nejprve označí kliknutím levým tlačítkem myši, pak použijí klávesnici.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Páté cvičení slouží k procvičení pravopisu doposud naučených vyjmenovaných slov a slov příbuzných. Přesun ,,cedulek“ se provádí kliknutím levým tlačítkem myši do rohu kartičky a následně posunem myši se současným držením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Šesté cvičení je určeno k přepisu vět. Žáci by měli umět vysvětlit pravopis (velká a malá písmena, interpunkce ve větě, pravopis i - y, í – ý.)  </a:t>
            </a:r>
          </a:p>
          <a:p>
            <a:pPr>
              <a:buFont typeface="Wingdings" pitchFamily="2" charset="2"/>
              <a:buChar char="v"/>
            </a:pPr>
            <a:endParaRPr lang="cs-CZ" sz="1800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dirty="0" smtClean="0"/>
              <a:t>   Snímky </a:t>
            </a:r>
            <a:r>
              <a:rPr lang="cs-CZ" sz="1200" smtClean="0"/>
              <a:t>2 , 4, 7 </a:t>
            </a:r>
            <a:r>
              <a:rPr lang="cs-CZ" sz="1200" dirty="0" smtClean="0"/>
              <a:t>- obrázky dle návrhu autorky</a:t>
            </a:r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7270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544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VYJMENOVANÁ  SLOVA</vt:lpstr>
      <vt:lpstr>         MYSLIT, MÝLIT SE</vt:lpstr>
      <vt:lpstr>   Doplň správná i –y, í –ý. Která tři slova sem nepatří, najdeš je? Napiš je do prázdných rámečků. </vt:lpstr>
      <vt:lpstr>HMYZ, MYŠ, HLEMÝŽĎ</vt:lpstr>
      <vt:lpstr>Z uvedených slov vyhledej a napiš do obláčků pouze slova, která označují hmyz:</vt:lpstr>
      <vt:lpstr>Roztřiď do sloupců podle toho, zda – li se ve slově píše i – í nebo y – ý:</vt:lpstr>
      <vt:lpstr>Podaří se ti rozluštit, co se přihodilo hlemýždi Mikulkovi? Věty přepiš: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3</cp:revision>
  <dcterms:created xsi:type="dcterms:W3CDTF">2012-01-11T10:21:39Z</dcterms:created>
  <dcterms:modified xsi:type="dcterms:W3CDTF">2012-02-22T09:41:14Z</dcterms:modified>
</cp:coreProperties>
</file>