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2" r:id="rId2"/>
    <p:sldId id="257" r:id="rId3"/>
    <p:sldId id="259" r:id="rId4"/>
    <p:sldId id="260" r:id="rId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3C2FFA5D-87B4-456A-9821-1D502468CF0F}" styleName="Styl s motivem 1 – zvýraznění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76" autoAdjust="0"/>
    <p:restoredTop sz="94671" autoAdjust="0"/>
  </p:normalViewPr>
  <p:slideViewPr>
    <p:cSldViewPr>
      <p:cViewPr varScale="1">
        <p:scale>
          <a:sx n="103" d="100"/>
          <a:sy n="103" d="100"/>
        </p:scale>
        <p:origin x="-210" y="-96"/>
      </p:cViewPr>
      <p:guideLst>
        <p:guide orient="horz" pos="2160"/>
        <p:guide pos="2880"/>
      </p:guideLst>
    </p:cSldViewPr>
  </p:slideViewPr>
  <p:outlineViewPr>
    <p:cViewPr>
      <p:scale>
        <a:sx n="33" d="100"/>
        <a:sy n="33" d="100"/>
      </p:scale>
      <p:origin x="6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Kliknutím lze upravit styl.</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30" name="Date Placeholder 29"/>
          <p:cNvSpPr>
            <a:spLocks noGrp="1"/>
          </p:cNvSpPr>
          <p:nvPr>
            <p:ph type="dt" sz="half" idx="10"/>
          </p:nvPr>
        </p:nvSpPr>
        <p:spPr/>
        <p:txBody>
          <a:bodyPr/>
          <a:lstStyle/>
          <a:p>
            <a:fld id="{95EC1D4A-A796-47C3-A63E-CE236FB377E2}" type="datetimeFigureOut">
              <a:rPr lang="cs-CZ" smtClean="0"/>
              <a:pPr/>
              <a:t>29.8.2013</a:t>
            </a:fld>
            <a:endParaRPr lang="cs-CZ"/>
          </a:p>
        </p:txBody>
      </p:sp>
      <p:sp>
        <p:nvSpPr>
          <p:cNvPr id="19" name="Footer Placeholder 18"/>
          <p:cNvSpPr>
            <a:spLocks noGrp="1"/>
          </p:cNvSpPr>
          <p:nvPr>
            <p:ph type="ftr" sz="quarter" idx="11"/>
          </p:nvPr>
        </p:nvSpPr>
        <p:spPr/>
        <p:txBody>
          <a:bodyPr/>
          <a:lstStyle/>
          <a:p>
            <a:endParaRPr lang="cs-CZ"/>
          </a:p>
        </p:txBody>
      </p:sp>
      <p:sp>
        <p:nvSpPr>
          <p:cNvPr id="27" name="Slide Number Placeholder 2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cs-CZ" smtClean="0"/>
              <a:t>Kliknutím lze upravit styl.</a:t>
            </a:r>
            <a:endParaRPr kumimoji="0" lang="en-US"/>
          </a:p>
        </p:txBody>
      </p:sp>
      <p:sp>
        <p:nvSpPr>
          <p:cNvPr id="3" name="Content Placeholder 2"/>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Date Placeholder 3"/>
          <p:cNvSpPr>
            <a:spLocks noGrp="1"/>
          </p:cNvSpPr>
          <p:nvPr>
            <p:ph type="dt" sz="half" idx="10"/>
          </p:nvPr>
        </p:nvSpPr>
        <p:spPr/>
        <p:txBody>
          <a:bodyPr/>
          <a:lstStyle/>
          <a:p>
            <a:fld id="{95EC1D4A-A796-47C3-A63E-CE236FB377E2}" type="datetimeFigureOut">
              <a:rPr lang="cs-CZ" smtClean="0"/>
              <a:pPr/>
              <a:t>29.8.2013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Kliknutím lze upravit styl.</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Date Placeholder 3"/>
          <p:cNvSpPr>
            <a:spLocks noGrp="1"/>
          </p:cNvSpPr>
          <p:nvPr>
            <p:ph type="dt" sz="half" idx="10"/>
          </p:nvPr>
        </p:nvSpPr>
        <p:spPr/>
        <p:txBody>
          <a:bodyPr/>
          <a:lstStyle/>
          <a:p>
            <a:fld id="{95EC1D4A-A796-47C3-A63E-CE236FB377E2}" type="datetimeFigureOut">
              <a:rPr lang="cs-CZ" smtClean="0"/>
              <a:pPr/>
              <a:t>29.8.2013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cs-CZ" smtClean="0"/>
              <a:t>Kliknutím lze upravit styl.</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Date Placeholder 4"/>
          <p:cNvSpPr>
            <a:spLocks noGrp="1"/>
          </p:cNvSpPr>
          <p:nvPr>
            <p:ph type="dt" sz="half" idx="10"/>
          </p:nvPr>
        </p:nvSpPr>
        <p:spPr/>
        <p:txBody>
          <a:bodyPr/>
          <a:lstStyle/>
          <a:p>
            <a:fld id="{95EC1D4A-A796-47C3-A63E-CE236FB377E2}" type="datetimeFigureOut">
              <a:rPr lang="cs-CZ" smtClean="0"/>
              <a:pPr/>
              <a:t>29.8.2013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cs-CZ" smtClean="0"/>
              <a:t>Kliknutím lze upravit styl.</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Date Placeholder 6"/>
          <p:cNvSpPr>
            <a:spLocks noGrp="1"/>
          </p:cNvSpPr>
          <p:nvPr>
            <p:ph type="dt" sz="half" idx="10"/>
          </p:nvPr>
        </p:nvSpPr>
        <p:spPr/>
        <p:txBody>
          <a:bodyPr/>
          <a:lstStyle/>
          <a:p>
            <a:fld id="{95EC1D4A-A796-47C3-A63E-CE236FB377E2}" type="datetimeFigureOut">
              <a:rPr lang="cs-CZ" smtClean="0"/>
              <a:pPr/>
              <a:t>29.8.2013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Kliknutím lze upravit styl.</a:t>
            </a:r>
            <a:endParaRPr kumimoji="0" lang="en-US"/>
          </a:p>
        </p:txBody>
      </p:sp>
      <p:sp>
        <p:nvSpPr>
          <p:cNvPr id="3" name="Date Placeholder 2"/>
          <p:cNvSpPr>
            <a:spLocks noGrp="1"/>
          </p:cNvSpPr>
          <p:nvPr>
            <p:ph type="dt" sz="half" idx="10"/>
          </p:nvPr>
        </p:nvSpPr>
        <p:spPr/>
        <p:txBody>
          <a:bodyPr/>
          <a:lstStyle/>
          <a:p>
            <a:fld id="{95EC1D4A-A796-47C3-A63E-CE236FB377E2}" type="datetimeFigureOut">
              <a:rPr lang="cs-CZ" smtClean="0"/>
              <a:pPr/>
              <a:t>29.8.2013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EC1D4A-A796-47C3-A63E-CE236FB377E2}" type="datetimeFigureOut">
              <a:rPr lang="cs-CZ" smtClean="0"/>
              <a:pPr/>
              <a:t>29.8.2013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Kliknutím lze upravit styl.</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Kliknutím lze upravit styly předlohy textu.</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Date Placeholder 4"/>
          <p:cNvSpPr>
            <a:spLocks noGrp="1"/>
          </p:cNvSpPr>
          <p:nvPr>
            <p:ph type="dt" sz="half" idx="10"/>
          </p:nvPr>
        </p:nvSpPr>
        <p:spPr/>
        <p:txBody>
          <a:bodyPr/>
          <a:lstStyle/>
          <a:p>
            <a:fld id="{95EC1D4A-A796-47C3-A63E-CE236FB377E2}" type="datetimeFigureOut">
              <a:rPr lang="cs-CZ" smtClean="0"/>
              <a:pPr/>
              <a:t>29.8.2013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Kliknutím lze upravit styl.</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5" name="Date Placeholder 4"/>
          <p:cNvSpPr>
            <a:spLocks noGrp="1"/>
          </p:cNvSpPr>
          <p:nvPr>
            <p:ph type="dt" sz="half" idx="10"/>
          </p:nvPr>
        </p:nvSpPr>
        <p:spPr/>
        <p:txBody>
          <a:bodyPr/>
          <a:lstStyle/>
          <a:p>
            <a:fld id="{95EC1D4A-A796-47C3-A63E-CE236FB377E2}" type="datetimeFigureOut">
              <a:rPr lang="cs-CZ" smtClean="0"/>
              <a:pPr/>
              <a:t>29.8.2013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a:xfrm>
            <a:off x="8077200" y="6356350"/>
            <a:ext cx="609600" cy="365125"/>
          </a:xfrm>
        </p:spPr>
        <p:txBody>
          <a:bodyPr/>
          <a:lstStyle/>
          <a:p>
            <a:fld id="{AC57A5DF-1266-40EA-9282-1E66B9DE06C0}" type="slidenum">
              <a:rPr lang="cs-CZ" smtClean="0"/>
              <a:pPr/>
              <a:t>‹#›</a:t>
            </a:fld>
            <a:endParaRPr lang="cs-CZ"/>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Kliknutím na ikonu přidáte obrázek.</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cs-CZ" smtClean="0"/>
              <a:t>Kliknutím lze upravit styl.</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Date Placeholder 3"/>
          <p:cNvSpPr>
            <a:spLocks noGrp="1"/>
          </p:cNvSpPr>
          <p:nvPr>
            <p:ph type="dt" sz="half" idx="10"/>
          </p:nvPr>
        </p:nvSpPr>
        <p:spPr/>
        <p:txBody>
          <a:bodyPr/>
          <a:lstStyle/>
          <a:p>
            <a:fld id="{95EC1D4A-A796-47C3-A63E-CE236FB377E2}" type="datetimeFigureOut">
              <a:rPr lang="cs-CZ" smtClean="0"/>
              <a:pPr/>
              <a:t>29.8.2013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cs-CZ" smtClean="0"/>
              <a:t>Kliknutím lze upravit styl.</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Date Placeholder 3"/>
          <p:cNvSpPr>
            <a:spLocks noGrp="1"/>
          </p:cNvSpPr>
          <p:nvPr>
            <p:ph type="dt" sz="half" idx="10"/>
          </p:nvPr>
        </p:nvSpPr>
        <p:spPr/>
        <p:txBody>
          <a:bodyPr/>
          <a:lstStyle/>
          <a:p>
            <a:fld id="{95EC1D4A-A796-47C3-A63E-CE236FB377E2}" type="datetimeFigureOut">
              <a:rPr lang="cs-CZ" smtClean="0"/>
              <a:pPr/>
              <a:t>29.8.2013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Kliknutím lze upravit styl.</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5EC1D4A-A796-47C3-A63E-CE236FB377E2}" type="datetimeFigureOut">
              <a:rPr lang="cs-CZ" smtClean="0"/>
              <a:pPr/>
              <a:t>29.8.2013</a:t>
            </a:fld>
            <a:endParaRPr lang="cs-CZ"/>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C57A5DF-1266-40EA-9282-1E66B9DE06C0}" type="slidenum">
              <a:rPr lang="cs-CZ" smtClean="0"/>
              <a:pPr/>
              <a:t>‹#›</a:t>
            </a:fld>
            <a:endParaRPr lang="cs-CZ"/>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nSpc>
                <a:spcPct val="115000"/>
              </a:lnSpc>
              <a:spcAft>
                <a:spcPts val="1000"/>
              </a:spcAft>
            </a:pPr>
            <a:r>
              <a:rPr lang="cs-CZ" sz="5400" dirty="0" smtClean="0">
                <a:ea typeface="Calibri"/>
                <a:cs typeface="Times New Roman"/>
              </a:rPr>
              <a:t> </a:t>
            </a:r>
            <a:br>
              <a:rPr lang="cs-CZ" sz="5400" dirty="0" smtClean="0">
                <a:ea typeface="Calibri"/>
                <a:cs typeface="Times New Roman"/>
              </a:rPr>
            </a:br>
            <a:r>
              <a:rPr lang="cs-CZ" sz="5400" dirty="0" smtClean="0">
                <a:ea typeface="Calibri"/>
                <a:cs typeface="Times New Roman"/>
              </a:rPr>
              <a:t> </a:t>
            </a:r>
            <a:endParaRPr lang="cs-CZ" sz="5400" dirty="0">
              <a:ea typeface="Calibri"/>
              <a:cs typeface="Times New Roman"/>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xmlns="" val="2104088200"/>
              </p:ext>
            </p:extLst>
          </p:nvPr>
        </p:nvGraphicFramePr>
        <p:xfrm>
          <a:off x="899592" y="2276875"/>
          <a:ext cx="7128791" cy="3862245"/>
        </p:xfrm>
        <a:graphic>
          <a:graphicData uri="http://schemas.openxmlformats.org/drawingml/2006/table">
            <a:tbl>
              <a:tblPr firstRow="1" firstCol="1" bandRow="1">
                <a:tableStyleId>{3C2FFA5D-87B4-456A-9821-1D502468CF0F}</a:tableStyleId>
              </a:tblPr>
              <a:tblGrid>
                <a:gridCol w="1667927"/>
                <a:gridCol w="5460864"/>
              </a:tblGrid>
              <a:tr h="327309">
                <a:tc>
                  <a:txBody>
                    <a:bodyPr/>
                    <a:lstStyle/>
                    <a:p>
                      <a:pPr>
                        <a:lnSpc>
                          <a:spcPct val="115000"/>
                        </a:lnSpc>
                        <a:spcAft>
                          <a:spcPts val="1000"/>
                        </a:spcAft>
                      </a:pPr>
                      <a:r>
                        <a:rPr lang="cs-CZ" sz="1100" dirty="0">
                          <a:effectLst/>
                        </a:rPr>
                        <a:t>Škola</a:t>
                      </a:r>
                      <a:endParaRPr lang="cs-CZ" sz="1100" dirty="0">
                        <a:effectLst/>
                        <a:latin typeface="Calibri"/>
                        <a:ea typeface="Calibri"/>
                        <a:cs typeface="Times New Roman"/>
                      </a:endParaRPr>
                    </a:p>
                  </a:txBody>
                  <a:tcPr marL="44450" marR="44450" marT="0" marB="0"/>
                </a:tc>
                <a:tc>
                  <a:txBody>
                    <a:bodyPr/>
                    <a:lstStyle/>
                    <a:p>
                      <a:pPr>
                        <a:lnSpc>
                          <a:spcPct val="115000"/>
                        </a:lnSpc>
                        <a:spcAft>
                          <a:spcPts val="1000"/>
                        </a:spcAft>
                      </a:pPr>
                      <a:r>
                        <a:rPr lang="cs-CZ" sz="1400" dirty="0">
                          <a:effectLst/>
                        </a:rPr>
                        <a:t>Základní škola Tehov, okres Praha-východ, Tehov 78, 251 01</a:t>
                      </a:r>
                      <a:endParaRPr lang="cs-CZ" sz="1400" dirty="0">
                        <a:effectLst/>
                        <a:latin typeface="Times New Roman" pitchFamily="18" charset="0"/>
                        <a:ea typeface="Calibri"/>
                        <a:cs typeface="Times New Roman" pitchFamily="18" charset="0"/>
                      </a:endParaRPr>
                    </a:p>
                  </a:txBody>
                  <a:tcPr marL="44450" marR="44450" marT="0" marB="0"/>
                </a:tc>
              </a:tr>
              <a:tr h="327309">
                <a:tc>
                  <a:txBody>
                    <a:bodyPr/>
                    <a:lstStyle/>
                    <a:p>
                      <a:pPr>
                        <a:lnSpc>
                          <a:spcPct val="115000"/>
                        </a:lnSpc>
                        <a:spcAft>
                          <a:spcPts val="1000"/>
                        </a:spcAft>
                      </a:pPr>
                      <a:r>
                        <a:rPr lang="cs-CZ" sz="1400" dirty="0">
                          <a:effectLst/>
                          <a:latin typeface="+mn-lt"/>
                        </a:rPr>
                        <a:t>Autor</a:t>
                      </a:r>
                      <a:endParaRPr lang="cs-CZ" sz="1400" dirty="0">
                        <a:effectLst/>
                        <a:latin typeface="+mn-lt"/>
                        <a:ea typeface="Calibri"/>
                        <a:cs typeface="Times New Roman"/>
                      </a:endParaRPr>
                    </a:p>
                  </a:txBody>
                  <a:tcPr marL="44450" marR="44450" marT="0" marB="0"/>
                </a:tc>
                <a:tc>
                  <a:txBody>
                    <a:bodyPr/>
                    <a:lstStyle/>
                    <a:p>
                      <a:pPr>
                        <a:lnSpc>
                          <a:spcPct val="115000"/>
                        </a:lnSpc>
                      </a:pPr>
                      <a:r>
                        <a:rPr lang="cs-CZ" sz="1400" dirty="0" smtClean="0">
                          <a:effectLst/>
                          <a:latin typeface="+mn-lt"/>
                        </a:rPr>
                        <a:t>Mgr. Radana</a:t>
                      </a:r>
                      <a:r>
                        <a:rPr lang="cs-CZ" sz="1400" baseline="0" dirty="0" smtClean="0">
                          <a:effectLst/>
                          <a:latin typeface="+mn-lt"/>
                        </a:rPr>
                        <a:t> Šimčíková</a:t>
                      </a:r>
                      <a:endParaRPr lang="cs-CZ" sz="1400" dirty="0">
                        <a:effectLst/>
                        <a:latin typeface="+mn-lt"/>
                        <a:cs typeface="Times New Roman" pitchFamily="18" charset="0"/>
                      </a:endParaRPr>
                    </a:p>
                  </a:txBody>
                  <a:tcPr marL="44450" marR="44450" marT="0" marB="0"/>
                </a:tc>
              </a:tr>
              <a:tr h="327309">
                <a:tc>
                  <a:txBody>
                    <a:bodyPr/>
                    <a:lstStyle/>
                    <a:p>
                      <a:pPr>
                        <a:lnSpc>
                          <a:spcPct val="115000"/>
                        </a:lnSpc>
                        <a:spcAft>
                          <a:spcPts val="1000"/>
                        </a:spcAft>
                      </a:pPr>
                      <a:r>
                        <a:rPr lang="cs-CZ" sz="1400" dirty="0">
                          <a:effectLst/>
                          <a:latin typeface="+mn-lt"/>
                        </a:rPr>
                        <a:t>Číslo</a:t>
                      </a:r>
                      <a:endParaRPr lang="cs-CZ" sz="1400" dirty="0">
                        <a:effectLst/>
                        <a:latin typeface="+mn-lt"/>
                        <a:ea typeface="Calibri"/>
                        <a:cs typeface="Times New Roman"/>
                      </a:endParaRPr>
                    </a:p>
                  </a:txBody>
                  <a:tcPr marL="44450" marR="44450" marT="0" marB="0"/>
                </a:tc>
                <a:tc>
                  <a:txBody>
                    <a:bodyPr/>
                    <a:lstStyle/>
                    <a:p>
                      <a:pPr>
                        <a:lnSpc>
                          <a:spcPct val="115000"/>
                        </a:lnSpc>
                      </a:pPr>
                      <a:r>
                        <a:rPr lang="cs-CZ" sz="1400" smtClean="0">
                          <a:effectLst/>
                          <a:latin typeface="+mn-lt"/>
                        </a:rPr>
                        <a:t>VY_32_INOVACE_CJ.3.13</a:t>
                      </a:r>
                      <a:endParaRPr lang="cs-CZ" sz="1400" dirty="0">
                        <a:effectLst/>
                        <a:latin typeface="+mn-lt"/>
                        <a:cs typeface="Times New Roman" pitchFamily="18" charset="0"/>
                      </a:endParaRPr>
                    </a:p>
                  </a:txBody>
                  <a:tcPr marL="44450" marR="44450" marT="0" marB="0"/>
                </a:tc>
              </a:tr>
              <a:tr h="327309">
                <a:tc>
                  <a:txBody>
                    <a:bodyPr/>
                    <a:lstStyle/>
                    <a:p>
                      <a:pPr>
                        <a:lnSpc>
                          <a:spcPct val="115000"/>
                        </a:lnSpc>
                        <a:spcAft>
                          <a:spcPts val="1000"/>
                        </a:spcAft>
                      </a:pPr>
                      <a:r>
                        <a:rPr lang="cs-CZ" sz="1400" dirty="0">
                          <a:effectLst/>
                          <a:latin typeface="+mn-lt"/>
                        </a:rPr>
                        <a:t>Název</a:t>
                      </a:r>
                      <a:endParaRPr lang="cs-CZ" sz="1400" dirty="0">
                        <a:effectLst/>
                        <a:latin typeface="+mn-lt"/>
                        <a:ea typeface="Calibri"/>
                        <a:cs typeface="Times New Roman"/>
                      </a:endParaRPr>
                    </a:p>
                  </a:txBody>
                  <a:tcPr marL="44450" marR="44450" marT="0" marB="0"/>
                </a:tc>
                <a:tc>
                  <a:txBody>
                    <a:bodyPr/>
                    <a:lstStyle/>
                    <a:p>
                      <a:pPr>
                        <a:lnSpc>
                          <a:spcPct val="115000"/>
                        </a:lnSpc>
                      </a:pPr>
                      <a:r>
                        <a:rPr lang="cs-CZ" sz="1400" dirty="0" smtClean="0">
                          <a:effectLst/>
                          <a:latin typeface="+mn-lt"/>
                        </a:rPr>
                        <a:t>Vyjmenovaná slova po m:</a:t>
                      </a:r>
                      <a:r>
                        <a:rPr lang="cs-CZ" sz="1400" baseline="0" dirty="0" smtClean="0">
                          <a:effectLst/>
                          <a:latin typeface="+mn-lt"/>
                        </a:rPr>
                        <a:t> myslit, mýlit se</a:t>
                      </a:r>
                      <a:endParaRPr lang="cs-CZ" sz="1400" dirty="0">
                        <a:effectLst/>
                        <a:latin typeface="+mn-lt"/>
                        <a:cs typeface="Times New Roman" pitchFamily="18" charset="0"/>
                      </a:endParaRPr>
                    </a:p>
                  </a:txBody>
                  <a:tcPr marL="44450" marR="44450" marT="0" marB="0"/>
                </a:tc>
              </a:tr>
              <a:tr h="327309">
                <a:tc>
                  <a:txBody>
                    <a:bodyPr/>
                    <a:lstStyle/>
                    <a:p>
                      <a:pPr>
                        <a:lnSpc>
                          <a:spcPct val="115000"/>
                        </a:lnSpc>
                        <a:spcAft>
                          <a:spcPts val="1000"/>
                        </a:spcAft>
                      </a:pPr>
                      <a:r>
                        <a:rPr lang="cs-CZ" sz="1400" dirty="0">
                          <a:effectLst/>
                          <a:latin typeface="+mn-lt"/>
                        </a:rPr>
                        <a:t>Téma </a:t>
                      </a:r>
                      <a:r>
                        <a:rPr lang="cs-CZ" sz="1400" dirty="0" smtClean="0">
                          <a:effectLst/>
                          <a:latin typeface="+mn-lt"/>
                        </a:rPr>
                        <a:t>hodiny</a:t>
                      </a:r>
                      <a:endParaRPr lang="cs-CZ" sz="1400" dirty="0">
                        <a:effectLst/>
                        <a:latin typeface="+mn-lt"/>
                        <a:ea typeface="Calibri"/>
                        <a:cs typeface="Times New Roman"/>
                      </a:endParaRPr>
                    </a:p>
                  </a:txBody>
                  <a:tcPr marL="44450" marR="44450"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mn-lt"/>
                        </a:rPr>
                        <a:t>Vyjmenovaná slova po m </a:t>
                      </a:r>
                    </a:p>
                    <a:p>
                      <a:pPr>
                        <a:lnSpc>
                          <a:spcPct val="115000"/>
                        </a:lnSpc>
                      </a:pPr>
                      <a:endParaRPr lang="cs-CZ" sz="1400" dirty="0">
                        <a:effectLst/>
                        <a:latin typeface="+mn-lt"/>
                        <a:cs typeface="Times New Roman" pitchFamily="18" charset="0"/>
                      </a:endParaRPr>
                    </a:p>
                  </a:txBody>
                  <a:tcPr marL="44450" marR="44450" marT="0" marB="0"/>
                </a:tc>
              </a:tr>
              <a:tr h="327309">
                <a:tc>
                  <a:txBody>
                    <a:bodyPr/>
                    <a:lstStyle/>
                    <a:p>
                      <a:pPr>
                        <a:lnSpc>
                          <a:spcPct val="115000"/>
                        </a:lnSpc>
                        <a:spcAft>
                          <a:spcPts val="1000"/>
                        </a:spcAft>
                      </a:pPr>
                      <a:r>
                        <a:rPr lang="cs-CZ" sz="1400">
                          <a:effectLst/>
                          <a:latin typeface="+mn-lt"/>
                        </a:rPr>
                        <a:t>Předmět</a:t>
                      </a:r>
                      <a:endParaRPr lang="cs-CZ" sz="1400">
                        <a:effectLst/>
                        <a:latin typeface="+mn-lt"/>
                        <a:ea typeface="Calibri"/>
                        <a:cs typeface="Times New Roman"/>
                      </a:endParaRPr>
                    </a:p>
                  </a:txBody>
                  <a:tcPr marL="44450" marR="44450" marT="0" marB="0"/>
                </a:tc>
                <a:tc>
                  <a:txBody>
                    <a:bodyPr/>
                    <a:lstStyle/>
                    <a:p>
                      <a:pPr>
                        <a:lnSpc>
                          <a:spcPct val="115000"/>
                        </a:lnSpc>
                      </a:pPr>
                      <a:r>
                        <a:rPr lang="cs-CZ" sz="1400" dirty="0" smtClean="0">
                          <a:effectLst/>
                          <a:latin typeface="+mn-lt"/>
                        </a:rPr>
                        <a:t>Český jazyk</a:t>
                      </a:r>
                      <a:endParaRPr lang="cs-CZ" sz="1400" dirty="0">
                        <a:effectLst/>
                        <a:latin typeface="+mn-lt"/>
                        <a:cs typeface="Times New Roman" pitchFamily="18" charset="0"/>
                      </a:endParaRPr>
                    </a:p>
                  </a:txBody>
                  <a:tcPr marL="44450" marR="44450" marT="0" marB="0"/>
                </a:tc>
              </a:tr>
              <a:tr h="327309">
                <a:tc>
                  <a:txBody>
                    <a:bodyPr/>
                    <a:lstStyle/>
                    <a:p>
                      <a:pPr>
                        <a:lnSpc>
                          <a:spcPct val="115000"/>
                        </a:lnSpc>
                        <a:spcAft>
                          <a:spcPts val="1000"/>
                        </a:spcAft>
                      </a:pPr>
                      <a:r>
                        <a:rPr lang="cs-CZ" sz="1400" dirty="0">
                          <a:effectLst/>
                          <a:latin typeface="+mn-lt"/>
                        </a:rPr>
                        <a:t>Ročník</a:t>
                      </a:r>
                      <a:endParaRPr lang="cs-CZ" sz="1400" dirty="0">
                        <a:effectLst/>
                        <a:latin typeface="+mn-lt"/>
                        <a:ea typeface="Calibri"/>
                        <a:cs typeface="Times New Roman"/>
                      </a:endParaRPr>
                    </a:p>
                  </a:txBody>
                  <a:tcPr marL="44450" marR="44450" marT="0" marB="0"/>
                </a:tc>
                <a:tc>
                  <a:txBody>
                    <a:bodyPr/>
                    <a:lstStyle/>
                    <a:p>
                      <a:pPr>
                        <a:lnSpc>
                          <a:spcPct val="115000"/>
                        </a:lnSpc>
                        <a:spcAft>
                          <a:spcPts val="1000"/>
                        </a:spcAft>
                      </a:pPr>
                      <a:r>
                        <a:rPr lang="cs-CZ" sz="1400" dirty="0" smtClean="0">
                          <a:effectLst/>
                          <a:latin typeface="+mn-lt"/>
                        </a:rPr>
                        <a:t>3. </a:t>
                      </a:r>
                      <a:endParaRPr lang="cs-CZ" sz="1400" dirty="0">
                        <a:effectLst/>
                        <a:latin typeface="+mn-lt"/>
                        <a:ea typeface="Calibri"/>
                        <a:cs typeface="Times New Roman" pitchFamily="18" charset="0"/>
                      </a:endParaRPr>
                    </a:p>
                  </a:txBody>
                  <a:tcPr marL="44450" marR="44450" marT="0" marB="0"/>
                </a:tc>
              </a:tr>
              <a:tr h="425735">
                <a:tc>
                  <a:txBody>
                    <a:bodyPr/>
                    <a:lstStyle/>
                    <a:p>
                      <a:pPr>
                        <a:lnSpc>
                          <a:spcPct val="115000"/>
                        </a:lnSpc>
                        <a:spcAft>
                          <a:spcPts val="1000"/>
                        </a:spcAft>
                      </a:pPr>
                      <a:r>
                        <a:rPr lang="cs-CZ" sz="1400">
                          <a:effectLst/>
                          <a:latin typeface="+mn-lt"/>
                        </a:rPr>
                        <a:t>Anotace</a:t>
                      </a:r>
                      <a:endParaRPr lang="cs-CZ" sz="1400">
                        <a:effectLst/>
                        <a:latin typeface="+mn-lt"/>
                        <a:ea typeface="Calibri"/>
                        <a:cs typeface="Times New Roman"/>
                      </a:endParaRPr>
                    </a:p>
                  </a:txBody>
                  <a:tcPr marL="44450" marR="44450" marT="0" marB="0"/>
                </a:tc>
                <a:tc>
                  <a:txBody>
                    <a:bodyPr/>
                    <a:lstStyle/>
                    <a:p>
                      <a:pPr>
                        <a:lnSpc>
                          <a:spcPct val="115000"/>
                        </a:lnSpc>
                        <a:spcAft>
                          <a:spcPts val="1000"/>
                        </a:spcAft>
                      </a:pPr>
                      <a:r>
                        <a:rPr lang="cs-CZ" sz="1400" dirty="0" smtClean="0">
                          <a:effectLst/>
                          <a:latin typeface="+mn-lt"/>
                        </a:rPr>
                        <a:t>Vysvětlení významu a použití vyjmenovaných slov a slov příbuzných</a:t>
                      </a:r>
                      <a:endParaRPr lang="cs-CZ" sz="1400" dirty="0">
                        <a:effectLst/>
                        <a:latin typeface="+mn-lt"/>
                        <a:ea typeface="Calibri"/>
                        <a:cs typeface="Times New Roman" pitchFamily="18" charset="0"/>
                      </a:endParaRPr>
                    </a:p>
                  </a:txBody>
                  <a:tcPr marL="44450" marR="44450" marT="0" marB="0"/>
                </a:tc>
              </a:tr>
              <a:tr h="327309">
                <a:tc>
                  <a:txBody>
                    <a:bodyPr/>
                    <a:lstStyle/>
                    <a:p>
                      <a:pPr>
                        <a:lnSpc>
                          <a:spcPct val="115000"/>
                        </a:lnSpc>
                        <a:spcAft>
                          <a:spcPts val="1000"/>
                        </a:spcAft>
                      </a:pPr>
                      <a:r>
                        <a:rPr lang="cs-CZ" sz="1400">
                          <a:effectLst/>
                          <a:latin typeface="+mn-lt"/>
                        </a:rPr>
                        <a:t>Datum ověření</a:t>
                      </a:r>
                      <a:endParaRPr lang="cs-CZ" sz="1400">
                        <a:effectLst/>
                        <a:latin typeface="+mn-lt"/>
                        <a:ea typeface="Calibri"/>
                        <a:cs typeface="Times New Roman"/>
                      </a:endParaRPr>
                    </a:p>
                  </a:txBody>
                  <a:tcPr marL="44450" marR="44450" marT="0" marB="0"/>
                </a:tc>
                <a:tc>
                  <a:txBody>
                    <a:bodyPr/>
                    <a:lstStyle/>
                    <a:p>
                      <a:pPr>
                        <a:lnSpc>
                          <a:spcPct val="115000"/>
                        </a:lnSpc>
                      </a:pPr>
                      <a:r>
                        <a:rPr lang="cs-CZ" sz="1400" smtClean="0">
                          <a:effectLst/>
                          <a:latin typeface="+mn-lt"/>
                          <a:cs typeface="Times New Roman" pitchFamily="18" charset="0"/>
                        </a:rPr>
                        <a:t>18. </a:t>
                      </a:r>
                      <a:r>
                        <a:rPr lang="cs-CZ" sz="1400" dirty="0" smtClean="0">
                          <a:effectLst/>
                          <a:latin typeface="+mn-lt"/>
                          <a:cs typeface="Times New Roman" pitchFamily="18" charset="0"/>
                        </a:rPr>
                        <a:t>1. 2013</a:t>
                      </a:r>
                      <a:endParaRPr lang="cs-CZ" sz="1400" dirty="0">
                        <a:effectLst/>
                        <a:latin typeface="+mn-lt"/>
                        <a:cs typeface="Times New Roman" pitchFamily="18" charset="0"/>
                      </a:endParaRPr>
                    </a:p>
                  </a:txBody>
                  <a:tcPr marL="44450" marR="44450" marT="0" marB="0"/>
                </a:tc>
              </a:tr>
              <a:tr h="654619">
                <a:tc>
                  <a:txBody>
                    <a:bodyPr/>
                    <a:lstStyle/>
                    <a:p>
                      <a:pPr>
                        <a:lnSpc>
                          <a:spcPct val="115000"/>
                        </a:lnSpc>
                        <a:spcAft>
                          <a:spcPts val="1000"/>
                        </a:spcAft>
                      </a:pPr>
                      <a:r>
                        <a:rPr lang="cs-CZ" sz="1400">
                          <a:effectLst/>
                          <a:latin typeface="+mn-lt"/>
                        </a:rPr>
                        <a:t>Druh učebního materiálu</a:t>
                      </a:r>
                      <a:endParaRPr lang="cs-CZ" sz="1400">
                        <a:effectLst/>
                        <a:latin typeface="+mn-lt"/>
                        <a:ea typeface="Calibri"/>
                        <a:cs typeface="Times New Roman"/>
                      </a:endParaRPr>
                    </a:p>
                  </a:txBody>
                  <a:tcPr marL="44450" marR="44450" marT="0" marB="0"/>
                </a:tc>
                <a:tc>
                  <a:txBody>
                    <a:bodyPr/>
                    <a:lstStyle/>
                    <a:p>
                      <a:pPr>
                        <a:lnSpc>
                          <a:spcPct val="115000"/>
                        </a:lnSpc>
                      </a:pPr>
                      <a:r>
                        <a:rPr lang="cs-CZ" sz="1400" dirty="0" smtClean="0">
                          <a:effectLst/>
                          <a:latin typeface="+mn-lt"/>
                        </a:rPr>
                        <a:t>Prezentace, pracovní list</a:t>
                      </a:r>
                      <a:endParaRPr lang="cs-CZ" sz="1400" dirty="0">
                        <a:effectLst/>
                        <a:latin typeface="+mn-lt"/>
                        <a:cs typeface="Times New Roman" pitchFamily="18" charset="0"/>
                      </a:endParaRPr>
                    </a:p>
                  </a:txBody>
                  <a:tcPr marL="44450" marR="44450" marT="0" marB="0"/>
                </a:tc>
              </a:tr>
            </a:tbl>
          </a:graphicData>
        </a:graphic>
      </p:graphicFrame>
      <p:sp>
        <p:nvSpPr>
          <p:cNvPr id="9" name="Rectangle 2"/>
          <p:cNvSpPr>
            <a:spLocks noChangeArrowheads="1"/>
          </p:cNvSpPr>
          <p:nvPr/>
        </p:nvSpPr>
        <p:spPr bwMode="auto">
          <a:xfrm flipV="1">
            <a:off x="1665288" y="3527424"/>
            <a:ext cx="8595344" cy="457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pic>
        <p:nvPicPr>
          <p:cNvPr id="4" name="Obrázek 1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66787" y="473074"/>
            <a:ext cx="6996861" cy="1443757"/>
          </a:xfrm>
          <a:prstGeom prst="rect">
            <a:avLst/>
          </a:prstGeom>
          <a:solidFill>
            <a:srgbClr val="FFFFFF"/>
          </a:solidFill>
        </p:spPr>
      </p:pic>
    </p:spTree>
    <p:extLst>
      <p:ext uri="{BB962C8B-B14F-4D97-AF65-F5344CB8AC3E}">
        <p14:creationId xmlns:p14="http://schemas.microsoft.com/office/powerpoint/2010/main" xmlns="" val="38368569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74638"/>
            <a:ext cx="8352928" cy="1138138"/>
          </a:xfrm>
        </p:spPr>
        <p:txBody>
          <a:bodyPr>
            <a:normAutofit/>
          </a:bodyPr>
          <a:lstStyle/>
          <a:p>
            <a:r>
              <a:rPr lang="cs-CZ" sz="1800" b="1" dirty="0">
                <a:solidFill>
                  <a:schemeClr val="accent1"/>
                </a:solidFill>
                <a:latin typeface="Times New Roman" pitchFamily="18" charset="0"/>
                <a:cs typeface="Times New Roman" pitchFamily="18" charset="0"/>
              </a:rPr>
              <a:t>Vyjmenovaná slova po </a:t>
            </a:r>
            <a:r>
              <a:rPr lang="cs-CZ" sz="1800" b="1" dirty="0" smtClean="0">
                <a:solidFill>
                  <a:schemeClr val="accent1"/>
                </a:solidFill>
                <a:latin typeface="Times New Roman" pitchFamily="18" charset="0"/>
                <a:cs typeface="Times New Roman" pitchFamily="18" charset="0"/>
              </a:rPr>
              <a:t>m   </a:t>
            </a:r>
            <a:r>
              <a:rPr lang="cs-CZ" b="1" dirty="0" smtClean="0">
                <a:latin typeface="Times New Roman" pitchFamily="18" charset="0"/>
                <a:cs typeface="Times New Roman" pitchFamily="18" charset="0"/>
              </a:rPr>
              <a:t/>
            </a:r>
            <a:br>
              <a:rPr lang="cs-CZ" b="1" dirty="0" smtClean="0">
                <a:latin typeface="Times New Roman" pitchFamily="18" charset="0"/>
                <a:cs typeface="Times New Roman" pitchFamily="18" charset="0"/>
              </a:rPr>
            </a:br>
            <a:r>
              <a:rPr lang="cs-CZ" b="1" dirty="0" smtClean="0">
                <a:latin typeface="Times New Roman" pitchFamily="18" charset="0"/>
                <a:cs typeface="Times New Roman" pitchFamily="18" charset="0"/>
              </a:rPr>
              <a:t>myslit, mýlit se</a:t>
            </a:r>
            <a:endParaRPr lang="cs-CZ" sz="4800" dirty="0">
              <a:latin typeface="Times New Roman" pitchFamily="18" charset="0"/>
              <a:cs typeface="Times New Roman" pitchFamily="18" charset="0"/>
            </a:endParaRPr>
          </a:p>
        </p:txBody>
      </p:sp>
      <p:sp>
        <p:nvSpPr>
          <p:cNvPr id="4" name="Zástupný symbol pro obsah 3"/>
          <p:cNvSpPr>
            <a:spLocks noGrp="1"/>
          </p:cNvSpPr>
          <p:nvPr>
            <p:ph idx="1"/>
          </p:nvPr>
        </p:nvSpPr>
        <p:spPr>
          <a:xfrm>
            <a:off x="457200" y="1484784"/>
            <a:ext cx="8229600" cy="4839816"/>
          </a:xfrm>
        </p:spPr>
        <p:txBody>
          <a:bodyPr>
            <a:normAutofit/>
          </a:bodyPr>
          <a:lstStyle/>
          <a:p>
            <a:pPr marL="0" indent="0">
              <a:spcBef>
                <a:spcPts val="0"/>
              </a:spcBef>
              <a:buNone/>
            </a:pPr>
            <a:endParaRPr lang="cs-CZ" sz="2800" dirty="0" smtClean="0">
              <a:solidFill>
                <a:schemeClr val="accent1"/>
              </a:solidFill>
              <a:latin typeface="Times New Roman" pitchFamily="18" charset="0"/>
              <a:cs typeface="Times New Roman" pitchFamily="18" charset="0"/>
            </a:endParaRPr>
          </a:p>
          <a:p>
            <a:pPr marL="0" indent="0">
              <a:spcBef>
                <a:spcPts val="0"/>
              </a:spcBef>
              <a:buNone/>
            </a:pPr>
            <a:r>
              <a:rPr lang="cs-CZ" sz="2800" dirty="0" smtClean="0">
                <a:solidFill>
                  <a:schemeClr val="accent1"/>
                </a:solidFill>
                <a:latin typeface="Times New Roman" pitchFamily="18" charset="0"/>
                <a:cs typeface="Times New Roman" pitchFamily="18" charset="0"/>
              </a:rPr>
              <a:t>Myslit, myslet  </a:t>
            </a:r>
            <a:r>
              <a:rPr lang="cs-CZ" sz="2800" dirty="0" smtClean="0">
                <a:latin typeface="Times New Roman" pitchFamily="18" charset="0"/>
                <a:cs typeface="Times New Roman" pitchFamily="18" charset="0"/>
              </a:rPr>
              <a:t>vymyslit, zamyslit se, nemyslit, přemýšlet, smysl, mysl, zamyšlený, vymyšlený, namyšlený, myšlenka, myslivec, myslivna, myslivecký, průmysl, průmyslový, Přemysl, Křesomysl</a:t>
            </a:r>
          </a:p>
          <a:p>
            <a:pPr marL="0" indent="0">
              <a:spcBef>
                <a:spcPts val="0"/>
              </a:spcBef>
              <a:buNone/>
            </a:pPr>
            <a:endParaRPr lang="cs-CZ" sz="2800" dirty="0" smtClean="0">
              <a:latin typeface="Times New Roman" pitchFamily="18" charset="0"/>
              <a:cs typeface="Times New Roman" pitchFamily="18" charset="0"/>
            </a:endParaRPr>
          </a:p>
          <a:p>
            <a:pPr marL="0" indent="0">
              <a:spcBef>
                <a:spcPts val="0"/>
              </a:spcBef>
              <a:buNone/>
            </a:pPr>
            <a:r>
              <a:rPr lang="cs-CZ" sz="2800" dirty="0" smtClean="0">
                <a:solidFill>
                  <a:srgbClr val="FF0000"/>
                </a:solidFill>
                <a:latin typeface="Times New Roman" pitchFamily="18" charset="0"/>
                <a:cs typeface="Times New Roman" pitchFamily="18" charset="0"/>
              </a:rPr>
              <a:t>                                        </a:t>
            </a:r>
            <a:endParaRPr lang="cs-CZ" sz="2800" dirty="0">
              <a:solidFill>
                <a:srgbClr val="FF0000"/>
              </a:solidFill>
              <a:latin typeface="Times New Roman" pitchFamily="18" charset="0"/>
              <a:cs typeface="Times New Roman" pitchFamily="18" charset="0"/>
            </a:endParaRPr>
          </a:p>
          <a:p>
            <a:pPr marL="0" indent="0">
              <a:spcBef>
                <a:spcPts val="0"/>
              </a:spcBef>
              <a:buNone/>
            </a:pPr>
            <a:r>
              <a:rPr lang="cs-CZ" sz="2800" dirty="0" smtClean="0">
                <a:solidFill>
                  <a:schemeClr val="accent1">
                    <a:lumMod val="75000"/>
                  </a:schemeClr>
                </a:solidFill>
                <a:latin typeface="Times New Roman" pitchFamily="18" charset="0"/>
                <a:cs typeface="Times New Roman" pitchFamily="18" charset="0"/>
              </a:rPr>
              <a:t>Mýlit se  </a:t>
            </a:r>
            <a:r>
              <a:rPr lang="cs-CZ" sz="2800" dirty="0" smtClean="0">
                <a:latin typeface="Times New Roman" pitchFamily="18" charset="0"/>
                <a:cs typeface="Times New Roman" pitchFamily="18" charset="0"/>
              </a:rPr>
              <a:t>nemýlit se, omyl, zmýlená, pomýlený, neomylný, mylný</a:t>
            </a:r>
            <a:endParaRPr lang="cs-CZ"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7212361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32656"/>
            <a:ext cx="8219256" cy="1008112"/>
          </a:xfrm>
        </p:spPr>
        <p:txBody>
          <a:bodyPr>
            <a:normAutofit fontScale="90000"/>
          </a:bodyPr>
          <a:lstStyle/>
          <a:p>
            <a:r>
              <a:rPr lang="cs-CZ" sz="2200" b="1" dirty="0">
                <a:solidFill>
                  <a:schemeClr val="accent1"/>
                </a:solidFill>
                <a:latin typeface="Times New Roman" pitchFamily="18" charset="0"/>
                <a:cs typeface="Times New Roman" pitchFamily="18" charset="0"/>
              </a:rPr>
              <a:t>Vyjmenovaná slova po </a:t>
            </a:r>
            <a:r>
              <a:rPr lang="cs-CZ" sz="2200" b="1" dirty="0" smtClean="0">
                <a:solidFill>
                  <a:schemeClr val="accent1"/>
                </a:solidFill>
                <a:latin typeface="Times New Roman" pitchFamily="18" charset="0"/>
                <a:cs typeface="Times New Roman" pitchFamily="18" charset="0"/>
              </a:rPr>
              <a:t>m   </a:t>
            </a:r>
            <a:r>
              <a:rPr lang="cs-CZ" b="1" dirty="0">
                <a:latin typeface="Times New Roman" pitchFamily="18" charset="0"/>
                <a:cs typeface="Times New Roman" pitchFamily="18" charset="0"/>
              </a:rPr>
              <a:t/>
            </a:r>
            <a:br>
              <a:rPr lang="cs-CZ" b="1" dirty="0">
                <a:latin typeface="Times New Roman" pitchFamily="18" charset="0"/>
                <a:cs typeface="Times New Roman" pitchFamily="18" charset="0"/>
              </a:rPr>
            </a:br>
            <a:r>
              <a:rPr lang="cs-CZ" sz="4400" b="1" dirty="0">
                <a:latin typeface="Times New Roman" pitchFamily="18" charset="0"/>
                <a:cs typeface="Times New Roman" pitchFamily="18" charset="0"/>
              </a:rPr>
              <a:t>myslit, mýlit se</a:t>
            </a:r>
            <a:endParaRPr lang="cs-CZ" sz="5300" dirty="0"/>
          </a:p>
        </p:txBody>
      </p:sp>
      <p:sp>
        <p:nvSpPr>
          <p:cNvPr id="3" name="Zástupný symbol pro obsah 2"/>
          <p:cNvSpPr>
            <a:spLocks noGrp="1"/>
          </p:cNvSpPr>
          <p:nvPr>
            <p:ph idx="1"/>
          </p:nvPr>
        </p:nvSpPr>
        <p:spPr>
          <a:xfrm>
            <a:off x="323528" y="1412776"/>
            <a:ext cx="8363272" cy="4911824"/>
          </a:xfrm>
        </p:spPr>
        <p:txBody>
          <a:bodyPr>
            <a:normAutofit fontScale="92500"/>
          </a:bodyPr>
          <a:lstStyle/>
          <a:p>
            <a:pPr marL="0" indent="0">
              <a:buNone/>
            </a:pPr>
            <a:endParaRPr lang="cs-CZ" dirty="0" smtClean="0">
              <a:solidFill>
                <a:schemeClr val="accent3">
                  <a:lumMod val="75000"/>
                </a:schemeClr>
              </a:solidFill>
            </a:endParaRPr>
          </a:p>
          <a:p>
            <a:pPr marL="0" indent="0">
              <a:buNone/>
            </a:pPr>
            <a:r>
              <a:rPr lang="cs-CZ" dirty="0" smtClean="0">
                <a:solidFill>
                  <a:schemeClr val="accent3">
                    <a:lumMod val="75000"/>
                  </a:schemeClr>
                </a:solidFill>
              </a:rPr>
              <a:t>Rozhodni, kam patří y a kam i:</a:t>
            </a:r>
          </a:p>
          <a:p>
            <a:pPr marL="0" indent="0">
              <a:buNone/>
            </a:pPr>
            <a:endParaRPr lang="cs-CZ" dirty="0">
              <a:solidFill>
                <a:schemeClr val="accent3">
                  <a:lumMod val="75000"/>
                </a:schemeClr>
              </a:solidFill>
            </a:endParaRPr>
          </a:p>
          <a:p>
            <a:pPr marL="0" indent="0">
              <a:lnSpc>
                <a:spcPct val="150000"/>
              </a:lnSpc>
              <a:buNone/>
            </a:pPr>
            <a:r>
              <a:rPr lang="cs-CZ" sz="2800" dirty="0"/>
              <a:t>Na co </a:t>
            </a:r>
            <a:r>
              <a:rPr lang="cs-CZ" sz="2800" dirty="0" smtClean="0"/>
              <a:t>m-</a:t>
            </a:r>
            <a:r>
              <a:rPr lang="cs-CZ" sz="2800" dirty="0" err="1" smtClean="0"/>
              <a:t>slíš</a:t>
            </a:r>
            <a:r>
              <a:rPr lang="cs-CZ" sz="2800" dirty="0"/>
              <a:t>? To je skvělá </a:t>
            </a:r>
            <a:r>
              <a:rPr lang="cs-CZ" sz="2800" dirty="0" smtClean="0"/>
              <a:t>m-</a:t>
            </a:r>
            <a:r>
              <a:rPr lang="cs-CZ" sz="2800" dirty="0" err="1" smtClean="0"/>
              <a:t>šlenka</a:t>
            </a:r>
            <a:r>
              <a:rPr lang="cs-CZ" sz="2800" dirty="0"/>
              <a:t>! Pocházel z rodu </a:t>
            </a:r>
            <a:r>
              <a:rPr lang="cs-CZ" sz="2800" dirty="0" err="1" smtClean="0"/>
              <a:t>Přem-slovců</a:t>
            </a:r>
            <a:r>
              <a:rPr lang="cs-CZ" sz="2800" dirty="0"/>
              <a:t>. Ujel jen několik </a:t>
            </a:r>
            <a:r>
              <a:rPr lang="cs-CZ" sz="2800" dirty="0" smtClean="0"/>
              <a:t>m-l</a:t>
            </a:r>
            <a:r>
              <a:rPr lang="cs-CZ" sz="2800" dirty="0"/>
              <a:t>. To musí být nějaký </a:t>
            </a:r>
            <a:r>
              <a:rPr lang="cs-CZ" sz="2800" dirty="0" err="1" smtClean="0"/>
              <a:t>om</a:t>
            </a:r>
            <a:r>
              <a:rPr lang="cs-CZ" sz="2800" dirty="0" smtClean="0"/>
              <a:t>-l</a:t>
            </a:r>
            <a:r>
              <a:rPr lang="cs-CZ" sz="2800" dirty="0"/>
              <a:t>. Dědeček </a:t>
            </a:r>
            <a:r>
              <a:rPr lang="cs-CZ" sz="2800" dirty="0" smtClean="0"/>
              <a:t>m-val m-</a:t>
            </a:r>
            <a:r>
              <a:rPr lang="cs-CZ" sz="2800" dirty="0" err="1" smtClean="0"/>
              <a:t>slivecký</a:t>
            </a:r>
            <a:r>
              <a:rPr lang="cs-CZ" sz="2800" dirty="0" smtClean="0"/>
              <a:t> </a:t>
            </a:r>
            <a:r>
              <a:rPr lang="cs-CZ" sz="2800" dirty="0"/>
              <a:t>klobouk. </a:t>
            </a:r>
            <a:r>
              <a:rPr lang="cs-CZ" sz="2800" dirty="0" smtClean="0"/>
              <a:t>M-</a:t>
            </a:r>
            <a:r>
              <a:rPr lang="cs-CZ" sz="2800" dirty="0" err="1" smtClean="0"/>
              <a:t>slíš</a:t>
            </a:r>
            <a:r>
              <a:rPr lang="cs-CZ" sz="2800" dirty="0" smtClean="0"/>
              <a:t> </a:t>
            </a:r>
            <a:r>
              <a:rPr lang="cs-CZ" sz="2800" dirty="0"/>
              <a:t>si, že jsi </a:t>
            </a:r>
            <a:r>
              <a:rPr lang="cs-CZ" sz="2800" dirty="0" smtClean="0"/>
              <a:t>               </a:t>
            </a:r>
            <a:r>
              <a:rPr lang="cs-CZ" sz="2800" dirty="0" err="1" smtClean="0"/>
              <a:t>neom</a:t>
            </a:r>
            <a:r>
              <a:rPr lang="cs-CZ" sz="2800" dirty="0" smtClean="0"/>
              <a:t>-</a:t>
            </a:r>
            <a:r>
              <a:rPr lang="cs-CZ" sz="2800" dirty="0" err="1" smtClean="0"/>
              <a:t>lný</a:t>
            </a:r>
            <a:r>
              <a:rPr lang="cs-CZ" sz="2800" dirty="0"/>
              <a:t>? Na kraji města stojí </a:t>
            </a:r>
            <a:r>
              <a:rPr lang="cs-CZ" sz="2800" dirty="0" err="1" smtClean="0"/>
              <a:t>prům</a:t>
            </a:r>
            <a:r>
              <a:rPr lang="cs-CZ" sz="2800" dirty="0" smtClean="0"/>
              <a:t>-</a:t>
            </a:r>
            <a:r>
              <a:rPr lang="cs-CZ" sz="2800" dirty="0" err="1" smtClean="0"/>
              <a:t>slové</a:t>
            </a:r>
            <a:r>
              <a:rPr lang="cs-CZ" sz="2800" dirty="0" smtClean="0"/>
              <a:t> </a:t>
            </a:r>
            <a:r>
              <a:rPr lang="cs-CZ" sz="2800" dirty="0"/>
              <a:t>haly. </a:t>
            </a:r>
            <a:r>
              <a:rPr lang="cs-CZ" sz="2800" dirty="0" smtClean="0"/>
              <a:t>                                            </a:t>
            </a:r>
            <a:r>
              <a:rPr lang="cs-CZ" sz="2800" dirty="0" err="1" smtClean="0"/>
              <a:t>Zm</a:t>
            </a:r>
            <a:r>
              <a:rPr lang="cs-CZ" sz="2800" dirty="0" smtClean="0"/>
              <a:t>-</a:t>
            </a:r>
            <a:r>
              <a:rPr lang="cs-CZ" sz="2800" dirty="0" err="1" smtClean="0"/>
              <a:t>lená</a:t>
            </a:r>
            <a:r>
              <a:rPr lang="cs-CZ" sz="2800" dirty="0" smtClean="0"/>
              <a:t> </a:t>
            </a:r>
            <a:r>
              <a:rPr lang="cs-CZ" sz="2800" dirty="0"/>
              <a:t>neplatí. Cestou domů jsme </a:t>
            </a:r>
            <a:r>
              <a:rPr lang="cs-CZ" sz="2800" dirty="0" smtClean="0"/>
              <a:t>m-jeli </a:t>
            </a:r>
            <a:r>
              <a:rPr lang="cs-CZ" sz="2800" dirty="0"/>
              <a:t>malé vesničky.</a:t>
            </a:r>
          </a:p>
          <a:p>
            <a:pPr marL="0" indent="0">
              <a:lnSpc>
                <a:spcPct val="150000"/>
              </a:lnSpc>
              <a:buNone/>
            </a:pPr>
            <a:endParaRPr lang="cs-CZ" dirty="0">
              <a:solidFill>
                <a:schemeClr val="accent3">
                  <a:lumMod val="75000"/>
                </a:schemeClr>
              </a:solidFill>
            </a:endParaRPr>
          </a:p>
          <a:p>
            <a:pPr marL="0" indent="0">
              <a:lnSpc>
                <a:spcPct val="150000"/>
              </a:lnSpc>
              <a:buNone/>
            </a:pPr>
            <a:endParaRPr lang="cs-CZ" dirty="0">
              <a:solidFill>
                <a:schemeClr val="accent3">
                  <a:lumMod val="75000"/>
                </a:schemeClr>
              </a:solidFill>
            </a:endParaRPr>
          </a:p>
        </p:txBody>
      </p:sp>
    </p:spTree>
    <p:extLst>
      <p:ext uri="{BB962C8B-B14F-4D97-AF65-F5344CB8AC3E}">
        <p14:creationId xmlns:p14="http://schemas.microsoft.com/office/powerpoint/2010/main" xmlns="" val="3642079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Nadpis 3"/>
          <p:cNvSpPr>
            <a:spLocks noGrp="1"/>
          </p:cNvSpPr>
          <p:nvPr>
            <p:ph type="title"/>
          </p:nvPr>
        </p:nvSpPr>
        <p:spPr>
          <a:xfrm>
            <a:off x="457200" y="332656"/>
            <a:ext cx="8229600" cy="1080120"/>
          </a:xfrm>
        </p:spPr>
        <p:txBody>
          <a:bodyPr>
            <a:normAutofit fontScale="90000"/>
          </a:bodyPr>
          <a:lstStyle/>
          <a:p>
            <a:r>
              <a:rPr lang="cs-CZ" sz="2200" b="1" dirty="0">
                <a:solidFill>
                  <a:schemeClr val="accent1"/>
                </a:solidFill>
                <a:latin typeface="Times New Roman" pitchFamily="18" charset="0"/>
                <a:cs typeface="Times New Roman" pitchFamily="18" charset="0"/>
              </a:rPr>
              <a:t>Vyjmenovaná slova po </a:t>
            </a:r>
            <a:r>
              <a:rPr lang="cs-CZ" sz="2200" b="1" dirty="0" smtClean="0">
                <a:solidFill>
                  <a:schemeClr val="accent1"/>
                </a:solidFill>
                <a:latin typeface="Times New Roman" pitchFamily="18" charset="0"/>
                <a:cs typeface="Times New Roman" pitchFamily="18" charset="0"/>
              </a:rPr>
              <a:t>m   </a:t>
            </a:r>
            <a:r>
              <a:rPr lang="cs-CZ" b="1" dirty="0">
                <a:latin typeface="Times New Roman" pitchFamily="18" charset="0"/>
                <a:cs typeface="Times New Roman" pitchFamily="18" charset="0"/>
              </a:rPr>
              <a:t/>
            </a:r>
            <a:br>
              <a:rPr lang="cs-CZ" b="1" dirty="0">
                <a:latin typeface="Times New Roman" pitchFamily="18" charset="0"/>
                <a:cs typeface="Times New Roman" pitchFamily="18" charset="0"/>
              </a:rPr>
            </a:br>
            <a:r>
              <a:rPr lang="cs-CZ" sz="4800" b="1" dirty="0">
                <a:latin typeface="Times New Roman" pitchFamily="18" charset="0"/>
                <a:cs typeface="Times New Roman" pitchFamily="18" charset="0"/>
              </a:rPr>
              <a:t>myslit, mýlit se</a:t>
            </a:r>
            <a:endParaRPr lang="cs-CZ" sz="5300" dirty="0"/>
          </a:p>
        </p:txBody>
      </p:sp>
      <p:sp>
        <p:nvSpPr>
          <p:cNvPr id="5" name="Zástupný symbol pro obsah 4"/>
          <p:cNvSpPr>
            <a:spLocks noGrp="1"/>
          </p:cNvSpPr>
          <p:nvPr>
            <p:ph idx="1"/>
          </p:nvPr>
        </p:nvSpPr>
        <p:spPr>
          <a:xfrm>
            <a:off x="467544" y="1412776"/>
            <a:ext cx="8229600" cy="5040560"/>
          </a:xfrm>
        </p:spPr>
        <p:txBody>
          <a:bodyPr>
            <a:normAutofit/>
          </a:bodyPr>
          <a:lstStyle/>
          <a:p>
            <a:pPr marL="0" indent="0">
              <a:lnSpc>
                <a:spcPct val="150000"/>
              </a:lnSpc>
              <a:buNone/>
            </a:pPr>
            <a:r>
              <a:rPr lang="cs-CZ" sz="2400" dirty="0" smtClean="0">
                <a:solidFill>
                  <a:schemeClr val="accent2"/>
                </a:solidFill>
              </a:rPr>
              <a:t>Správné řešení</a:t>
            </a:r>
          </a:p>
          <a:p>
            <a:pPr marL="0" indent="0">
              <a:lnSpc>
                <a:spcPct val="150000"/>
              </a:lnSpc>
              <a:buNone/>
            </a:pPr>
            <a:r>
              <a:rPr lang="cs-CZ" sz="2800" dirty="0" smtClean="0"/>
              <a:t>Na co myslíš? To je skvělá myšlenka! Pocházel z rodu Přemyslovců. Ujel jen několik mil. To musí být nějaký omyl. Dědeček míval myslivecký klobouk. Myslíš si, že jsi neomylný? Na kraji města stojí průmyslové haly. Zmýlená neplatí. Cestou domů jsme míjeli malé vesničky.</a:t>
            </a:r>
            <a:endParaRPr lang="cs-CZ" sz="2800" dirty="0"/>
          </a:p>
          <a:p>
            <a:pPr marL="0" indent="0">
              <a:lnSpc>
                <a:spcPct val="150000"/>
              </a:lnSpc>
              <a:buNone/>
            </a:pPr>
            <a:endParaRPr lang="cs-CZ" sz="2800" dirty="0"/>
          </a:p>
        </p:txBody>
      </p:sp>
    </p:spTree>
    <p:extLst>
      <p:ext uri="{BB962C8B-B14F-4D97-AF65-F5344CB8AC3E}">
        <p14:creationId xmlns:p14="http://schemas.microsoft.com/office/powerpoint/2010/main" xmlns="" val="13937863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 klasické">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190</TotalTime>
  <Words>249</Words>
  <Application>Microsoft Office PowerPoint</Application>
  <PresentationFormat>Předvádění na obrazovce (4:3)</PresentationFormat>
  <Paragraphs>35</Paragraphs>
  <Slides>4</Slides>
  <Notes>0</Notes>
  <HiddenSlides>0</HiddenSlides>
  <MMClips>0</MMClips>
  <ScaleCrop>false</ScaleCrop>
  <HeadingPairs>
    <vt:vector size="4" baseType="variant">
      <vt:variant>
        <vt:lpstr>Motiv</vt:lpstr>
      </vt:variant>
      <vt:variant>
        <vt:i4>1</vt:i4>
      </vt:variant>
      <vt:variant>
        <vt:lpstr>Nadpisy snímků</vt:lpstr>
      </vt:variant>
      <vt:variant>
        <vt:i4>4</vt:i4>
      </vt:variant>
    </vt:vector>
  </HeadingPairs>
  <TitlesOfParts>
    <vt:vector size="5" baseType="lpstr">
      <vt:lpstr>Tok</vt:lpstr>
      <vt:lpstr>   </vt:lpstr>
      <vt:lpstr>Vyjmenovaná slova po m    myslit, mýlit se</vt:lpstr>
      <vt:lpstr>Vyjmenovaná slova po m    myslit, mýlit se</vt:lpstr>
      <vt:lpstr>Vyjmenovaná slova po m    myslit, mýlit se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asus</dc:creator>
  <cp:lastModifiedBy>Dum</cp:lastModifiedBy>
  <cp:revision>44</cp:revision>
  <dcterms:created xsi:type="dcterms:W3CDTF">2013-01-06T18:39:23Z</dcterms:created>
  <dcterms:modified xsi:type="dcterms:W3CDTF">2013-08-29T14:32:29Z</dcterms:modified>
</cp:coreProperties>
</file>