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7" r:id="rId3"/>
    <p:sldId id="259" r:id="rId4"/>
    <p:sldId id="260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76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1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6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5400" dirty="0" smtClean="0">
                <a:ea typeface="Calibri"/>
                <a:cs typeface="Times New Roman"/>
              </a:rPr>
              <a:t> </a:t>
            </a:r>
            <a:br>
              <a:rPr lang="cs-CZ" sz="5400" dirty="0" smtClean="0">
                <a:ea typeface="Calibri"/>
                <a:cs typeface="Times New Roman"/>
              </a:rPr>
            </a:br>
            <a:r>
              <a:rPr lang="cs-CZ" sz="5400" dirty="0" smtClean="0">
                <a:ea typeface="Calibri"/>
                <a:cs typeface="Times New Roman"/>
              </a:rPr>
              <a:t> </a:t>
            </a:r>
            <a:endParaRPr lang="cs-CZ" sz="5400" dirty="0">
              <a:ea typeface="Calibri"/>
              <a:cs typeface="Times New Roman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557753448"/>
              </p:ext>
            </p:extLst>
          </p:nvPr>
        </p:nvGraphicFramePr>
        <p:xfrm>
          <a:off x="899592" y="2276875"/>
          <a:ext cx="7128791" cy="3763819"/>
        </p:xfrm>
        <a:graphic>
          <a:graphicData uri="http://schemas.openxmlformats.org/drawingml/2006/table">
            <a:tbl>
              <a:tblPr firstRow="1" firstCol="1" bandRow="1">
                <a:tableStyleId>{3C2FFA5D-87B4-456A-9821-1D502468CF0F}</a:tableStyleId>
              </a:tblPr>
              <a:tblGrid>
                <a:gridCol w="1667927"/>
                <a:gridCol w="5460864"/>
              </a:tblGrid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Základní škola Tehov, okres Praha-východ, Tehov 78, 251 01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Autor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Mgr. Radana</a:t>
                      </a:r>
                      <a:r>
                        <a:rPr lang="cs-CZ" sz="1400" baseline="0" dirty="0" smtClean="0">
                          <a:effectLst/>
                          <a:latin typeface="+mn-lt"/>
                        </a:rPr>
                        <a:t> Šimčíková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Číslo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VY_32_INOVACE_CJ.3.15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Název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Vyjmenovaná slova po m:</a:t>
                      </a:r>
                      <a:r>
                        <a:rPr lang="cs-CZ" sz="1400" baseline="0" dirty="0" smtClean="0">
                          <a:effectLst/>
                          <a:latin typeface="+mn-lt"/>
                        </a:rPr>
                        <a:t> mýtit, zamykat, smýkat, dmýchat 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Téma </a:t>
                      </a:r>
                      <a:r>
                        <a:rPr lang="cs-CZ" sz="1400" dirty="0" smtClean="0">
                          <a:effectLst/>
                          <a:latin typeface="+mn-lt"/>
                        </a:rPr>
                        <a:t>hodiny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Vyjmenovaná slova po m 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+mn-lt"/>
                        </a:rPr>
                        <a:t>Předmět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Český jazyk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Ročník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3. 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+mn-lt"/>
                        </a:rPr>
                        <a:t>Anotace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Vysvětlení významu a použití vyjmenovaných slov a slov příbuzných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+mn-lt"/>
                        </a:rPr>
                        <a:t>Datum ověření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smtClean="0">
                          <a:effectLst/>
                          <a:latin typeface="+mn-lt"/>
                          <a:cs typeface="Times New Roman" pitchFamily="18" charset="0"/>
                        </a:rPr>
                        <a:t>23. </a:t>
                      </a:r>
                      <a:r>
                        <a:rPr lang="cs-CZ" sz="1400" dirty="0" smtClean="0">
                          <a:effectLst/>
                          <a:latin typeface="+mn-lt"/>
                          <a:cs typeface="Times New Roman" pitchFamily="18" charset="0"/>
                        </a:rPr>
                        <a:t>1. 2013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654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+mn-lt"/>
                        </a:rPr>
                        <a:t>Druh učebního materiálu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Prezentace, pracovní list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9" name="Rectangle 2"/>
          <p:cNvSpPr>
            <a:spLocks noChangeArrowheads="1"/>
          </p:cNvSpPr>
          <p:nvPr/>
        </p:nvSpPr>
        <p:spPr bwMode="auto">
          <a:xfrm flipV="1">
            <a:off x="1665288" y="3527424"/>
            <a:ext cx="8595344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6787" y="473074"/>
            <a:ext cx="6996861" cy="144375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xmlns="" val="3836856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352928" cy="1138138"/>
          </a:xfrm>
        </p:spPr>
        <p:txBody>
          <a:bodyPr>
            <a:normAutofit/>
          </a:bodyPr>
          <a:lstStyle/>
          <a:p>
            <a:r>
              <a:rPr lang="cs-CZ" sz="2000" b="1" dirty="0">
                <a:solidFill>
                  <a:schemeClr val="accent1"/>
                </a:solidFill>
                <a:latin typeface="+mn-lt"/>
                <a:cs typeface="Times New Roman" pitchFamily="18" charset="0"/>
              </a:rPr>
              <a:t>Vyjmenovaná slova po </a:t>
            </a:r>
            <a:r>
              <a:rPr lang="cs-CZ" sz="2000" b="1" dirty="0" smtClean="0">
                <a:solidFill>
                  <a:schemeClr val="accent1"/>
                </a:solidFill>
                <a:latin typeface="+mn-lt"/>
                <a:cs typeface="Times New Roman" pitchFamily="18" charset="0"/>
              </a:rPr>
              <a:t>m   </a:t>
            </a:r>
            <a:r>
              <a:rPr lang="cs-CZ" sz="2000" b="1" dirty="0" smtClean="0">
                <a:latin typeface="+mn-lt"/>
                <a:cs typeface="Times New Roman" pitchFamily="18" charset="0"/>
              </a:rPr>
              <a:t/>
            </a:r>
            <a:br>
              <a:rPr lang="cs-CZ" sz="2000" b="1" dirty="0" smtClean="0">
                <a:latin typeface="+mn-lt"/>
                <a:cs typeface="Times New Roman" pitchFamily="18" charset="0"/>
              </a:rPr>
            </a:br>
            <a:r>
              <a:rPr lang="cs-CZ" sz="4000" b="1" dirty="0">
                <a:latin typeface="+mn-lt"/>
              </a:rPr>
              <a:t>mýtit, zamykat, </a:t>
            </a:r>
            <a:r>
              <a:rPr lang="cs-CZ" sz="4000" b="1" dirty="0" smtClean="0">
                <a:latin typeface="+mn-lt"/>
              </a:rPr>
              <a:t>smýkat, dmýchat</a:t>
            </a:r>
            <a:endParaRPr lang="cs-CZ" sz="4000" b="1" dirty="0">
              <a:latin typeface="+mn-lt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Mýtit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mýtina, vymýtit, mýto, mýtná, Vysoké Mýto,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vymýcený</a:t>
            </a:r>
          </a:p>
          <a:p>
            <a:pPr marL="0" indent="0">
              <a:spcBef>
                <a:spcPts val="0"/>
              </a:spcBef>
              <a:buNone/>
            </a:pPr>
            <a:endParaRPr lang="cs-CZ" sz="2800" dirty="0" smtClean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Zamykat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zamykací, zamykání, odemykat, odmykat</a:t>
            </a:r>
          </a:p>
          <a:p>
            <a:pPr marL="0" indent="0">
              <a:spcBef>
                <a:spcPts val="0"/>
              </a:spcBef>
              <a:buNone/>
            </a:pPr>
            <a:endParaRPr lang="cs-CZ" sz="2800" dirty="0" smtClean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Smýkat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smyk, smyčec, smyčka, vysmýčit,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průsmyk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, přesmyčka</a:t>
            </a:r>
            <a:endParaRPr lang="cs-CZ" sz="2800" dirty="0" smtClean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Dmýchat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dmychadlo, rozdmýchat, dmýchání</a:t>
            </a: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717032"/>
            <a:ext cx="1915413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21236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19256" cy="1008112"/>
          </a:xfrm>
        </p:spPr>
        <p:txBody>
          <a:bodyPr>
            <a:noAutofit/>
          </a:bodyPr>
          <a:lstStyle/>
          <a:p>
            <a:r>
              <a:rPr lang="cs-CZ" sz="2000" b="1" dirty="0">
                <a:solidFill>
                  <a:schemeClr val="accent1"/>
                </a:solidFill>
                <a:latin typeface="+mn-lt"/>
                <a:cs typeface="Times New Roman" pitchFamily="18" charset="0"/>
              </a:rPr>
              <a:t>Vyjmenovaná slova po </a:t>
            </a:r>
            <a:r>
              <a:rPr lang="cs-CZ" sz="2000" b="1" dirty="0" smtClean="0">
                <a:solidFill>
                  <a:schemeClr val="accent1"/>
                </a:solidFill>
                <a:latin typeface="+mn-lt"/>
                <a:cs typeface="Times New Roman" pitchFamily="18" charset="0"/>
              </a:rPr>
              <a:t>m   </a:t>
            </a:r>
            <a:r>
              <a:rPr lang="cs-CZ" sz="3200" b="1" dirty="0">
                <a:latin typeface="+mn-lt"/>
                <a:cs typeface="Times New Roman" pitchFamily="18" charset="0"/>
              </a:rPr>
              <a:t/>
            </a:r>
            <a:br>
              <a:rPr lang="cs-CZ" sz="3200" b="1" dirty="0">
                <a:latin typeface="+mn-lt"/>
                <a:cs typeface="Times New Roman" pitchFamily="18" charset="0"/>
              </a:rPr>
            </a:br>
            <a:r>
              <a:rPr lang="cs-CZ" sz="4000" b="1" dirty="0">
                <a:latin typeface="+mn-lt"/>
              </a:rPr>
              <a:t>mýtit, zamykat, </a:t>
            </a:r>
            <a:r>
              <a:rPr lang="cs-CZ" sz="4000" b="1" dirty="0" smtClean="0">
                <a:latin typeface="+mn-lt"/>
              </a:rPr>
              <a:t>smýkat, dmýchat</a:t>
            </a:r>
            <a:endParaRPr lang="cs-CZ" sz="4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363272" cy="491182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Rozhodni, kam patří y a kam i:</a:t>
            </a:r>
          </a:p>
          <a:p>
            <a:pPr marL="0" indent="0">
              <a:buNone/>
            </a:pP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800" dirty="0"/>
              <a:t>Kovář musí </a:t>
            </a:r>
            <a:r>
              <a:rPr lang="cs-CZ" sz="2800" dirty="0" err="1" smtClean="0"/>
              <a:t>rozdm</a:t>
            </a:r>
            <a:r>
              <a:rPr lang="cs-CZ" sz="2800" dirty="0" smtClean="0"/>
              <a:t>-chat </a:t>
            </a:r>
            <a:r>
              <a:rPr lang="cs-CZ" sz="2800" dirty="0"/>
              <a:t>oheň. </a:t>
            </a:r>
            <a:r>
              <a:rPr lang="cs-CZ" sz="2800" dirty="0" smtClean="0"/>
              <a:t>Používá </a:t>
            </a:r>
            <a:r>
              <a:rPr lang="cs-CZ" sz="2800" dirty="0"/>
              <a:t>k tomu </a:t>
            </a:r>
            <a:r>
              <a:rPr lang="cs-CZ" sz="2800" dirty="0" smtClean="0"/>
              <a:t>                       dm-</a:t>
            </a:r>
            <a:r>
              <a:rPr lang="cs-CZ" sz="2800" dirty="0" err="1" smtClean="0"/>
              <a:t>chadlo</a:t>
            </a:r>
            <a:r>
              <a:rPr lang="cs-CZ" sz="2800" dirty="0"/>
              <a:t>. Auto dostalo </a:t>
            </a:r>
            <a:r>
              <a:rPr lang="cs-CZ" sz="2800" dirty="0" err="1" smtClean="0"/>
              <a:t>sm</a:t>
            </a:r>
            <a:r>
              <a:rPr lang="cs-CZ" sz="2800" dirty="0" smtClean="0"/>
              <a:t>-k </a:t>
            </a:r>
            <a:r>
              <a:rPr lang="cs-CZ" sz="2800" dirty="0"/>
              <a:t>na mokré silnici. Umíš dračí </a:t>
            </a:r>
            <a:r>
              <a:rPr lang="cs-CZ" sz="2800" dirty="0" err="1" smtClean="0"/>
              <a:t>sm-čku</a:t>
            </a:r>
            <a:r>
              <a:rPr lang="cs-CZ" sz="2800" dirty="0"/>
              <a:t>? Kolo si </a:t>
            </a:r>
            <a:r>
              <a:rPr lang="cs-CZ" sz="2800" dirty="0" err="1" smtClean="0"/>
              <a:t>zam-kám</a:t>
            </a:r>
            <a:r>
              <a:rPr lang="cs-CZ" sz="2800" dirty="0" smtClean="0"/>
              <a:t> </a:t>
            </a:r>
            <a:r>
              <a:rPr lang="cs-CZ" sz="2800" dirty="0"/>
              <a:t>na zámek. Školník každé ráno </a:t>
            </a:r>
            <a:r>
              <a:rPr lang="cs-CZ" sz="2800" dirty="0" err="1" smtClean="0"/>
              <a:t>odem-ká</a:t>
            </a:r>
            <a:r>
              <a:rPr lang="cs-CZ" sz="2800" dirty="0" smtClean="0"/>
              <a:t> </a:t>
            </a:r>
            <a:r>
              <a:rPr lang="cs-CZ" sz="2800" dirty="0"/>
              <a:t>školu. Uklízečka ji odpoledne </a:t>
            </a:r>
            <a:r>
              <a:rPr lang="cs-CZ" sz="2800" dirty="0" err="1" smtClean="0"/>
              <a:t>vysm</a:t>
            </a:r>
            <a:r>
              <a:rPr lang="cs-CZ" sz="2800" dirty="0" smtClean="0"/>
              <a:t>-čí</a:t>
            </a:r>
            <a:r>
              <a:rPr lang="cs-CZ" sz="2800" dirty="0"/>
              <a:t>. </a:t>
            </a:r>
            <a:r>
              <a:rPr lang="cs-CZ" sz="2800" dirty="0" smtClean="0"/>
              <a:t>                    Na </a:t>
            </a:r>
            <a:r>
              <a:rPr lang="cs-CZ" sz="2800" dirty="0" smtClean="0"/>
              <a:t>m-</a:t>
            </a:r>
            <a:r>
              <a:rPr lang="cs-CZ" sz="2800" dirty="0" err="1" smtClean="0"/>
              <a:t>tině</a:t>
            </a:r>
            <a:r>
              <a:rPr lang="cs-CZ" sz="2800" dirty="0" smtClean="0"/>
              <a:t> </a:t>
            </a:r>
            <a:r>
              <a:rPr lang="cs-CZ" sz="2800" dirty="0"/>
              <a:t>jsme viděli srnku.</a:t>
            </a:r>
          </a:p>
          <a:p>
            <a:pPr marL="0" indent="0">
              <a:lnSpc>
                <a:spcPct val="150000"/>
              </a:lnSpc>
              <a:buNone/>
            </a:pP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2079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80120"/>
          </a:xfrm>
        </p:spPr>
        <p:txBody>
          <a:bodyPr>
            <a:normAutofit/>
          </a:bodyPr>
          <a:lstStyle/>
          <a:p>
            <a:r>
              <a:rPr lang="cs-CZ" sz="1800" b="1" dirty="0">
                <a:solidFill>
                  <a:schemeClr val="accent1"/>
                </a:solidFill>
                <a:latin typeface="+mn-lt"/>
                <a:cs typeface="Times New Roman" pitchFamily="18" charset="0"/>
              </a:rPr>
              <a:t>Vyjmenovaná slova po m   </a:t>
            </a:r>
            <a:r>
              <a:rPr lang="cs-CZ" sz="1800" b="1" dirty="0">
                <a:cs typeface="Times New Roman" pitchFamily="18" charset="0"/>
              </a:rPr>
              <a:t/>
            </a:r>
            <a:br>
              <a:rPr lang="cs-CZ" sz="1800" b="1" dirty="0">
                <a:cs typeface="Times New Roman" pitchFamily="18" charset="0"/>
              </a:rPr>
            </a:br>
            <a:r>
              <a:rPr lang="cs-CZ" sz="4000" b="1" dirty="0">
                <a:latin typeface="+mn-lt"/>
              </a:rPr>
              <a:t>mýtit, zamykat, </a:t>
            </a:r>
            <a:r>
              <a:rPr lang="cs-CZ" sz="4000" b="1" dirty="0" smtClean="0">
                <a:latin typeface="+mn-lt"/>
              </a:rPr>
              <a:t>smýkat, dmýchat</a:t>
            </a:r>
            <a:endParaRPr lang="cs-CZ" sz="4000" dirty="0">
              <a:latin typeface="+mn-lt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04056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400" dirty="0" smtClean="0">
                <a:solidFill>
                  <a:schemeClr val="accent2"/>
                </a:solidFill>
              </a:rPr>
              <a:t>Správné řešení</a:t>
            </a:r>
          </a:p>
          <a:p>
            <a:pPr marL="0" indent="0">
              <a:lnSpc>
                <a:spcPct val="150000"/>
              </a:lnSpc>
              <a:buNone/>
            </a:pPr>
            <a:endParaRPr lang="cs-CZ" sz="2400" dirty="0"/>
          </a:p>
          <a:p>
            <a:pPr marL="0" indent="0">
              <a:lnSpc>
                <a:spcPct val="150000"/>
              </a:lnSpc>
              <a:buNone/>
            </a:pPr>
            <a:r>
              <a:rPr lang="cs-CZ" sz="2800" dirty="0" smtClean="0"/>
              <a:t>Kovář musí rozdmýchat oheň. Používá k tomu dmychadlo. Auto dostalo smyk na mokré silnici. Umíš dračí smyčku? Kolo si zamykám na zámek. Školník každé ráno odemyká školu. Uklízečka ji odpoledne vysmýčí. Na mýtině jsme viděli srnku.</a:t>
            </a:r>
            <a:endParaRPr lang="cs-CZ" sz="2800" dirty="0"/>
          </a:p>
          <a:p>
            <a:pPr marL="0" indent="0">
              <a:lnSpc>
                <a:spcPct val="150000"/>
              </a:lnSpc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3937863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000" b="1" dirty="0">
                <a:solidFill>
                  <a:schemeClr val="accent1"/>
                </a:solidFill>
                <a:latin typeface="+mn-lt"/>
                <a:cs typeface="Times New Roman" pitchFamily="18" charset="0"/>
              </a:rPr>
              <a:t>Vyjmenovaná slova po m   </a:t>
            </a:r>
            <a:r>
              <a:rPr lang="cs-CZ" sz="4000" b="1" dirty="0">
                <a:latin typeface="+mn-lt"/>
                <a:cs typeface="Times New Roman" pitchFamily="18" charset="0"/>
              </a:rPr>
              <a:t/>
            </a:r>
            <a:br>
              <a:rPr lang="cs-CZ" sz="4000" b="1" dirty="0">
                <a:latin typeface="+mn-lt"/>
                <a:cs typeface="Times New Roman" pitchFamily="18" charset="0"/>
              </a:rPr>
            </a:br>
            <a:r>
              <a:rPr lang="cs-CZ" sz="4000" b="1" dirty="0">
                <a:latin typeface="+mn-lt"/>
              </a:rPr>
              <a:t>mýtit, zamykat, smýkat, dmýchat</a:t>
            </a:r>
            <a:endParaRPr lang="cs-CZ" sz="4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Zdroj obrázků:  </a:t>
            </a:r>
            <a:r>
              <a:rPr lang="cs-CZ" dirty="0" smtClean="0"/>
              <a:t>www.office.microsoft.com</a:t>
            </a:r>
          </a:p>
          <a:p>
            <a:pPr marL="0" indent="0">
              <a:buNone/>
            </a:pPr>
            <a:r>
              <a:rPr lang="cs-CZ" dirty="0"/>
              <a:t>http://officeimg.vo.msecnd.net/en-us/images/MB900385426.jpg</a:t>
            </a:r>
          </a:p>
        </p:txBody>
      </p:sp>
    </p:spTree>
    <p:extLst>
      <p:ext uri="{BB962C8B-B14F-4D97-AF65-F5344CB8AC3E}">
        <p14:creationId xmlns:p14="http://schemas.microsoft.com/office/powerpoint/2010/main" xmlns="" val="1779377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188</TotalTime>
  <Words>233</Words>
  <Application>Microsoft Office PowerPoint</Application>
  <PresentationFormat>Předvádění na obrazovce (4:3)</PresentationFormat>
  <Paragraphs>44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   </vt:lpstr>
      <vt:lpstr>Vyjmenovaná slova po m    mýtit, zamykat, smýkat, dmýchat</vt:lpstr>
      <vt:lpstr>Vyjmenovaná slova po m    mýtit, zamykat, smýkat, dmýchat</vt:lpstr>
      <vt:lpstr>Vyjmenovaná slova po m    mýtit, zamykat, smýkat, dmýchat</vt:lpstr>
      <vt:lpstr>Vyjmenovaná slova po m    mýtit, zamykat, smýkat, dmýchat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Dum</cp:lastModifiedBy>
  <cp:revision>48</cp:revision>
  <dcterms:created xsi:type="dcterms:W3CDTF">2013-01-06T18:39:23Z</dcterms:created>
  <dcterms:modified xsi:type="dcterms:W3CDTF">2013-08-29T14:34:53Z</dcterms:modified>
</cp:coreProperties>
</file>