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2"/>
  </p:notesMasterIdLst>
  <p:sldIdLst>
    <p:sldId id="271" r:id="rId2"/>
    <p:sldId id="272" r:id="rId3"/>
    <p:sldId id="273" r:id="rId4"/>
    <p:sldId id="287" r:id="rId5"/>
    <p:sldId id="285" r:id="rId6"/>
    <p:sldId id="290" r:id="rId7"/>
    <p:sldId id="298" r:id="rId8"/>
    <p:sldId id="292" r:id="rId9"/>
    <p:sldId id="293" r:id="rId10"/>
    <p:sldId id="29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B9B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72" autoAdjust="0"/>
    <p:restoredTop sz="86286" autoAdjust="0"/>
  </p:normalViewPr>
  <p:slideViewPr>
    <p:cSldViewPr>
      <p:cViewPr>
        <p:scale>
          <a:sx n="84" d="100"/>
          <a:sy n="84" d="100"/>
        </p:scale>
        <p:origin x="-2394" y="-4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1875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487002-9DBC-4AB5-9BE3-E49C2B58288C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E46A5B-969E-4311-BE24-AF3D34AF56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BE73C08-D8F6-4452-9F77-B1C386F9AAC7}" type="slidenum">
              <a:rPr lang="cs-CZ" smtClean="0"/>
              <a:pPr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F2BCF72-9E6C-454A-A6CE-02BBC92BD000}" type="datetimeFigureOut">
              <a:rPr lang="cs-CZ" smtClean="0"/>
              <a:pPr/>
              <a:t>29.8.2013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FD27FB4-479F-438C-8A78-C957938789D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Obdélník 2"/>
          <p:cNvSpPr>
            <a:spLocks noChangeArrowheads="1"/>
          </p:cNvSpPr>
          <p:nvPr/>
        </p:nvSpPr>
        <p:spPr bwMode="auto">
          <a:xfrm>
            <a:off x="395289" y="3357563"/>
            <a:ext cx="7561088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cs-CZ" dirty="0"/>
          </a:p>
          <a:p>
            <a:pPr algn="ctr"/>
            <a:r>
              <a:rPr lang="cs-CZ" sz="2400" dirty="0"/>
              <a:t>Obchodní 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/>
          </a:p>
          <a:p>
            <a:pPr algn="ctr">
              <a:spcBef>
                <a:spcPts val="300"/>
              </a:spcBef>
            </a:pPr>
            <a:r>
              <a:rPr lang="cs-CZ" dirty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VY_32_INOVACE_348.ŠPJ.34</a:t>
            </a:r>
            <a:endParaRPr lang="cs-CZ" dirty="0"/>
          </a:p>
          <a:p>
            <a:pPr algn="ctr">
              <a:spcBef>
                <a:spcPts val="300"/>
              </a:spcBef>
            </a:pPr>
            <a:r>
              <a:rPr lang="cs-CZ" dirty="0" smtClean="0"/>
              <a:t>Sloveso GUSTAR - prezentace</a:t>
            </a:r>
            <a:endParaRPr lang="cs-CZ" dirty="0"/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4463" y="2420938"/>
            <a:ext cx="10191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Obrázek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139" y="542925"/>
            <a:ext cx="7165230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644525"/>
            <a:ext cx="8175625" cy="5808663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defRPr/>
            </a:pPr>
            <a:r>
              <a:rPr lang="cs-CZ" sz="2800" b="1" u="sng" dirty="0" smtClean="0"/>
              <a:t>Číslo projektu:</a:t>
            </a:r>
            <a:r>
              <a:rPr lang="cs-CZ" sz="2800" dirty="0" smtClean="0"/>
              <a:t> </a:t>
            </a:r>
            <a:r>
              <a:rPr lang="cs-CZ" sz="2800" dirty="0" err="1" smtClean="0"/>
              <a:t>CZ.1.07</a:t>
            </a:r>
            <a:r>
              <a:rPr lang="cs-CZ" sz="2800" dirty="0" smtClean="0"/>
              <a:t>/1.5.00/34.0744</a:t>
            </a:r>
          </a:p>
          <a:p>
            <a:pPr algn="just" eaLnBrk="1" hangingPunct="1">
              <a:defRPr/>
            </a:pPr>
            <a:r>
              <a:rPr lang="cs-CZ" sz="2800" b="1" u="sng" dirty="0"/>
              <a:t>Šablona</a:t>
            </a:r>
            <a:r>
              <a:rPr lang="cs-CZ" sz="2800" dirty="0"/>
              <a:t>: </a:t>
            </a:r>
            <a:r>
              <a:rPr lang="cs-CZ" sz="2800" dirty="0" err="1" smtClean="0"/>
              <a:t>VY_32_INOVACE</a:t>
            </a:r>
            <a:endParaRPr lang="cs-CZ" sz="2800" dirty="0" smtClean="0"/>
          </a:p>
          <a:p>
            <a:pPr algn="just" eaLnBrk="1" hangingPunct="1">
              <a:defRPr/>
            </a:pPr>
            <a:r>
              <a:rPr lang="cs-CZ" sz="2800" b="1" u="sng" dirty="0" smtClean="0"/>
              <a:t>Číslo </a:t>
            </a:r>
            <a:r>
              <a:rPr lang="cs-CZ" sz="2800" b="1" u="sng" dirty="0"/>
              <a:t>DUMU</a:t>
            </a:r>
            <a:r>
              <a:rPr lang="cs-CZ" sz="2800" dirty="0"/>
              <a:t>: </a:t>
            </a:r>
            <a:r>
              <a:rPr lang="cs-CZ" sz="2800" dirty="0" smtClean="0"/>
              <a:t>348.ŠPJ.34</a:t>
            </a:r>
            <a:endParaRPr lang="cs-CZ" sz="2800" dirty="0"/>
          </a:p>
          <a:p>
            <a:pPr algn="just" eaLnBrk="1" hangingPunct="1">
              <a:defRPr/>
            </a:pPr>
            <a:r>
              <a:rPr lang="cs-CZ" sz="2800" b="1" u="sng" dirty="0"/>
              <a:t>Předmět</a:t>
            </a:r>
            <a:r>
              <a:rPr lang="cs-CZ" sz="2800" dirty="0"/>
              <a:t>: </a:t>
            </a:r>
            <a:r>
              <a:rPr lang="cs-CZ" sz="2800" dirty="0" smtClean="0"/>
              <a:t>španělský jazyk</a:t>
            </a:r>
            <a:endParaRPr lang="cs-CZ" sz="2800" dirty="0"/>
          </a:p>
          <a:p>
            <a:pPr algn="just" eaLnBrk="1" hangingPunct="1">
              <a:defRPr/>
            </a:pPr>
            <a:r>
              <a:rPr lang="cs-CZ" sz="2800" b="1" u="sng" dirty="0" smtClean="0"/>
              <a:t>Název materiálu</a:t>
            </a:r>
            <a:r>
              <a:rPr lang="cs-CZ" sz="2800" dirty="0" smtClean="0"/>
              <a:t>: Sloveso GUSTAR - </a:t>
            </a:r>
            <a:r>
              <a:rPr lang="cs-CZ" sz="2400" dirty="0" smtClean="0"/>
              <a:t>prezentace</a:t>
            </a:r>
            <a:endParaRPr lang="cs-CZ" sz="2800" dirty="0" smtClean="0"/>
          </a:p>
          <a:p>
            <a:pPr algn="just" eaLnBrk="1" hangingPunct="1">
              <a:defRPr/>
            </a:pPr>
            <a:r>
              <a:rPr lang="cs-CZ" sz="2800" b="1" u="sng" dirty="0" smtClean="0"/>
              <a:t>Autor</a:t>
            </a:r>
            <a:r>
              <a:rPr lang="cs-CZ" sz="2800" dirty="0" smtClean="0"/>
              <a:t>: Simona </a:t>
            </a:r>
            <a:r>
              <a:rPr lang="cs-CZ" sz="2800" dirty="0" err="1" smtClean="0"/>
              <a:t>Zatočilová</a:t>
            </a:r>
            <a:endParaRPr lang="cs-CZ" sz="2800" dirty="0" smtClean="0"/>
          </a:p>
          <a:p>
            <a:pPr algn="just" eaLnBrk="1" hangingPunct="1">
              <a:defRPr/>
            </a:pPr>
            <a:r>
              <a:rPr lang="cs-CZ" sz="2800" b="1" u="sng" dirty="0" smtClean="0"/>
              <a:t>Formát</a:t>
            </a:r>
            <a:r>
              <a:rPr lang="cs-CZ" sz="2800" dirty="0" smtClean="0"/>
              <a:t>: Prezentace Microsoft </a:t>
            </a:r>
            <a:r>
              <a:rPr lang="cs-CZ" sz="2800" dirty="0" err="1" smtClean="0"/>
              <a:t>Powerpoint</a:t>
            </a:r>
            <a:r>
              <a:rPr lang="cs-CZ" sz="2800" dirty="0" smtClean="0"/>
              <a:t> </a:t>
            </a:r>
          </a:p>
          <a:p>
            <a:pPr algn="just" eaLnBrk="1" hangingPunct="1">
              <a:defRPr/>
            </a:pPr>
            <a:r>
              <a:rPr lang="cs-CZ" sz="2800" b="1" u="sng" dirty="0" smtClean="0"/>
              <a:t>Velikost</a:t>
            </a:r>
            <a:r>
              <a:rPr lang="cs-CZ" sz="2800" dirty="0" smtClean="0"/>
              <a:t>:241 kB</a:t>
            </a:r>
          </a:p>
          <a:p>
            <a:pPr algn="just" eaLnBrk="1" hangingPunct="1">
              <a:defRPr/>
            </a:pPr>
            <a:r>
              <a:rPr lang="cs-CZ" sz="2800" b="1" u="sng" dirty="0" smtClean="0"/>
              <a:t>Stupeň a typ vzdělávání</a:t>
            </a:r>
            <a:r>
              <a:rPr lang="cs-CZ" sz="2800" dirty="0" smtClean="0"/>
              <a:t>: SŠ – </a:t>
            </a:r>
            <a:r>
              <a:rPr lang="cs-CZ" dirty="0" smtClean="0"/>
              <a:t>odborné vzdělávání</a:t>
            </a:r>
          </a:p>
          <a:p>
            <a:pPr algn="just" eaLnBrk="1" hangingPunct="1">
              <a:defRPr/>
            </a:pPr>
            <a:r>
              <a:rPr lang="cs-CZ" sz="2800" b="1" u="sng" dirty="0" smtClean="0"/>
              <a:t>Licence k obrazovému materiálu</a:t>
            </a:r>
            <a:r>
              <a:rPr lang="cs-CZ" sz="2800" dirty="0" smtClean="0"/>
              <a:t>: </a:t>
            </a:r>
            <a:r>
              <a:rPr lang="cs-CZ" sz="2200" dirty="0"/>
              <a:t>CC BY, CC BY-SA </a:t>
            </a:r>
            <a:endParaRPr lang="cs-CZ" sz="2200" dirty="0" smtClean="0"/>
          </a:p>
          <a:p>
            <a:pPr algn="just" eaLnBrk="1" hangingPunct="1">
              <a:defRPr/>
            </a:pPr>
            <a:r>
              <a:rPr lang="cs-CZ" sz="2800" b="1" u="sng" dirty="0" smtClean="0"/>
              <a:t>Datum vytvoření</a:t>
            </a:r>
            <a:r>
              <a:rPr lang="cs-CZ" sz="2800" dirty="0" smtClean="0"/>
              <a:t>: </a:t>
            </a:r>
            <a:r>
              <a:rPr lang="cs-CZ" sz="2800" dirty="0" smtClean="0"/>
              <a:t>8.2.2013</a:t>
            </a:r>
            <a:endParaRPr lang="cs-CZ" sz="2800" dirty="0" smtClean="0"/>
          </a:p>
          <a:p>
            <a:pPr algn="just" eaLnBrk="1" hangingPunct="1">
              <a:defRPr/>
            </a:pPr>
            <a:r>
              <a:rPr lang="cs-CZ" sz="2800" b="1" u="sng" dirty="0" smtClean="0"/>
              <a:t>Klíčová slova</a:t>
            </a:r>
            <a:r>
              <a:rPr lang="cs-CZ" sz="2800" dirty="0" smtClean="0"/>
              <a:t>: </a:t>
            </a:r>
            <a:r>
              <a:rPr lang="cs-CZ" dirty="0" smtClean="0"/>
              <a:t>sloveso </a:t>
            </a:r>
            <a:r>
              <a:rPr lang="cs-CZ" dirty="0" err="1" smtClean="0"/>
              <a:t>gustar</a:t>
            </a:r>
            <a:r>
              <a:rPr lang="cs-CZ" dirty="0" smtClean="0"/>
              <a:t>, </a:t>
            </a:r>
            <a:r>
              <a:rPr lang="cs-CZ" dirty="0" err="1" smtClean="0"/>
              <a:t>sujeto</a:t>
            </a:r>
            <a:r>
              <a:rPr lang="cs-CZ" dirty="0" smtClean="0"/>
              <a:t>, </a:t>
            </a:r>
            <a:r>
              <a:rPr lang="cs-CZ" dirty="0" err="1" smtClean="0"/>
              <a:t>complemento</a:t>
            </a:r>
            <a:endParaRPr lang="cs-CZ" dirty="0" smtClean="0"/>
          </a:p>
          <a:p>
            <a:pPr algn="just" eaLnBrk="1" hangingPunct="1">
              <a:defRPr/>
            </a:pPr>
            <a:r>
              <a:rPr lang="cs-CZ" sz="2800" b="1" u="sng" dirty="0" smtClean="0"/>
              <a:t>Anotace</a:t>
            </a:r>
            <a:r>
              <a:rPr lang="cs-CZ" sz="2800" dirty="0" smtClean="0"/>
              <a:t>: vysvětlení gramatického jevu</a:t>
            </a:r>
            <a:endParaRPr lang="cs-CZ" sz="2800" dirty="0"/>
          </a:p>
          <a:p>
            <a:pPr algn="just" eaLnBrk="1" hangingPunct="1"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8800" dirty="0" smtClean="0">
                <a:solidFill>
                  <a:schemeClr val="bg2">
                    <a:lumMod val="50000"/>
                  </a:schemeClr>
                </a:solidFill>
              </a:rPr>
              <a:t>VERBO GUSTAR</a:t>
            </a:r>
            <a:endParaRPr lang="cs-CZ" sz="8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1907704" y="1196752"/>
            <a:ext cx="5328592" cy="3672408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VERBO GUSTAR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Llamada de nube"/>
          <p:cNvSpPr/>
          <p:nvPr/>
        </p:nvSpPr>
        <p:spPr>
          <a:xfrm>
            <a:off x="0" y="260648"/>
            <a:ext cx="4716016" cy="2016224"/>
          </a:xfrm>
          <a:prstGeom prst="cloudCallout">
            <a:avLst>
              <a:gd name="adj1" fmla="val 52888"/>
              <a:gd name="adj2" fmla="val 81063"/>
            </a:avLst>
          </a:prstGeom>
          <a:solidFill>
            <a:srgbClr val="00B0F0"/>
          </a:solidFill>
          <a:ln>
            <a:solidFill>
              <a:srgbClr val="7030A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4" name="3 CuadroTexto"/>
          <p:cNvSpPr txBox="1"/>
          <p:nvPr/>
        </p:nvSpPr>
        <p:spPr>
          <a:xfrm>
            <a:off x="539552" y="836712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600" b="1" dirty="0" err="1" smtClean="0"/>
              <a:t>Me</a:t>
            </a:r>
            <a:endParaRPr lang="da-DK" sz="3600" b="1" dirty="0"/>
          </a:p>
        </p:txBody>
      </p:sp>
      <p:sp>
        <p:nvSpPr>
          <p:cNvPr id="13" name="12 CuadroTexto"/>
          <p:cNvSpPr txBox="1"/>
          <p:nvPr/>
        </p:nvSpPr>
        <p:spPr>
          <a:xfrm>
            <a:off x="1259632" y="836712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600" b="1" dirty="0" err="1" smtClean="0"/>
              <a:t>gust</a:t>
            </a:r>
            <a:endParaRPr lang="da-DK" sz="3600" b="1" dirty="0">
              <a:solidFill>
                <a:srgbClr val="FFFF00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195736" y="83671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600" b="1" dirty="0" smtClean="0">
                <a:solidFill>
                  <a:srgbClr val="FF0000"/>
                </a:solidFill>
              </a:rPr>
              <a:t>a</a:t>
            </a:r>
            <a:endParaRPr lang="da-DK" sz="3600" b="1" dirty="0">
              <a:solidFill>
                <a:srgbClr val="FF0000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483768" y="836712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el</a:t>
            </a:r>
            <a:r>
              <a:rPr lang="cs-CZ" sz="3600" b="1" dirty="0" smtClean="0">
                <a:solidFill>
                  <a:srgbClr val="FF0000"/>
                </a:solidFill>
              </a:rPr>
              <a:t> libro</a:t>
            </a:r>
            <a:r>
              <a:rPr lang="cs-CZ" sz="3600" b="1" dirty="0" smtClean="0"/>
              <a:t>.</a:t>
            </a:r>
            <a:endParaRPr lang="da-DK" sz="3600" b="1" dirty="0"/>
          </a:p>
        </p:txBody>
      </p:sp>
      <p:sp>
        <p:nvSpPr>
          <p:cNvPr id="11" name="20 Flecha circular"/>
          <p:cNvSpPr/>
          <p:nvPr/>
        </p:nvSpPr>
        <p:spPr>
          <a:xfrm rot="11074925">
            <a:off x="2296298" y="878074"/>
            <a:ext cx="1080120" cy="1114153"/>
          </a:xfrm>
          <a:prstGeom prst="circular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>
              <a:solidFill>
                <a:schemeClr val="tx1"/>
              </a:solidFill>
            </a:endParaRPr>
          </a:p>
        </p:txBody>
      </p:sp>
      <p:pic>
        <p:nvPicPr>
          <p:cNvPr id="38914" name="Picture 2" descr="http://comps.fotosearch.com/bigcomps/CSP/CSP607/k60745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996952"/>
            <a:ext cx="4762500" cy="35128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35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35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13" grpId="0"/>
      <p:bldP spid="22" grpId="0"/>
      <p:bldP spid="22" grpId="1"/>
      <p:bldP spid="22" grpId="2"/>
      <p:bldP spid="23" grpId="0"/>
      <p:bldP spid="23" grpId="1"/>
      <p:bldP spid="23" grpId="2"/>
      <p:bldP spid="23" grpId="3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cs-CZ" dirty="0" smtClean="0"/>
              <a:t>           </a:t>
            </a:r>
            <a:r>
              <a:rPr lang="cs-CZ" sz="4800" dirty="0" err="1" smtClean="0">
                <a:solidFill>
                  <a:schemeClr val="bg2">
                    <a:lumMod val="50000"/>
                  </a:schemeClr>
                </a:solidFill>
              </a:rPr>
              <a:t>Verbo</a:t>
            </a:r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bg2">
                    <a:lumMod val="50000"/>
                  </a:schemeClr>
                </a:solidFill>
              </a:rPr>
              <a:t>gustar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7239000" cy="5400600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endParaRPr lang="cs-CZ" sz="8000" b="1" dirty="0" smtClean="0">
              <a:latin typeface="Comic Sans MS" pitchFamily="66" charset="0"/>
            </a:endParaRPr>
          </a:p>
          <a:p>
            <a:pPr algn="just"/>
            <a:r>
              <a:rPr lang="cs-CZ" sz="8000" b="1" dirty="0" smtClean="0">
                <a:latin typeface="Comic Sans MS" pitchFamily="66" charset="0"/>
              </a:rPr>
              <a:t>1)</a:t>
            </a:r>
            <a:r>
              <a:rPr lang="cs-CZ" sz="8000" dirty="0" smtClean="0">
                <a:latin typeface="Comic Sans MS" pitchFamily="66" charset="0"/>
              </a:rPr>
              <a:t> El </a:t>
            </a:r>
            <a:r>
              <a:rPr lang="cs-CZ" sz="8000" dirty="0" err="1" smtClean="0">
                <a:latin typeface="Comic Sans MS" pitchFamily="66" charset="0"/>
              </a:rPr>
              <a:t>verbo</a:t>
            </a:r>
            <a:r>
              <a:rPr lang="cs-CZ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gustar</a:t>
            </a:r>
            <a:r>
              <a:rPr lang="cs-CZ" sz="8000" dirty="0" smtClean="0">
                <a:latin typeface="Comic Sans MS" pitchFamily="66" charset="0"/>
              </a:rPr>
              <a:t> se </a:t>
            </a:r>
            <a:r>
              <a:rPr lang="cs-CZ" sz="8000" dirty="0" err="1" smtClean="0">
                <a:latin typeface="Comic Sans MS" pitchFamily="66" charset="0"/>
              </a:rPr>
              <a:t>utiliza</a:t>
            </a:r>
            <a:r>
              <a:rPr lang="cs-CZ" sz="8000" dirty="0" smtClean="0">
                <a:latin typeface="Comic Sans MS" pitchFamily="66" charset="0"/>
              </a:rPr>
              <a:t> para </a:t>
            </a:r>
            <a:r>
              <a:rPr lang="cs-CZ" sz="8000" dirty="0" err="1" smtClean="0">
                <a:latin typeface="Comic Sans MS" pitchFamily="66" charset="0"/>
              </a:rPr>
              <a:t>expresar</a:t>
            </a:r>
            <a:r>
              <a:rPr lang="cs-CZ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gustos</a:t>
            </a:r>
            <a:r>
              <a:rPr lang="cs-CZ" sz="8000" dirty="0" smtClean="0">
                <a:latin typeface="Comic Sans MS" pitchFamily="66" charset="0"/>
              </a:rPr>
              <a:t> y </a:t>
            </a:r>
            <a:r>
              <a:rPr lang="cs-CZ" sz="8000" dirty="0" err="1" smtClean="0">
                <a:latin typeface="Comic Sans MS" pitchFamily="66" charset="0"/>
              </a:rPr>
              <a:t>preferencias</a:t>
            </a:r>
            <a:endParaRPr lang="cs-CZ" sz="80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  ME GUSTA BAILAR.</a:t>
            </a:r>
          </a:p>
          <a:p>
            <a:pPr algn="just">
              <a:buNone/>
            </a:pPr>
            <a:endParaRPr lang="cs-CZ" sz="8000" dirty="0" smtClean="0">
              <a:solidFill>
                <a:schemeClr val="bg2">
                  <a:lumMod val="50000"/>
                </a:schemeClr>
              </a:solidFill>
              <a:latin typeface="Comic Sans MS" pitchFamily="66" charset="0"/>
            </a:endParaRPr>
          </a:p>
          <a:p>
            <a:pPr algn="just"/>
            <a:endParaRPr lang="cs-CZ" sz="8000" dirty="0" smtClean="0">
              <a:latin typeface="Comic Sans MS" pitchFamily="66" charset="0"/>
            </a:endParaRPr>
          </a:p>
          <a:p>
            <a:pPr algn="just"/>
            <a:r>
              <a:rPr lang="cs-CZ" sz="8000" b="1" dirty="0" smtClean="0">
                <a:latin typeface="Comic Sans MS" pitchFamily="66" charset="0"/>
                <a:cs typeface="Times New Roman" pitchFamily="18" charset="0"/>
              </a:rPr>
              <a:t>2)</a:t>
            </a:r>
            <a:r>
              <a:rPr lang="es-ES_tradnl" sz="8000" b="1" dirty="0" smtClean="0">
                <a:latin typeface="Comic Sans MS" pitchFamily="66" charset="0"/>
              </a:rPr>
              <a:t> </a:t>
            </a:r>
            <a:r>
              <a:rPr lang="es-ES_tradnl" sz="8000" dirty="0" smtClean="0">
                <a:latin typeface="Comic Sans MS" pitchFamily="66" charset="0"/>
              </a:rPr>
              <a:t>La conjugación de est</a:t>
            </a:r>
            <a:r>
              <a:rPr lang="cs-CZ" sz="8000" dirty="0" smtClean="0">
                <a:latin typeface="Comic Sans MS" pitchFamily="66" charset="0"/>
              </a:rPr>
              <a:t>e </a:t>
            </a:r>
            <a:r>
              <a:rPr lang="es-ES_tradnl" sz="8000" dirty="0" smtClean="0">
                <a:latin typeface="Comic Sans MS" pitchFamily="66" charset="0"/>
              </a:rPr>
              <a:t>verbo es </a:t>
            </a:r>
            <a:r>
              <a:rPr lang="cs-CZ" sz="8000" dirty="0" err="1" smtClean="0">
                <a:latin typeface="Comic Sans MS" pitchFamily="66" charset="0"/>
              </a:rPr>
              <a:t>tercera</a:t>
            </a:r>
            <a:r>
              <a:rPr lang="cs-CZ" sz="8000" dirty="0" smtClean="0">
                <a:latin typeface="Comic Sans MS" pitchFamily="66" charset="0"/>
              </a:rPr>
              <a:t> persona</a:t>
            </a:r>
            <a:r>
              <a:rPr lang="es-ES_tradnl" sz="8000" dirty="0" smtClean="0">
                <a:latin typeface="Comic Sans MS" pitchFamily="66" charset="0"/>
              </a:rPr>
              <a:t>, </a:t>
            </a:r>
            <a:r>
              <a:rPr lang="cs-CZ" sz="8000" dirty="0" err="1" smtClean="0">
                <a:latin typeface="Comic Sans MS" pitchFamily="66" charset="0"/>
              </a:rPr>
              <a:t>singular</a:t>
            </a:r>
            <a:r>
              <a:rPr lang="es-ES_tradnl" sz="8000" dirty="0" smtClean="0">
                <a:latin typeface="Comic Sans MS" pitchFamily="66" charset="0"/>
              </a:rPr>
              <a:t> </a:t>
            </a:r>
            <a:r>
              <a:rPr lang="cs-CZ" sz="8000" dirty="0" smtClean="0">
                <a:latin typeface="Comic Sans MS" pitchFamily="66" charset="0"/>
              </a:rPr>
              <a:t>o </a:t>
            </a:r>
            <a:r>
              <a:rPr lang="cs-CZ" sz="8000" dirty="0" err="1" smtClean="0">
                <a:latin typeface="Comic Sans MS" pitchFamily="66" charset="0"/>
              </a:rPr>
              <a:t>plural</a:t>
            </a:r>
            <a:r>
              <a:rPr lang="es-ES_tradnl" sz="8000" dirty="0" smtClean="0">
                <a:latin typeface="Comic Sans MS" pitchFamily="66" charset="0"/>
              </a:rPr>
              <a:t>, dependiendo del número de objetos </a:t>
            </a:r>
            <a:endParaRPr lang="cs-CZ" sz="80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  ME GUSTA COMER. </a:t>
            </a:r>
          </a:p>
          <a:p>
            <a:pPr algn="just">
              <a:buNone/>
            </a:pP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  ME GUSTAN TORTILLA Y PAELLA.</a:t>
            </a:r>
          </a:p>
          <a:p>
            <a:pPr algn="just">
              <a:buNone/>
            </a:pPr>
            <a:endParaRPr lang="cs-CZ" sz="8000" dirty="0" smtClean="0">
              <a:solidFill>
                <a:schemeClr val="bg2">
                  <a:lumMod val="50000"/>
                </a:schemeClr>
              </a:solidFill>
              <a:latin typeface="Comic Sans MS" pitchFamily="66" charset="0"/>
            </a:endParaRPr>
          </a:p>
          <a:p>
            <a:pPr algn="just"/>
            <a:endParaRPr lang="cs-CZ" sz="8000" dirty="0" smtClean="0">
              <a:latin typeface="Comic Sans MS" pitchFamily="66" charset="0"/>
            </a:endParaRPr>
          </a:p>
          <a:p>
            <a:pPr algn="just"/>
            <a:r>
              <a:rPr lang="cs-CZ" sz="8000" b="1" dirty="0" smtClean="0">
                <a:latin typeface="Comic Sans MS" pitchFamily="66" charset="0"/>
              </a:rPr>
              <a:t>3</a:t>
            </a:r>
            <a:r>
              <a:rPr lang="cs-CZ" sz="8000" dirty="0" smtClean="0">
                <a:latin typeface="Comic Sans MS" pitchFamily="66" charset="0"/>
              </a:rPr>
              <a:t>)</a:t>
            </a:r>
            <a:r>
              <a:rPr lang="cs-CZ" sz="8000" dirty="0" smtClean="0"/>
              <a:t> </a:t>
            </a:r>
            <a:r>
              <a:rPr lang="cs-CZ" sz="8000" dirty="0" smtClean="0">
                <a:latin typeface="Comic Sans MS" pitchFamily="66" charset="0"/>
              </a:rPr>
              <a:t>No se </a:t>
            </a:r>
            <a:r>
              <a:rPr lang="cs-CZ" sz="8000" dirty="0" err="1" smtClean="0">
                <a:latin typeface="Comic Sans MS" pitchFamily="66" charset="0"/>
              </a:rPr>
              <a:t>usan</a:t>
            </a:r>
            <a:r>
              <a:rPr lang="es-ES_tradnl" sz="8000" dirty="0" smtClean="0">
                <a:latin typeface="Comic Sans MS" pitchFamily="66" charset="0"/>
              </a:rPr>
              <a:t> </a:t>
            </a:r>
            <a:r>
              <a:rPr lang="cs-CZ" sz="8000" dirty="0" smtClean="0">
                <a:latin typeface="Comic Sans MS" pitchFamily="66" charset="0"/>
              </a:rPr>
              <a:t>los</a:t>
            </a:r>
            <a:r>
              <a:rPr lang="es-ES_tradnl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pronombres</a:t>
            </a:r>
            <a:r>
              <a:rPr lang="es-ES_tradnl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personales</a:t>
            </a:r>
            <a:r>
              <a:rPr lang="es-ES_tradnl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yo</a:t>
            </a:r>
            <a:r>
              <a:rPr lang="cs-CZ" sz="8000" dirty="0" smtClean="0">
                <a:latin typeface="Comic Sans MS" pitchFamily="66" charset="0"/>
              </a:rPr>
              <a:t>,</a:t>
            </a:r>
            <a:r>
              <a:rPr lang="cs-CZ" sz="8000" dirty="0" err="1" smtClean="0">
                <a:latin typeface="Comic Sans MS" pitchFamily="66" charset="0"/>
              </a:rPr>
              <a:t>tú</a:t>
            </a:r>
            <a:r>
              <a:rPr lang="es-ES_tradnl" sz="8000" dirty="0" smtClean="0">
                <a:latin typeface="Comic Sans MS" pitchFamily="66" charset="0"/>
              </a:rPr>
              <a:t>,</a:t>
            </a:r>
            <a:r>
              <a:rPr lang="cs-CZ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etc</a:t>
            </a:r>
            <a:r>
              <a:rPr lang="cs-CZ" sz="8000" i="1" dirty="0" smtClean="0">
                <a:latin typeface="Comic Sans MS" pitchFamily="66" charset="0"/>
              </a:rPr>
              <a:t>.</a:t>
            </a:r>
            <a:r>
              <a:rPr lang="es-ES_tradnl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Sino</a:t>
            </a:r>
            <a:r>
              <a:rPr lang="cs-CZ" sz="8000" dirty="0" smtClean="0">
                <a:latin typeface="Comic Sans MS" pitchFamily="66" charset="0"/>
              </a:rPr>
              <a:t> los </a:t>
            </a:r>
            <a:r>
              <a:rPr lang="cs-CZ" sz="8000" dirty="0" err="1" smtClean="0">
                <a:latin typeface="Comic Sans MS" pitchFamily="66" charset="0"/>
              </a:rPr>
              <a:t>objetos</a:t>
            </a:r>
            <a:r>
              <a:rPr lang="cs-CZ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directos</a:t>
            </a:r>
            <a:endParaRPr lang="cs-CZ" sz="8000" dirty="0" smtClean="0">
              <a:latin typeface="Comic Sans MS" pitchFamily="66" charset="0"/>
            </a:endParaRPr>
          </a:p>
          <a:p>
            <a:pPr algn="just"/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A MÍ ME GUSTA DIBUJAR.</a:t>
            </a:r>
          </a:p>
          <a:p>
            <a:pPr>
              <a:buNone/>
            </a:pPr>
            <a:endParaRPr lang="cs-CZ" sz="8000" dirty="0" smtClean="0">
              <a:latin typeface="Comic Sans MS" pitchFamily="66" charset="0"/>
            </a:endParaRPr>
          </a:p>
          <a:p>
            <a:pPr algn="just">
              <a:buNone/>
            </a:pPr>
            <a:endParaRPr lang="cs-CZ" sz="8000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cs-CZ" dirty="0" smtClean="0"/>
              <a:t>           </a:t>
            </a:r>
            <a:r>
              <a:rPr lang="cs-CZ" sz="4800" dirty="0" err="1" smtClean="0">
                <a:solidFill>
                  <a:schemeClr val="bg2">
                    <a:lumMod val="50000"/>
                  </a:schemeClr>
                </a:solidFill>
              </a:rPr>
              <a:t>Verbo</a:t>
            </a:r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bg2">
                    <a:lumMod val="50000"/>
                  </a:schemeClr>
                </a:solidFill>
              </a:rPr>
              <a:t>gustar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7239000" cy="5013176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cs-CZ" sz="8000" b="1" dirty="0" smtClean="0">
                <a:latin typeface="Comic Sans MS" pitchFamily="66" charset="0"/>
              </a:rPr>
              <a:t>4)</a:t>
            </a:r>
            <a:r>
              <a:rPr lang="cs-CZ" sz="8000" b="1" dirty="0" smtClean="0"/>
              <a:t> </a:t>
            </a:r>
            <a:r>
              <a:rPr lang="es-ES" sz="8000" dirty="0" smtClean="0">
                <a:latin typeface="Comic Sans MS" pitchFamily="66" charset="0"/>
              </a:rPr>
              <a:t>Algunas veces el complemento aparece duplicado:. Este</a:t>
            </a:r>
            <a:r>
              <a:rPr lang="cs-CZ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uso</a:t>
            </a:r>
            <a:r>
              <a:rPr lang="cs-CZ" sz="8000" dirty="0" smtClean="0">
                <a:latin typeface="Comic Sans MS" pitchFamily="66" charset="0"/>
              </a:rPr>
              <a:t> es </a:t>
            </a:r>
            <a:r>
              <a:rPr lang="cs-CZ" sz="8000" dirty="0" err="1" smtClean="0">
                <a:latin typeface="Comic Sans MS" pitchFamily="66" charset="0"/>
              </a:rPr>
              <a:t>frecuente</a:t>
            </a:r>
            <a:r>
              <a:rPr lang="cs-CZ" sz="8000" dirty="0" smtClean="0">
                <a:latin typeface="Comic Sans MS" pitchFamily="66" charset="0"/>
              </a:rPr>
              <a:t> para A) dar </a:t>
            </a:r>
            <a:r>
              <a:rPr lang="cs-CZ" sz="8000" dirty="0" err="1" smtClean="0">
                <a:latin typeface="Comic Sans MS" pitchFamily="66" charset="0"/>
              </a:rPr>
              <a:t>énfasis</a:t>
            </a:r>
            <a:r>
              <a:rPr lang="cs-CZ" sz="8000" dirty="0" smtClean="0">
                <a:latin typeface="Comic Sans MS" pitchFamily="66" charset="0"/>
              </a:rPr>
              <a:t>, B) </a:t>
            </a:r>
            <a:r>
              <a:rPr lang="cs-CZ" sz="8000" dirty="0" err="1" smtClean="0">
                <a:latin typeface="Comic Sans MS" pitchFamily="66" charset="0"/>
              </a:rPr>
              <a:t>establecer</a:t>
            </a:r>
            <a:r>
              <a:rPr lang="cs-CZ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un</a:t>
            </a:r>
            <a:r>
              <a:rPr lang="cs-CZ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contraste</a:t>
            </a:r>
            <a:r>
              <a:rPr lang="cs-CZ" sz="8000" dirty="0" smtClean="0">
                <a:latin typeface="Comic Sans MS" pitchFamily="66" charset="0"/>
              </a:rPr>
              <a:t> o C) </a:t>
            </a:r>
            <a:r>
              <a:rPr lang="cs-CZ" sz="8000" dirty="0" err="1" smtClean="0">
                <a:latin typeface="Comic Sans MS" pitchFamily="66" charset="0"/>
              </a:rPr>
              <a:t>dejar</a:t>
            </a:r>
            <a:r>
              <a:rPr lang="cs-CZ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claro</a:t>
            </a:r>
            <a:r>
              <a:rPr lang="cs-CZ" sz="8000" dirty="0" smtClean="0">
                <a:latin typeface="Comic Sans MS" pitchFamily="66" charset="0"/>
              </a:rPr>
              <a:t> a </a:t>
            </a:r>
            <a:r>
              <a:rPr lang="cs-CZ" sz="8000" dirty="0" err="1" smtClean="0">
                <a:latin typeface="Comic Sans MS" pitchFamily="66" charset="0"/>
              </a:rPr>
              <a:t>quién</a:t>
            </a:r>
            <a:r>
              <a:rPr lang="cs-CZ" sz="8000" dirty="0" smtClean="0">
                <a:latin typeface="Comic Sans MS" pitchFamily="66" charset="0"/>
              </a:rPr>
              <a:t> nos </a:t>
            </a:r>
            <a:r>
              <a:rPr lang="cs-CZ" sz="8000" dirty="0" err="1" smtClean="0">
                <a:latin typeface="Comic Sans MS" pitchFamily="66" charset="0"/>
              </a:rPr>
              <a:t>referimos</a:t>
            </a:r>
            <a:endParaRPr lang="cs-CZ" sz="8000" dirty="0" smtClean="0">
              <a:latin typeface="Comic Sans MS" pitchFamily="66" charset="0"/>
            </a:endParaRPr>
          </a:p>
          <a:p>
            <a:pPr algn="just">
              <a:buNone/>
            </a:pPr>
            <a:endParaRPr lang="cs-CZ" sz="80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cs-CZ" sz="8000" dirty="0" smtClean="0">
                <a:latin typeface="Comic Sans MS" pitchFamily="66" charset="0"/>
              </a:rPr>
              <a:t>   A)</a:t>
            </a: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A NOSOTROS  NOS  GUSTA  EL BAILE.</a:t>
            </a:r>
          </a:p>
          <a:p>
            <a:pPr algn="just">
              <a:buNone/>
            </a:pP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 </a:t>
            </a:r>
            <a:r>
              <a:rPr lang="cs-CZ" sz="8000" dirty="0" smtClean="0">
                <a:latin typeface="Comic Sans MS" pitchFamily="66" charset="0"/>
              </a:rPr>
              <a:t>B)</a:t>
            </a: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ME GUSTA EL FÚTBOL.– A MÍ NO ME GUSTA NADA.</a:t>
            </a:r>
          </a:p>
          <a:p>
            <a:pPr>
              <a:buNone/>
            </a:pP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 </a:t>
            </a:r>
            <a:r>
              <a:rPr lang="cs-CZ" sz="8000" dirty="0" smtClean="0">
                <a:latin typeface="Comic Sans MS" pitchFamily="66" charset="0"/>
              </a:rPr>
              <a:t>C)</a:t>
            </a: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LE GUSTA LA PAELLA. </a:t>
            </a: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</a:rPr>
              <a:t>¿ A ÉL, A ELLA, A USTED?  </a:t>
            </a:r>
            <a:endParaRPr lang="cs-CZ" sz="8000" dirty="0" smtClean="0">
              <a:solidFill>
                <a:schemeClr val="bg2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8000" dirty="0" smtClean="0">
                <a:latin typeface="Comic Sans MS" pitchFamily="66" charset="0"/>
              </a:rPr>
              <a:t>                                                      </a:t>
            </a:r>
            <a:r>
              <a:rPr lang="cs-CZ" sz="800" dirty="0" smtClean="0"/>
              <a:t>                  </a:t>
            </a:r>
            <a:endParaRPr lang="cs-CZ" sz="8000" dirty="0" smtClean="0">
              <a:solidFill>
                <a:schemeClr val="bg2">
                  <a:lumMod val="50000"/>
                </a:schemeClr>
              </a:solidFill>
              <a:latin typeface="Comic Sans MS" pitchFamily="66" charset="0"/>
            </a:endParaRPr>
          </a:p>
          <a:p>
            <a:pPr algn="just"/>
            <a:endParaRPr lang="cs-CZ" sz="8000" b="1" dirty="0" smtClean="0">
              <a:latin typeface="Comic Sans MS" pitchFamily="66" charset="0"/>
            </a:endParaRPr>
          </a:p>
          <a:p>
            <a:pPr algn="just"/>
            <a:r>
              <a:rPr lang="cs-CZ" sz="8000" b="1" dirty="0" smtClean="0">
                <a:latin typeface="Comic Sans MS" pitchFamily="66" charset="0"/>
              </a:rPr>
              <a:t>5) </a:t>
            </a:r>
            <a:r>
              <a:rPr lang="es-ES" sz="8000" dirty="0" smtClean="0">
                <a:latin typeface="Comic Sans MS" pitchFamily="66" charset="0"/>
              </a:rPr>
              <a:t>El verbo gustar es un verbo que necesita la presencia de dos valencias: un sujeto y un complemento</a:t>
            </a:r>
            <a:r>
              <a:rPr lang="cs-CZ" sz="8000" dirty="0" smtClean="0">
                <a:latin typeface="Comic Sans MS" pitchFamily="66" charset="0"/>
              </a:rPr>
              <a:t> </a:t>
            </a:r>
          </a:p>
          <a:p>
            <a:pPr algn="just">
              <a:buNone/>
            </a:pPr>
            <a:r>
              <a:rPr lang="cs-CZ" sz="8000" dirty="0" smtClean="0">
                <a:latin typeface="Comic Sans MS" pitchFamily="66" charset="0"/>
              </a:rPr>
              <a:t>    (la </a:t>
            </a:r>
            <a:r>
              <a:rPr lang="cs-CZ" sz="8000" dirty="0" err="1" smtClean="0">
                <a:latin typeface="Comic Sans MS" pitchFamily="66" charset="0"/>
              </a:rPr>
              <a:t>concordancia</a:t>
            </a:r>
            <a:r>
              <a:rPr lang="cs-CZ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gramatical</a:t>
            </a:r>
            <a:r>
              <a:rPr lang="cs-CZ" sz="8000" dirty="0" smtClean="0">
                <a:latin typeface="Comic Sans MS" pitchFamily="66" charset="0"/>
              </a:rPr>
              <a:t> es </a:t>
            </a:r>
            <a:r>
              <a:rPr lang="cs-CZ" sz="8000" dirty="0" err="1" smtClean="0">
                <a:latin typeface="Comic Sans MS" pitchFamily="66" charset="0"/>
              </a:rPr>
              <a:t>con</a:t>
            </a:r>
            <a:r>
              <a:rPr lang="cs-CZ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el</a:t>
            </a:r>
            <a:r>
              <a:rPr lang="cs-CZ" sz="8000" dirty="0" smtClean="0">
                <a:latin typeface="Comic Sans MS" pitchFamily="66" charset="0"/>
              </a:rPr>
              <a:t> </a:t>
            </a:r>
            <a:r>
              <a:rPr lang="cs-CZ" sz="8000" dirty="0" err="1" smtClean="0">
                <a:latin typeface="Comic Sans MS" pitchFamily="66" charset="0"/>
              </a:rPr>
              <a:t>sujeto</a:t>
            </a:r>
            <a:r>
              <a:rPr lang="cs-CZ" sz="8000" dirty="0" smtClean="0">
                <a:latin typeface="Comic Sans MS" pitchFamily="66" charset="0"/>
              </a:rPr>
              <a:t>)</a:t>
            </a:r>
          </a:p>
          <a:p>
            <a:pPr algn="just">
              <a:buNone/>
            </a:pPr>
            <a:endParaRPr lang="cs-CZ" sz="80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  </a:t>
            </a:r>
            <a:r>
              <a:rPr lang="cs-CZ" sz="8000" u="sng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NOS</a:t>
            </a: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GUSTA  </a:t>
            </a:r>
            <a:r>
              <a:rPr lang="cs-CZ" sz="8000" u="sng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VIAJAR</a:t>
            </a: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.</a:t>
            </a:r>
            <a:endParaRPr lang="cs-CZ" sz="40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cs-CZ" sz="4000" dirty="0" smtClean="0">
                <a:latin typeface="Comic Sans MS" pitchFamily="66" charset="0"/>
              </a:rPr>
              <a:t>          (COMPLEMENTO))                      (SUJETO)</a:t>
            </a:r>
            <a:endParaRPr lang="cs-CZ" sz="9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8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err="1" smtClean="0">
                <a:solidFill>
                  <a:schemeClr val="bg2">
                    <a:lumMod val="50000"/>
                  </a:schemeClr>
                </a:solidFill>
              </a:rPr>
              <a:t>Verbo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bg2">
                    <a:lumMod val="50000"/>
                  </a:schemeClr>
                </a:solidFill>
              </a:rPr>
              <a:t>gustar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cs-CZ" sz="2000" b="1" dirty="0" smtClean="0">
              <a:latin typeface="Comic Sans MS" pitchFamily="66" charset="0"/>
            </a:endParaRPr>
          </a:p>
          <a:p>
            <a:pPr algn="just"/>
            <a:r>
              <a:rPr lang="cs-CZ" sz="2000" b="1" dirty="0" smtClean="0">
                <a:latin typeface="Comic Sans MS" pitchFamily="66" charset="0"/>
              </a:rPr>
              <a:t>6)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es-ES_tradnl" sz="2000" dirty="0" smtClean="0">
                <a:latin typeface="Comic Sans MS" pitchFamily="66" charset="0"/>
              </a:rPr>
              <a:t>En las oraciones </a:t>
            </a:r>
            <a:r>
              <a:rPr lang="cs-CZ" sz="2000" dirty="0" err="1" smtClean="0">
                <a:latin typeface="Comic Sans MS" pitchFamily="66" charset="0"/>
              </a:rPr>
              <a:t>negativas</a:t>
            </a:r>
            <a:r>
              <a:rPr lang="es-ES_tradnl" sz="2000" dirty="0" smtClean="0">
                <a:latin typeface="Comic Sans MS" pitchFamily="66" charset="0"/>
              </a:rPr>
              <a:t> usamos el </a:t>
            </a:r>
            <a:r>
              <a:rPr lang="cs-CZ" sz="2000" b="1" u="sng" dirty="0" smtClean="0">
                <a:latin typeface="Comic Sans MS" pitchFamily="66" charset="0"/>
              </a:rPr>
              <a:t>no</a:t>
            </a:r>
            <a:r>
              <a:rPr lang="es-ES_tradnl" sz="2000" dirty="0" smtClean="0">
                <a:latin typeface="Comic Sans MS" pitchFamily="66" charset="0"/>
              </a:rPr>
              <a:t> antes del pronombre de</a:t>
            </a:r>
            <a:r>
              <a:rPr lang="cs-CZ" sz="2000" dirty="0" smtClean="0">
                <a:latin typeface="Comic Sans MS" pitchFamily="66" charset="0"/>
              </a:rPr>
              <a:t>l</a:t>
            </a:r>
            <a:r>
              <a:rPr lang="es-ES_tradnl" sz="2000" dirty="0" smtClean="0">
                <a:latin typeface="Comic Sans MS" pitchFamily="66" charset="0"/>
              </a:rPr>
              <a:t> objeto directo</a:t>
            </a:r>
            <a:endParaRPr lang="cs-CZ" sz="200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  NO LE GUSTA ESTUDIAR. A MÍ NO ME GUSTA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…</a:t>
            </a:r>
            <a:endParaRPr lang="cs-CZ" sz="2000" dirty="0" smtClean="0">
              <a:solidFill>
                <a:schemeClr val="bg2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latin typeface="Comic Sans MS" pitchFamily="66" charset="0"/>
                <a:cs typeface="Times New Roman" pitchFamily="18" charset="0"/>
              </a:rPr>
              <a:t>7)</a:t>
            </a:r>
            <a:r>
              <a:rPr lang="cs-CZ" sz="2000" dirty="0" smtClean="0">
                <a:latin typeface="Comic Sans MS" pitchFamily="66" charset="0"/>
                <a:cs typeface="Times New Roman" pitchFamily="18" charset="0"/>
              </a:rPr>
              <a:t> V</a:t>
            </a:r>
            <a:r>
              <a:rPr lang="es-ES" sz="2000" dirty="0" smtClean="0">
                <a:latin typeface="Comic Sans MS" pitchFamily="66" charset="0"/>
                <a:cs typeface="Times New Roman" pitchFamily="18" charset="0"/>
              </a:rPr>
              <a:t>erbos que se emplean de manera </a:t>
            </a:r>
            <a:r>
              <a:rPr lang="cs-CZ" sz="2000" dirty="0" smtClean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ES" sz="2000" dirty="0" smtClean="0">
                <a:latin typeface="Comic Sans MS" pitchFamily="66" charset="0"/>
                <a:cs typeface="Times New Roman" pitchFamily="18" charset="0"/>
              </a:rPr>
              <a:t>semejante son: interesar, apetecer, encantar, parecer, </a:t>
            </a:r>
            <a:r>
              <a:rPr lang="cs-CZ" sz="2000" dirty="0" err="1" smtClean="0">
                <a:latin typeface="Comic Sans MS" pitchFamily="66" charset="0"/>
                <a:cs typeface="Times New Roman" pitchFamily="18" charset="0"/>
              </a:rPr>
              <a:t>importar</a:t>
            </a:r>
            <a:r>
              <a:rPr lang="cs-CZ" sz="2000" dirty="0" smtClean="0">
                <a:latin typeface="Comic Sans MS" pitchFamily="66" charset="0"/>
                <a:cs typeface="Times New Roman" pitchFamily="18" charset="0"/>
              </a:rPr>
              <a:t>, </a:t>
            </a:r>
            <a:r>
              <a:rPr lang="cs-CZ" sz="2000" dirty="0" err="1" smtClean="0">
                <a:latin typeface="Comic Sans MS" pitchFamily="66" charset="0"/>
                <a:cs typeface="Times New Roman" pitchFamily="18" charset="0"/>
              </a:rPr>
              <a:t>etc</a:t>
            </a:r>
            <a:r>
              <a:rPr lang="cs-CZ" sz="2000" dirty="0" smtClean="0">
                <a:latin typeface="Comic Sans MS" pitchFamily="66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Comic Sans MS" pitchFamily="66" charset="0"/>
                <a:cs typeface="Times New Roman" pitchFamily="18" charset="0"/>
              </a:rPr>
              <a:t>   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¿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</a:rPr>
              <a:t>TE 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</a:rPr>
              <a:t>APETECE  DAR UN PASEO ?</a:t>
            </a:r>
          </a:p>
          <a:p>
            <a:pPr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</a:rPr>
              <a:t>     NO ME IMPORTAN  LAS  MATEMÁTICAS.</a:t>
            </a:r>
          </a:p>
          <a:p>
            <a:pPr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</a:rPr>
              <a:t>     LE ENCANTA LA ÓPERA.  </a:t>
            </a:r>
          </a:p>
          <a:p>
            <a:pPr>
              <a:buNone/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</a:rPr>
              <a:t>     NO ME INTERESA NADA.</a:t>
            </a:r>
          </a:p>
          <a:p>
            <a:pPr>
              <a:buNone/>
            </a:pPr>
            <a:endParaRPr lang="cs-CZ" sz="2000" dirty="0" smtClean="0">
              <a:latin typeface="Comic Sans MS" pitchFamily="66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  <a:cs typeface="Times New Roman" pitchFamily="18" charset="0"/>
              </a:rPr>
              <a:t>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48720"/>
          </a:xfrm>
        </p:spPr>
        <p:txBody>
          <a:bodyPr/>
          <a:lstStyle/>
          <a:p>
            <a:pPr algn="just"/>
            <a:r>
              <a:rPr lang="cs-CZ" dirty="0" smtClean="0"/>
              <a:t>           </a:t>
            </a:r>
            <a:r>
              <a:rPr lang="cs-CZ" sz="4800" dirty="0" err="1" smtClean="0">
                <a:solidFill>
                  <a:schemeClr val="bg2">
                    <a:lumMod val="50000"/>
                  </a:schemeClr>
                </a:solidFill>
              </a:rPr>
              <a:t>Verbo</a:t>
            </a:r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bg2">
                    <a:lumMod val="50000"/>
                  </a:schemeClr>
                </a:solidFill>
              </a:rPr>
              <a:t>gustar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7239000" cy="5256584"/>
          </a:xfrm>
        </p:spPr>
        <p:txBody>
          <a:bodyPr anchor="ctr">
            <a:normAutofit fontScale="25000" lnSpcReduction="20000"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(A mí)                                 ME</a:t>
            </a:r>
            <a:r>
              <a:rPr lang="en-IE" sz="9600" dirty="0" smtClean="0">
                <a:solidFill>
                  <a:srgbClr val="FF0000"/>
                </a:solidFill>
                <a:latin typeface="Comic Sans MS" pitchFamily="66" charset="0"/>
              </a:rPr>
              <a:t>                 </a:t>
            </a:r>
            <a:endParaRPr lang="cs-CZ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en-IE" sz="9600" dirty="0" smtClean="0">
                <a:solidFill>
                  <a:srgbClr val="FF0000"/>
                </a:solidFill>
                <a:latin typeface="Comic Sans MS" pitchFamily="66" charset="0"/>
              </a:rPr>
              <a:t>A 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ti</a:t>
            </a:r>
            <a:r>
              <a:rPr lang="en-IE" sz="9600" dirty="0" smtClean="0">
                <a:solidFill>
                  <a:srgbClr val="FF0000"/>
                </a:solidFill>
                <a:latin typeface="Comic Sans MS" pitchFamily="66" charset="0"/>
              </a:rPr>
              <a:t>)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    TE         gusta,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gustan</a:t>
            </a:r>
            <a:endParaRPr lang="cs-CZ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(A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él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ella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usted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)                LE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IE" sz="9600" dirty="0" smtClean="0">
                <a:solidFill>
                  <a:srgbClr val="FF0000"/>
                </a:solidFill>
              </a:rPr>
              <a:t>		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IE" sz="9600" dirty="0" smtClean="0">
                <a:solidFill>
                  <a:srgbClr val="FF0000"/>
                </a:solidFill>
                <a:latin typeface="Comic Sans MS" pitchFamily="66" charset="0"/>
              </a:rPr>
              <a:t>(A </a:t>
            </a:r>
            <a:r>
              <a:rPr lang="en-IE" sz="9600" dirty="0" err="1" smtClean="0">
                <a:solidFill>
                  <a:srgbClr val="FF0000"/>
                </a:solidFill>
                <a:latin typeface="Comic Sans MS" pitchFamily="66" charset="0"/>
              </a:rPr>
              <a:t>nosotros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nosotras</a:t>
            </a:r>
            <a:r>
              <a:rPr lang="en-IE" sz="9600" dirty="0" smtClean="0">
                <a:solidFill>
                  <a:srgbClr val="FF0000"/>
                </a:solidFill>
                <a:latin typeface="Comic Sans MS" pitchFamily="66" charset="0"/>
              </a:rPr>
              <a:t>)   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    NOS </a:t>
            </a:r>
            <a:endParaRPr lang="en-IE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IE" sz="9600" dirty="0" smtClean="0">
                <a:solidFill>
                  <a:srgbClr val="FF0000"/>
                </a:solidFill>
                <a:latin typeface="Comic Sans MS" pitchFamily="66" charset="0"/>
              </a:rPr>
              <a:t>(A </a:t>
            </a:r>
            <a:r>
              <a:rPr lang="en-IE" sz="9600" dirty="0" err="1" smtClean="0">
                <a:solidFill>
                  <a:srgbClr val="FF0000"/>
                </a:solidFill>
                <a:latin typeface="Comic Sans MS" pitchFamily="66" charset="0"/>
              </a:rPr>
              <a:t>vosotros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vosotras</a:t>
            </a:r>
            <a:r>
              <a:rPr lang="en-IE" sz="9600" dirty="0" smtClean="0">
                <a:solidFill>
                  <a:srgbClr val="FF0000"/>
                </a:solidFill>
                <a:latin typeface="Comic Sans MS" pitchFamily="66" charset="0"/>
              </a:rPr>
              <a:t>)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         OS        gusta,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gustan</a:t>
            </a:r>
            <a:endParaRPr lang="en-IE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IE" sz="9600" dirty="0" smtClean="0">
                <a:solidFill>
                  <a:srgbClr val="FF0000"/>
                </a:solidFill>
                <a:latin typeface="Comic Sans MS" pitchFamily="66" charset="0"/>
              </a:rPr>
              <a:t>(A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ellos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ellas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ustedes</a:t>
            </a:r>
            <a:r>
              <a:rPr lang="en-IE" sz="9600" dirty="0" smtClean="0">
                <a:solidFill>
                  <a:srgbClr val="FF0000"/>
                </a:solidFill>
                <a:latin typeface="Comic Sans MS" pitchFamily="66" charset="0"/>
              </a:rPr>
              <a:t>)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      LES</a:t>
            </a:r>
            <a:endParaRPr lang="en-IE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cs-CZ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6400" dirty="0" smtClean="0">
              <a:solidFill>
                <a:srgbClr val="00B050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buNone/>
            </a:pPr>
            <a:r>
              <a:rPr lang="cs-CZ" sz="6400" dirty="0" smtClean="0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  <a:t>Para dar </a:t>
            </a:r>
            <a:r>
              <a:rPr lang="cs-CZ" sz="6400" dirty="0" err="1" smtClean="0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  <a:t>énfasis</a:t>
            </a:r>
            <a:r>
              <a:rPr lang="cs-CZ" sz="6400" dirty="0" smtClean="0">
                <a:solidFill>
                  <a:srgbClr val="00B050"/>
                </a:solidFill>
                <a:latin typeface="Comic Sans MS" pitchFamily="66" charset="0"/>
                <a:cs typeface="Times New Roman" pitchFamily="18" charset="0"/>
              </a:rPr>
              <a:t>,</a:t>
            </a:r>
            <a:r>
              <a:rPr lang="cs-CZ" sz="6600" dirty="0" smtClean="0">
                <a:latin typeface="Comic Sans MS" pitchFamily="66" charset="0"/>
              </a:rPr>
              <a:t> </a:t>
            </a:r>
            <a:r>
              <a:rPr lang="cs-CZ" sz="6600" dirty="0" err="1" smtClean="0">
                <a:solidFill>
                  <a:srgbClr val="00B050"/>
                </a:solidFill>
                <a:latin typeface="Comic Sans MS" pitchFamily="66" charset="0"/>
              </a:rPr>
              <a:t>establecer</a:t>
            </a:r>
            <a:r>
              <a:rPr lang="cs-CZ" sz="6600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cs-CZ" sz="6600" dirty="0" err="1" smtClean="0">
                <a:solidFill>
                  <a:srgbClr val="00B050"/>
                </a:solidFill>
                <a:latin typeface="Comic Sans MS" pitchFamily="66" charset="0"/>
              </a:rPr>
              <a:t>un</a:t>
            </a:r>
            <a:r>
              <a:rPr lang="cs-CZ" sz="6600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cs-CZ" sz="6600" dirty="0" err="1" smtClean="0">
                <a:solidFill>
                  <a:srgbClr val="00B050"/>
                </a:solidFill>
                <a:latin typeface="Comic Sans MS" pitchFamily="66" charset="0"/>
              </a:rPr>
              <a:t>contraste</a:t>
            </a:r>
            <a:r>
              <a:rPr lang="cs-CZ" sz="6600" dirty="0" smtClean="0">
                <a:solidFill>
                  <a:srgbClr val="00B050"/>
                </a:solidFill>
                <a:latin typeface="Comic Sans MS" pitchFamily="66" charset="0"/>
              </a:rPr>
              <a:t> o </a:t>
            </a:r>
            <a:r>
              <a:rPr lang="cs-CZ" sz="6600" dirty="0" err="1" smtClean="0">
                <a:solidFill>
                  <a:srgbClr val="00B050"/>
                </a:solidFill>
                <a:latin typeface="Comic Sans MS" pitchFamily="66" charset="0"/>
              </a:rPr>
              <a:t>dejar</a:t>
            </a:r>
            <a:r>
              <a:rPr lang="cs-CZ" sz="6600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cs-CZ" sz="6600" dirty="0" err="1" smtClean="0">
                <a:solidFill>
                  <a:srgbClr val="00B050"/>
                </a:solidFill>
                <a:latin typeface="Comic Sans MS" pitchFamily="66" charset="0"/>
              </a:rPr>
              <a:t>claro</a:t>
            </a:r>
            <a:r>
              <a:rPr lang="cs-CZ" sz="6600" dirty="0" smtClean="0">
                <a:solidFill>
                  <a:srgbClr val="00B050"/>
                </a:solidFill>
                <a:latin typeface="Comic Sans MS" pitchFamily="66" charset="0"/>
              </a:rPr>
              <a:t> a </a:t>
            </a:r>
            <a:r>
              <a:rPr lang="cs-CZ" sz="6600" dirty="0" err="1" smtClean="0">
                <a:solidFill>
                  <a:srgbClr val="00B050"/>
                </a:solidFill>
                <a:latin typeface="Comic Sans MS" pitchFamily="66" charset="0"/>
              </a:rPr>
              <a:t>quién</a:t>
            </a:r>
            <a:r>
              <a:rPr lang="cs-CZ" sz="6600" dirty="0" smtClean="0">
                <a:solidFill>
                  <a:srgbClr val="00B050"/>
                </a:solidFill>
                <a:latin typeface="Comic Sans MS" pitchFamily="66" charset="0"/>
              </a:rPr>
              <a:t> nos </a:t>
            </a:r>
            <a:r>
              <a:rPr lang="cs-CZ" sz="6600" dirty="0" err="1" smtClean="0">
                <a:solidFill>
                  <a:srgbClr val="00B050"/>
                </a:solidFill>
                <a:latin typeface="Comic Sans MS" pitchFamily="66" charset="0"/>
              </a:rPr>
              <a:t>referimos</a:t>
            </a:r>
            <a:endParaRPr lang="cs-CZ" sz="6400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6400" dirty="0" smtClean="0">
              <a:solidFill>
                <a:srgbClr val="00B050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buNone/>
            </a:pP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A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mí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, me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gusta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practicar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 el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ciclismo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.</a:t>
            </a:r>
            <a:endParaRPr lang="cs-CZ" sz="7200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Me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 gusta </a:t>
            </a: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el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  </a:t>
            </a: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fútbol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. – A mí no </a:t>
            </a: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me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 gusta </a:t>
            </a: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nada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. 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	</a:t>
            </a:r>
            <a:endParaRPr lang="cs-CZ" sz="7200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A mi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hermana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, le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gusta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 el chocolate.	</a:t>
            </a:r>
            <a:endParaRPr lang="cs-CZ" sz="7200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A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María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 y Juan, no les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gusta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hacer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 los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deberes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.</a:t>
            </a:r>
            <a:endParaRPr lang="cs-CZ" sz="7200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GB" sz="6400" dirty="0" smtClean="0"/>
              <a:t> </a:t>
            </a:r>
            <a:endParaRPr lang="cs-CZ" sz="6400" dirty="0" smtClean="0"/>
          </a:p>
          <a:p>
            <a:pPr>
              <a:buNone/>
            </a:pPr>
            <a:endParaRPr lang="cs-CZ" sz="6400" dirty="0">
              <a:solidFill>
                <a:srgbClr val="00B05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4" name="Pravá složená závorka 3"/>
          <p:cNvSpPr/>
          <p:nvPr/>
        </p:nvSpPr>
        <p:spPr>
          <a:xfrm>
            <a:off x="5004048" y="2996952"/>
            <a:ext cx="576064" cy="93610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ravá složená závorka 4"/>
          <p:cNvSpPr/>
          <p:nvPr/>
        </p:nvSpPr>
        <p:spPr>
          <a:xfrm flipV="1">
            <a:off x="5004048" y="1628800"/>
            <a:ext cx="504056" cy="10081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Pravá složená závorka 9"/>
          <p:cNvSpPr/>
          <p:nvPr/>
        </p:nvSpPr>
        <p:spPr>
          <a:xfrm rot="5400000">
            <a:off x="1907704" y="2924944"/>
            <a:ext cx="576064" cy="302433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cs-CZ" dirty="0" smtClean="0"/>
              <a:t>           </a:t>
            </a:r>
            <a:r>
              <a:rPr lang="cs-CZ" sz="4800" dirty="0" err="1" smtClean="0">
                <a:solidFill>
                  <a:schemeClr val="bg2">
                    <a:lumMod val="50000"/>
                  </a:schemeClr>
                </a:solidFill>
              </a:rPr>
              <a:t>Verbo</a:t>
            </a:r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bg2">
                    <a:lumMod val="50000"/>
                  </a:schemeClr>
                </a:solidFill>
              </a:rPr>
              <a:t>gustar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7560840" cy="4608512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endParaRPr lang="cs-CZ" sz="80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8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Yo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        ME</a:t>
            </a:r>
            <a:r>
              <a:rPr lang="en-IE" sz="9600" dirty="0" smtClean="0">
                <a:solidFill>
                  <a:srgbClr val="FF0000"/>
                </a:solidFill>
                <a:latin typeface="Comic Sans MS" pitchFamily="66" charset="0"/>
              </a:rPr>
              <a:t>                 </a:t>
            </a:r>
            <a:endParaRPr lang="cs-CZ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Tú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        TE        gusta,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gustan</a:t>
            </a:r>
            <a:endParaRPr lang="cs-CZ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Él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ella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usted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                     LE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IE" sz="9600" dirty="0" smtClean="0">
                <a:solidFill>
                  <a:srgbClr val="FF0000"/>
                </a:solidFill>
              </a:rPr>
              <a:t>		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Nosotros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nosotras</a:t>
            </a:r>
            <a:r>
              <a:rPr lang="en-IE" sz="9600" dirty="0" smtClean="0">
                <a:solidFill>
                  <a:srgbClr val="FF0000"/>
                </a:solidFill>
                <a:latin typeface="Comic Sans MS" pitchFamily="66" charset="0"/>
              </a:rPr>
              <a:t>   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         NOS </a:t>
            </a:r>
            <a:endParaRPr lang="en-IE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Vosotros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vosotras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             OS         gusta,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gustan</a:t>
            </a:r>
            <a:endParaRPr lang="cs-CZ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Ellos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ellas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cs-CZ" sz="9600" dirty="0" err="1" smtClean="0">
                <a:solidFill>
                  <a:srgbClr val="FF0000"/>
                </a:solidFill>
                <a:latin typeface="Comic Sans MS" pitchFamily="66" charset="0"/>
              </a:rPr>
              <a:t>ustedes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           LES      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     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no se </a:t>
            </a: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usan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 los </a:t>
            </a: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pronombres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personales</a:t>
            </a:r>
            <a:endParaRPr lang="cs-CZ" sz="7200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Me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 gusta </a:t>
            </a: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bailar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Nos </a:t>
            </a: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gustan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 los </a:t>
            </a:r>
            <a:r>
              <a:rPr lang="cs-CZ" sz="7200" dirty="0" err="1" smtClean="0">
                <a:solidFill>
                  <a:srgbClr val="00B050"/>
                </a:solidFill>
                <a:latin typeface="Comic Sans MS" pitchFamily="66" charset="0"/>
              </a:rPr>
              <a:t>monumentos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No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nos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gusta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en-GB" sz="7200" dirty="0" err="1" smtClean="0">
                <a:solidFill>
                  <a:srgbClr val="00B050"/>
                </a:solidFill>
                <a:latin typeface="Comic Sans MS" pitchFamily="66" charset="0"/>
              </a:rPr>
              <a:t>ir</a:t>
            </a:r>
            <a:r>
              <a:rPr lang="en-GB" sz="7200" dirty="0" smtClean="0">
                <a:solidFill>
                  <a:srgbClr val="00B050"/>
                </a:solidFill>
                <a:latin typeface="Comic Sans MS" pitchFamily="66" charset="0"/>
              </a:rPr>
              <a:t> al cine.</a:t>
            </a:r>
            <a:endParaRPr lang="en-IE" sz="7200" dirty="0" smtClean="0">
              <a:solidFill>
                <a:srgbClr val="00B050"/>
              </a:solidFill>
              <a:latin typeface="Comic Sans MS" pitchFamily="66" charset="0"/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323528" y="2204864"/>
            <a:ext cx="3384376" cy="252028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H="1">
            <a:off x="395536" y="2276872"/>
            <a:ext cx="3168352" cy="252028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ravá složená závorka 15"/>
          <p:cNvSpPr/>
          <p:nvPr/>
        </p:nvSpPr>
        <p:spPr>
          <a:xfrm rot="5400000" flipV="1">
            <a:off x="1583668" y="3681028"/>
            <a:ext cx="576064" cy="252028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Pravá složená závorka 22"/>
          <p:cNvSpPr/>
          <p:nvPr/>
        </p:nvSpPr>
        <p:spPr>
          <a:xfrm>
            <a:off x="5004048" y="3645024"/>
            <a:ext cx="432048" cy="8640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Pravá složená závorka 23"/>
          <p:cNvSpPr/>
          <p:nvPr/>
        </p:nvSpPr>
        <p:spPr>
          <a:xfrm>
            <a:off x="4788024" y="2276872"/>
            <a:ext cx="432048" cy="8640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cs-CZ" dirty="0" smtClean="0"/>
              <a:t>           </a:t>
            </a:r>
            <a:r>
              <a:rPr lang="cs-CZ" sz="4800" dirty="0" err="1" smtClean="0">
                <a:solidFill>
                  <a:schemeClr val="bg2">
                    <a:lumMod val="50000"/>
                  </a:schemeClr>
                </a:solidFill>
              </a:rPr>
              <a:t>Verbo</a:t>
            </a:r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bg2">
                    <a:lumMod val="50000"/>
                  </a:schemeClr>
                </a:solidFill>
              </a:rPr>
              <a:t>gustar</a:t>
            </a:r>
            <a:endParaRPr lang="cs-CZ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7560840" cy="460851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8000" dirty="0" smtClean="0">
                <a:latin typeface="Comic Sans MS" pitchFamily="66" charset="0"/>
              </a:rPr>
              <a:t>         </a:t>
            </a:r>
            <a:r>
              <a:rPr lang="cs-CZ" sz="30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gusta/</a:t>
            </a:r>
            <a:r>
              <a:rPr lang="cs-CZ" sz="3000" dirty="0" err="1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gustan</a:t>
            </a:r>
            <a:endParaRPr lang="cs-CZ" sz="3000" dirty="0" smtClean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gusta - 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se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usa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con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 –  </a:t>
            </a:r>
            <a:r>
              <a:rPr lang="cs-CZ" sz="2000" dirty="0" err="1" smtClean="0">
                <a:latin typeface="Comic Sans MS" pitchFamily="66" charset="0"/>
              </a:rPr>
              <a:t>sustantivos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singulares</a:t>
            </a:r>
            <a:r>
              <a:rPr lang="cs-CZ" sz="2000" dirty="0" smtClean="0">
                <a:latin typeface="Comic Sans MS" pitchFamily="66" charset="0"/>
              </a:rPr>
              <a:t> </a:t>
            </a:r>
          </a:p>
          <a:p>
            <a:pPr>
              <a:lnSpc>
                <a:spcPct val="90000"/>
              </a:lnSpc>
              <a:buNone/>
            </a:pP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      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Me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gusta la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película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   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-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infinitivos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      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Nos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gusta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cantar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      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Nos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gusta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cantar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y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bailar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20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gustan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- 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se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utiliza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con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– </a:t>
            </a:r>
            <a:r>
              <a:rPr lang="cs-CZ" sz="2000" dirty="0" err="1" smtClean="0">
                <a:latin typeface="Comic Sans MS" pitchFamily="66" charset="0"/>
              </a:rPr>
              <a:t>sustantivos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plurales</a:t>
            </a:r>
            <a:endParaRPr lang="cs-CZ" sz="20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</a:pPr>
            <a:r>
              <a:rPr lang="cs-CZ" sz="2000" dirty="0" smtClean="0">
                <a:latin typeface="Comic Sans MS" pitchFamily="66" charset="0"/>
              </a:rPr>
              <a:t>                                      </a:t>
            </a:r>
            <a:r>
              <a:rPr lang="cs-CZ" sz="2000" dirty="0" smtClean="0">
                <a:latin typeface="Comic Sans MS" pitchFamily="66" charset="0"/>
              </a:rPr>
              <a:t>  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Te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gustan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los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perros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</a:p>
          <a:p>
            <a:pPr>
              <a:lnSpc>
                <a:spcPct val="90000"/>
              </a:lnSpc>
              <a:buNone/>
            </a:pP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       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 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Te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gustan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el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perro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y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el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gato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</a:p>
          <a:p>
            <a:pPr>
              <a:lnSpc>
                <a:spcPct val="90000"/>
              </a:lnSpc>
              <a:buNone/>
            </a:pP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                                     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   Nos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gustan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 las </a:t>
            </a:r>
            <a:r>
              <a:rPr lang="cs-CZ" sz="2000" dirty="0" err="1" smtClean="0">
                <a:solidFill>
                  <a:srgbClr val="FF0000"/>
                </a:solidFill>
                <a:latin typeface="Comic Sans MS" pitchFamily="66" charset="0"/>
              </a:rPr>
              <a:t>vacaciones</a:t>
            </a:r>
            <a:r>
              <a:rPr lang="cs-CZ" sz="2000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</a:p>
          <a:p>
            <a:pPr>
              <a:lnSpc>
                <a:spcPct val="90000"/>
              </a:lnSpc>
              <a:buNone/>
            </a:pPr>
            <a:r>
              <a:rPr lang="cs-CZ" sz="2000" dirty="0" smtClean="0">
                <a:latin typeface="Comic Sans MS" pitchFamily="66" charset="0"/>
              </a:rPr>
              <a:t>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1135</TotalTime>
  <Words>430</Words>
  <Application>Microsoft Office PowerPoint</Application>
  <PresentationFormat>Předvádění na obrazovce (4:3)</PresentationFormat>
  <Paragraphs>113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Snímek 1</vt:lpstr>
      <vt:lpstr>Snímek 2</vt:lpstr>
      <vt:lpstr>Snímek 3</vt:lpstr>
      <vt:lpstr>Snímek 4</vt:lpstr>
      <vt:lpstr>           Verbo gustar</vt:lpstr>
      <vt:lpstr>           Verbo gustar</vt:lpstr>
      <vt:lpstr>Verbo gustar</vt:lpstr>
      <vt:lpstr>           Verbo gustar</vt:lpstr>
      <vt:lpstr>           Verbo gustar</vt:lpstr>
      <vt:lpstr>           Verbo gustar</vt:lpstr>
    </vt:vector>
  </TitlesOfParts>
  <Company>Volksbank CZ, a.s.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Dan</dc:creator>
  <cp:lastModifiedBy>Daniel Zatočil</cp:lastModifiedBy>
  <cp:revision>121</cp:revision>
  <dcterms:created xsi:type="dcterms:W3CDTF">2013-02-14T16:29:19Z</dcterms:created>
  <dcterms:modified xsi:type="dcterms:W3CDTF">2013-08-29T14:16:33Z</dcterms:modified>
</cp:coreProperties>
</file>