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handoutMasterIdLst>
    <p:handoutMasterId r:id="rId8"/>
  </p:handoutMasterIdLst>
  <p:sldIdLst>
    <p:sldId id="267" r:id="rId2"/>
    <p:sldId id="273" r:id="rId3"/>
    <p:sldId id="259" r:id="rId4"/>
    <p:sldId id="274" r:id="rId5"/>
    <p:sldId id="275" r:id="rId6"/>
    <p:sldId id="27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FFCC00"/>
    <a:srgbClr val="008000"/>
    <a:srgbClr val="FF6600"/>
    <a:srgbClr val="FF0066"/>
    <a:srgbClr val="FF33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15" autoAdjust="0"/>
    <p:restoredTop sz="94671" autoAdjust="0"/>
  </p:normalViewPr>
  <p:slideViewPr>
    <p:cSldViewPr>
      <p:cViewPr varScale="1">
        <p:scale>
          <a:sx n="103" d="100"/>
          <a:sy n="103" d="100"/>
        </p:scale>
        <p:origin x="-210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6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17FEEE-2498-42F1-A362-4CE245E988D5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1E75B9-26A2-417B-8068-9AB8891285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9080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5400" dirty="0" smtClean="0">
                <a:ea typeface="Calibri"/>
                <a:cs typeface="Times New Roman"/>
              </a:rPr>
              <a:t> </a:t>
            </a:r>
            <a:br>
              <a:rPr lang="cs-CZ" sz="5400" dirty="0" smtClean="0">
                <a:ea typeface="Calibri"/>
                <a:cs typeface="Times New Roman"/>
              </a:rPr>
            </a:br>
            <a:r>
              <a:rPr lang="cs-CZ" sz="5400" dirty="0" smtClean="0">
                <a:ea typeface="Calibri"/>
                <a:cs typeface="Times New Roman"/>
              </a:rPr>
              <a:t> </a:t>
            </a:r>
            <a:endParaRPr lang="cs-CZ" sz="5400" dirty="0">
              <a:ea typeface="Calibri"/>
              <a:cs typeface="Times New Roman"/>
            </a:endParaRPr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909424288"/>
              </p:ext>
            </p:extLst>
          </p:nvPr>
        </p:nvGraphicFramePr>
        <p:xfrm>
          <a:off x="971600" y="2276875"/>
          <a:ext cx="7056784" cy="3927238"/>
        </p:xfrm>
        <a:graphic>
          <a:graphicData uri="http://schemas.openxmlformats.org/drawingml/2006/table">
            <a:tbl>
              <a:tblPr firstRow="1" firstCol="1" bandRow="1">
                <a:tableStyleId>{284E427A-3D55-4303-BF80-6455036E1DE7}</a:tableStyleId>
              </a:tblPr>
              <a:tblGrid>
                <a:gridCol w="1595920"/>
                <a:gridCol w="5460864"/>
              </a:tblGrid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Škola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Základní škola Tehov, okres Praha-východ, Tehov 78, 251 01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Mgr. Radana</a:t>
                      </a:r>
                      <a:r>
                        <a:rPr lang="cs-CZ" sz="1400" baseline="0" dirty="0" smtClean="0">
                          <a:effectLst/>
                        </a:rPr>
                        <a:t> Šimčíková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VY_32_INOVACE_CJ.4.11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+mn-lt"/>
                          <a:cs typeface="+mn-cs"/>
                        </a:rPr>
                        <a:t>Podstatná jména: </a:t>
                      </a:r>
                      <a:r>
                        <a:rPr lang="cs-CZ" sz="1400" smtClean="0">
                          <a:effectLst/>
                          <a:latin typeface="+mn-lt"/>
                          <a:cs typeface="+mn-cs"/>
                        </a:rPr>
                        <a:t>vzor píseň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hodiny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</a:rPr>
                        <a:t>Vzory rodu ženského</a:t>
                      </a:r>
                    </a:p>
                    <a:p>
                      <a:pPr>
                        <a:lnSpc>
                          <a:spcPct val="115000"/>
                        </a:lnSpc>
                      </a:pP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Český jazyk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4</a:t>
                      </a:r>
                      <a:r>
                        <a:rPr lang="cs-CZ" sz="1400" dirty="0" smtClean="0">
                          <a:effectLst/>
                        </a:rPr>
                        <a:t>.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Přiřazování </a:t>
                      </a:r>
                      <a:r>
                        <a:rPr lang="cs-CZ" sz="1400" dirty="0" err="1" smtClean="0">
                          <a:effectLst/>
                        </a:rPr>
                        <a:t>podst</a:t>
                      </a:r>
                      <a:r>
                        <a:rPr lang="cs-CZ" sz="1400" dirty="0" smtClean="0">
                          <a:effectLst/>
                        </a:rPr>
                        <a:t>. jmen ke vzorům, výklad, samostatná práce, kontrola.</a:t>
                      </a:r>
                      <a:r>
                        <a:rPr lang="cs-CZ" sz="1400" baseline="0" dirty="0" smtClean="0">
                          <a:effectLst/>
                        </a:rPr>
                        <a:t>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ověření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10.1.2013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6546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Prezentace, pracovní list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</a:tbl>
          </a:graphicData>
        </a:graphic>
      </p:graphicFrame>
      <p:sp>
        <p:nvSpPr>
          <p:cNvPr id="9" name="Rectangle 2"/>
          <p:cNvSpPr>
            <a:spLocks noChangeArrowheads="1"/>
          </p:cNvSpPr>
          <p:nvPr/>
        </p:nvSpPr>
        <p:spPr bwMode="auto">
          <a:xfrm flipV="1">
            <a:off x="1665288" y="3527424"/>
            <a:ext cx="8595344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1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66787" y="473074"/>
            <a:ext cx="6996861" cy="1443757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xmlns="" val="3836856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5"/>
            <a:ext cx="8445624" cy="1224136"/>
          </a:xfrm>
        </p:spPr>
        <p:txBody>
          <a:bodyPr>
            <a:normAutofit fontScale="90000"/>
          </a:bodyPr>
          <a:lstStyle/>
          <a:p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Podstatná jména: 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vzor píseň</a:t>
            </a:r>
            <a:r>
              <a:rPr lang="cs-CZ" sz="27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7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7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píseň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16832"/>
            <a:ext cx="8661648" cy="44644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 podstatná jména rodu ženského si v jednotném čísle ukážeme zájmenem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v množném čísle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ta žena, ty ženy, ta mrkev, ty mrkve, ta radost, ty radosti, ta kytice, ty kytice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Vzory rodu ženského jsou: žena, růže, píseň, kost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4232162"/>
            <a:ext cx="2487613" cy="1652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0763" y="4083788"/>
            <a:ext cx="1808600" cy="253542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0" y="4979590"/>
            <a:ext cx="2476872" cy="165124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35169" y="3861048"/>
            <a:ext cx="2315702" cy="1286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73731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Podstatná jména: vzor 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píseň</a:t>
            </a:r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2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2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píseň        </a:t>
            </a:r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Vždy jen i a í!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číslo jednotné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/>
              <a:t>číslo množné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buAutoNum type="arabicPeriod"/>
            </a:pP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pád</a:t>
            </a:r>
            <a:r>
              <a:rPr lang="cs-CZ" sz="2400" dirty="0" smtClean="0"/>
              <a:t>   píse</a:t>
            </a:r>
            <a:r>
              <a:rPr lang="cs-CZ" sz="2400" dirty="0" smtClean="0">
                <a:solidFill>
                  <a:srgbClr val="FF9900"/>
                </a:solidFill>
              </a:rPr>
              <a:t>ň</a:t>
            </a:r>
            <a:endParaRPr lang="cs-CZ" sz="2400" dirty="0">
              <a:solidFill>
                <a:srgbClr val="FF9900"/>
              </a:solidFill>
            </a:endParaRP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pád</a:t>
            </a:r>
            <a:r>
              <a:rPr lang="cs-CZ" sz="2400" dirty="0" smtClean="0"/>
              <a:t>   písn</a:t>
            </a:r>
            <a:r>
              <a:rPr lang="cs-CZ" sz="2400" dirty="0" smtClean="0">
                <a:solidFill>
                  <a:srgbClr val="FF9900"/>
                </a:solidFill>
              </a:rPr>
              <a:t>ě</a:t>
            </a:r>
            <a:endParaRPr lang="cs-CZ" sz="2400" dirty="0">
              <a:solidFill>
                <a:srgbClr val="FF9900"/>
              </a:solidFill>
            </a:endParaRP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pád</a:t>
            </a:r>
            <a:r>
              <a:rPr lang="cs-CZ" sz="2400" dirty="0" smtClean="0"/>
              <a:t>   písn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endParaRPr lang="cs-CZ" sz="2400" dirty="0">
              <a:solidFill>
                <a:srgbClr val="FF0000"/>
              </a:solidFill>
            </a:endParaRP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pád</a:t>
            </a:r>
            <a:r>
              <a:rPr lang="cs-CZ" sz="2400" dirty="0" smtClean="0"/>
              <a:t>   píseň</a:t>
            </a: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pád</a:t>
            </a:r>
            <a:r>
              <a:rPr lang="cs-CZ" sz="2400" dirty="0" smtClean="0"/>
              <a:t>   píseň</a:t>
            </a: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pád</a:t>
            </a:r>
            <a:r>
              <a:rPr lang="cs-CZ" sz="2400" dirty="0" smtClean="0"/>
              <a:t>   písn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endParaRPr lang="cs-CZ" sz="2400" dirty="0">
              <a:solidFill>
                <a:srgbClr val="FF0000"/>
              </a:solidFill>
            </a:endParaRP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pád</a:t>
            </a:r>
            <a:r>
              <a:rPr lang="cs-CZ" sz="2400" dirty="0" smtClean="0"/>
              <a:t>   písn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endParaRPr lang="cs-CZ" sz="24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pád</a:t>
            </a:r>
            <a:r>
              <a:rPr lang="cs-CZ" sz="2400" dirty="0"/>
              <a:t>   </a:t>
            </a:r>
            <a:r>
              <a:rPr lang="cs-CZ" sz="2400" dirty="0" smtClean="0"/>
              <a:t>písně</a:t>
            </a: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pád</a:t>
            </a:r>
            <a:r>
              <a:rPr lang="cs-CZ" sz="2400" dirty="0"/>
              <a:t>   </a:t>
            </a:r>
            <a:r>
              <a:rPr lang="cs-CZ" sz="2400" dirty="0" smtClean="0"/>
              <a:t>písn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endParaRPr lang="cs-CZ" sz="2400" dirty="0">
              <a:solidFill>
                <a:srgbClr val="FF0000"/>
              </a:solidFill>
            </a:endParaRPr>
          </a:p>
          <a:p>
            <a:pPr marL="457200" indent="-457200">
              <a:buAutoNum type="arabicPeriod"/>
            </a:pPr>
            <a:r>
              <a:rPr lang="cs-CZ" sz="24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pád</a:t>
            </a:r>
            <a:r>
              <a:rPr lang="cs-CZ" sz="2400" dirty="0"/>
              <a:t>   </a:t>
            </a:r>
            <a:r>
              <a:rPr lang="cs-CZ" sz="2400" dirty="0" smtClean="0"/>
              <a:t>písn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m</a:t>
            </a: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pád</a:t>
            </a:r>
            <a:r>
              <a:rPr lang="cs-CZ" sz="2400" dirty="0"/>
              <a:t>   </a:t>
            </a:r>
            <a:r>
              <a:rPr lang="cs-CZ" sz="2400" dirty="0" smtClean="0"/>
              <a:t>písně</a:t>
            </a: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pád</a:t>
            </a:r>
            <a:r>
              <a:rPr lang="cs-CZ" sz="2400" dirty="0"/>
              <a:t>   </a:t>
            </a:r>
            <a:r>
              <a:rPr lang="cs-CZ" sz="2400" dirty="0" smtClean="0"/>
              <a:t>písně!</a:t>
            </a: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pád</a:t>
            </a:r>
            <a:r>
              <a:rPr lang="cs-CZ" sz="2400" dirty="0"/>
              <a:t>   </a:t>
            </a:r>
            <a:r>
              <a:rPr lang="cs-CZ" sz="2400" dirty="0" smtClean="0"/>
              <a:t>písn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ch</a:t>
            </a: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pád</a:t>
            </a:r>
            <a:r>
              <a:rPr lang="cs-CZ" sz="2400" dirty="0"/>
              <a:t>   </a:t>
            </a:r>
            <a:r>
              <a:rPr lang="cs-CZ" sz="2400" dirty="0" smtClean="0"/>
              <a:t>písněm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endParaRPr lang="cs-CZ" sz="24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04664"/>
            <a:ext cx="2474913" cy="1652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420797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692696"/>
            <a:ext cx="8301608" cy="852704"/>
          </a:xfrm>
        </p:spPr>
        <p:txBody>
          <a:bodyPr>
            <a:normAutofit fontScale="90000"/>
          </a:bodyPr>
          <a:lstStyle/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Podstatná jména: vzor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píseň</a:t>
            </a:r>
            <a:br>
              <a:rPr lang="cs-CZ" sz="20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Urči vzor a doplň i, í – y, ý</a:t>
            </a:r>
            <a:endParaRPr lang="cs-CZ" sz="36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endParaRPr lang="cs-CZ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na </a:t>
            </a:r>
            <a:r>
              <a:rPr lang="cs-CZ" dirty="0" err="1" smtClean="0"/>
              <a:t>broskv</a:t>
            </a:r>
            <a:r>
              <a:rPr lang="cs-CZ" dirty="0" smtClean="0"/>
              <a:t>-, v petržel-, s </a:t>
            </a:r>
            <a:r>
              <a:rPr lang="cs-CZ" dirty="0" err="1" smtClean="0"/>
              <a:t>hrušněm</a:t>
            </a:r>
            <a:r>
              <a:rPr lang="cs-CZ" dirty="0" smtClean="0"/>
              <a:t>-, pět </a:t>
            </a:r>
            <a:r>
              <a:rPr lang="cs-CZ" dirty="0" err="1" smtClean="0"/>
              <a:t>mrkv</a:t>
            </a:r>
            <a:r>
              <a:rPr lang="cs-CZ" dirty="0" smtClean="0"/>
              <a:t>-, rychlík do Ostrav-, kamarád z Opav-, nalít do nádob-, strmé </a:t>
            </a:r>
            <a:r>
              <a:rPr lang="cs-CZ" dirty="0" err="1" smtClean="0"/>
              <a:t>skál</a:t>
            </a:r>
            <a:r>
              <a:rPr lang="cs-CZ" dirty="0" smtClean="0"/>
              <a:t>-, pták na </a:t>
            </a:r>
            <a:r>
              <a:rPr lang="cs-CZ" dirty="0" err="1" smtClean="0"/>
              <a:t>větv</a:t>
            </a:r>
            <a:r>
              <a:rPr lang="cs-CZ" dirty="0" smtClean="0"/>
              <a:t>-, zalévat </a:t>
            </a:r>
            <a:r>
              <a:rPr lang="cs-CZ" dirty="0" err="1" smtClean="0"/>
              <a:t>konv</a:t>
            </a:r>
            <a:r>
              <a:rPr lang="cs-CZ" dirty="0" smtClean="0"/>
              <a:t>-, před </a:t>
            </a:r>
            <a:r>
              <a:rPr lang="cs-CZ" dirty="0" err="1" smtClean="0"/>
              <a:t>chvíl</a:t>
            </a:r>
            <a:r>
              <a:rPr lang="cs-CZ" smtClean="0"/>
              <a:t>-, </a:t>
            </a:r>
            <a:endParaRPr lang="cs-CZ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cs-CZ" dirty="0" err="1" smtClean="0"/>
              <a:t>přev-slé</a:t>
            </a:r>
            <a:r>
              <a:rPr lang="cs-CZ" dirty="0" smtClean="0"/>
              <a:t> vrb-, l-monáda v </a:t>
            </a:r>
            <a:r>
              <a:rPr lang="cs-CZ" dirty="0" err="1" smtClean="0"/>
              <a:t>lahv</a:t>
            </a:r>
            <a:r>
              <a:rPr lang="cs-CZ" dirty="0" smtClean="0"/>
              <a:t>-ch, domek na hráz-,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leží v postel-, v-set na jedl-, u řeky Sázav-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13586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692696"/>
            <a:ext cx="8301608" cy="852704"/>
          </a:xfrm>
        </p:spPr>
        <p:txBody>
          <a:bodyPr>
            <a:normAutofit fontScale="90000"/>
          </a:bodyPr>
          <a:lstStyle/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Podstatná jména: vzor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píseň</a:t>
            </a:r>
            <a:br>
              <a:rPr lang="cs-CZ" sz="20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Urči vzor a doplň i, í – y, ý</a:t>
            </a:r>
            <a:endParaRPr lang="cs-CZ" sz="36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/>
              <a:t>na </a:t>
            </a:r>
            <a:r>
              <a:rPr lang="cs-CZ" dirty="0" smtClean="0"/>
              <a:t>broskvi </a:t>
            </a:r>
            <a:r>
              <a:rPr lang="cs-CZ" dirty="0" smtClean="0">
                <a:solidFill>
                  <a:srgbClr val="FF0000"/>
                </a:solidFill>
              </a:rPr>
              <a:t>písni</a:t>
            </a:r>
            <a:r>
              <a:rPr lang="cs-CZ" dirty="0" smtClean="0"/>
              <a:t>, </a:t>
            </a:r>
            <a:r>
              <a:rPr lang="cs-CZ" dirty="0"/>
              <a:t>v </a:t>
            </a:r>
            <a:r>
              <a:rPr lang="cs-CZ" dirty="0" smtClean="0"/>
              <a:t>petrželi </a:t>
            </a:r>
            <a:r>
              <a:rPr lang="cs-CZ" dirty="0" smtClean="0">
                <a:solidFill>
                  <a:srgbClr val="FF0000"/>
                </a:solidFill>
              </a:rPr>
              <a:t>písni</a:t>
            </a:r>
            <a:r>
              <a:rPr lang="cs-CZ" dirty="0" smtClean="0"/>
              <a:t>, </a:t>
            </a:r>
            <a:r>
              <a:rPr lang="cs-CZ" dirty="0"/>
              <a:t>s </a:t>
            </a:r>
            <a:r>
              <a:rPr lang="cs-CZ" dirty="0" smtClean="0"/>
              <a:t>hrušněmi </a:t>
            </a:r>
            <a:r>
              <a:rPr lang="cs-CZ" dirty="0" smtClean="0">
                <a:solidFill>
                  <a:srgbClr val="FF0000"/>
                </a:solidFill>
              </a:rPr>
              <a:t>písněmi</a:t>
            </a:r>
            <a:r>
              <a:rPr lang="cs-CZ" dirty="0" smtClean="0"/>
              <a:t>, </a:t>
            </a:r>
            <a:r>
              <a:rPr lang="cs-CZ" dirty="0"/>
              <a:t>pět </a:t>
            </a:r>
            <a:r>
              <a:rPr lang="cs-CZ" dirty="0" smtClean="0"/>
              <a:t>mrkví </a:t>
            </a:r>
            <a:r>
              <a:rPr lang="cs-CZ" dirty="0" smtClean="0">
                <a:solidFill>
                  <a:srgbClr val="FF0000"/>
                </a:solidFill>
              </a:rPr>
              <a:t>písní</a:t>
            </a:r>
            <a:r>
              <a:rPr lang="cs-CZ" dirty="0" smtClean="0"/>
              <a:t>, </a:t>
            </a:r>
            <a:r>
              <a:rPr lang="cs-CZ" dirty="0"/>
              <a:t>rychlík do </a:t>
            </a:r>
            <a:r>
              <a:rPr lang="cs-CZ" dirty="0" smtClean="0"/>
              <a:t>Ostravy </a:t>
            </a:r>
            <a:r>
              <a:rPr lang="cs-CZ" dirty="0" smtClean="0">
                <a:solidFill>
                  <a:srgbClr val="FF0000"/>
                </a:solidFill>
              </a:rPr>
              <a:t>ženy</a:t>
            </a:r>
            <a:r>
              <a:rPr lang="cs-CZ" dirty="0" smtClean="0"/>
              <a:t>, </a:t>
            </a:r>
            <a:r>
              <a:rPr lang="cs-CZ" dirty="0"/>
              <a:t>kamarád </a:t>
            </a:r>
            <a:r>
              <a:rPr lang="cs-CZ" dirty="0" smtClean="0"/>
              <a:t>                    z </a:t>
            </a:r>
            <a:r>
              <a:rPr lang="cs-CZ" dirty="0" smtClean="0"/>
              <a:t>Opavy </a:t>
            </a:r>
            <a:r>
              <a:rPr lang="cs-CZ" dirty="0" smtClean="0">
                <a:solidFill>
                  <a:srgbClr val="FF0000"/>
                </a:solidFill>
              </a:rPr>
              <a:t>ženy</a:t>
            </a:r>
            <a:r>
              <a:rPr lang="cs-CZ" dirty="0" smtClean="0"/>
              <a:t>, </a:t>
            </a:r>
            <a:r>
              <a:rPr lang="cs-CZ" dirty="0"/>
              <a:t>nalít do </a:t>
            </a:r>
            <a:r>
              <a:rPr lang="cs-CZ" dirty="0" smtClean="0"/>
              <a:t>nádoby </a:t>
            </a:r>
            <a:r>
              <a:rPr lang="cs-CZ" dirty="0" smtClean="0">
                <a:solidFill>
                  <a:srgbClr val="FF0000"/>
                </a:solidFill>
              </a:rPr>
              <a:t>ženy</a:t>
            </a:r>
            <a:r>
              <a:rPr lang="cs-CZ" dirty="0" smtClean="0"/>
              <a:t>, </a:t>
            </a:r>
            <a:r>
              <a:rPr lang="cs-CZ" dirty="0"/>
              <a:t>strmé </a:t>
            </a:r>
            <a:r>
              <a:rPr lang="cs-CZ" dirty="0" smtClean="0"/>
              <a:t>skály </a:t>
            </a:r>
            <a:r>
              <a:rPr lang="cs-CZ" dirty="0" smtClean="0">
                <a:solidFill>
                  <a:srgbClr val="FF0000"/>
                </a:solidFill>
              </a:rPr>
              <a:t>ženy</a:t>
            </a:r>
            <a:r>
              <a:rPr lang="cs-CZ" dirty="0" smtClean="0"/>
              <a:t>, </a:t>
            </a:r>
            <a:r>
              <a:rPr lang="cs-CZ" dirty="0"/>
              <a:t>pták na </a:t>
            </a:r>
            <a:r>
              <a:rPr lang="cs-CZ" dirty="0" smtClean="0"/>
              <a:t>větvi </a:t>
            </a:r>
            <a:r>
              <a:rPr lang="cs-CZ" dirty="0" smtClean="0">
                <a:solidFill>
                  <a:srgbClr val="FF0000"/>
                </a:solidFill>
              </a:rPr>
              <a:t>písni</a:t>
            </a:r>
            <a:r>
              <a:rPr lang="cs-CZ" dirty="0" smtClean="0"/>
              <a:t>, </a:t>
            </a:r>
            <a:r>
              <a:rPr lang="cs-CZ" dirty="0"/>
              <a:t>zalévat </a:t>
            </a:r>
            <a:r>
              <a:rPr lang="cs-CZ" dirty="0" smtClean="0"/>
              <a:t>konví </a:t>
            </a:r>
            <a:r>
              <a:rPr lang="cs-CZ" dirty="0" smtClean="0">
                <a:solidFill>
                  <a:srgbClr val="FF0000"/>
                </a:solidFill>
              </a:rPr>
              <a:t>písní</a:t>
            </a:r>
            <a:r>
              <a:rPr lang="cs-CZ" dirty="0" smtClean="0"/>
              <a:t>, před chvílí </a:t>
            </a:r>
            <a:r>
              <a:rPr lang="cs-CZ" dirty="0" smtClean="0">
                <a:solidFill>
                  <a:srgbClr val="FF0000"/>
                </a:solidFill>
              </a:rPr>
              <a:t>růží</a:t>
            </a:r>
            <a:r>
              <a:rPr lang="cs-CZ" dirty="0" smtClean="0"/>
              <a:t>, </a:t>
            </a:r>
            <a:endParaRPr lang="cs-CZ" dirty="0"/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převislé vrby </a:t>
            </a:r>
            <a:r>
              <a:rPr lang="cs-CZ" dirty="0" smtClean="0">
                <a:solidFill>
                  <a:srgbClr val="FF0000"/>
                </a:solidFill>
              </a:rPr>
              <a:t>ženy</a:t>
            </a:r>
            <a:r>
              <a:rPr lang="cs-CZ" dirty="0" smtClean="0"/>
              <a:t>, limonáda </a:t>
            </a:r>
            <a:r>
              <a:rPr lang="cs-CZ" dirty="0"/>
              <a:t>v </a:t>
            </a:r>
            <a:r>
              <a:rPr lang="cs-CZ" dirty="0" smtClean="0"/>
              <a:t>lahvích </a:t>
            </a:r>
            <a:r>
              <a:rPr lang="cs-CZ" dirty="0" smtClean="0">
                <a:solidFill>
                  <a:srgbClr val="FF0000"/>
                </a:solidFill>
              </a:rPr>
              <a:t>písních</a:t>
            </a:r>
            <a:r>
              <a:rPr lang="cs-CZ" dirty="0" smtClean="0"/>
              <a:t>, </a:t>
            </a:r>
            <a:r>
              <a:rPr lang="cs-CZ" dirty="0"/>
              <a:t>domek na </a:t>
            </a:r>
            <a:r>
              <a:rPr lang="cs-CZ" dirty="0" smtClean="0"/>
              <a:t>hrázi </a:t>
            </a:r>
            <a:r>
              <a:rPr lang="cs-CZ" dirty="0" smtClean="0">
                <a:solidFill>
                  <a:srgbClr val="FF0000"/>
                </a:solidFill>
              </a:rPr>
              <a:t>písni</a:t>
            </a:r>
            <a:r>
              <a:rPr lang="cs-CZ" dirty="0" smtClean="0"/>
              <a:t>, leží </a:t>
            </a:r>
            <a:r>
              <a:rPr lang="cs-CZ" dirty="0"/>
              <a:t>v </a:t>
            </a:r>
            <a:r>
              <a:rPr lang="cs-CZ" dirty="0" smtClean="0"/>
              <a:t>posteli </a:t>
            </a:r>
            <a:r>
              <a:rPr lang="cs-CZ" dirty="0" smtClean="0">
                <a:solidFill>
                  <a:srgbClr val="FF0000"/>
                </a:solidFill>
              </a:rPr>
              <a:t>růži</a:t>
            </a:r>
            <a:r>
              <a:rPr lang="cs-CZ" dirty="0" smtClean="0"/>
              <a:t>, viset </a:t>
            </a:r>
            <a:r>
              <a:rPr lang="cs-CZ" dirty="0"/>
              <a:t>na </a:t>
            </a:r>
            <a:r>
              <a:rPr lang="cs-CZ" dirty="0" smtClean="0"/>
              <a:t>jedli </a:t>
            </a:r>
            <a:r>
              <a:rPr lang="cs-CZ" dirty="0" smtClean="0">
                <a:solidFill>
                  <a:srgbClr val="FF0000"/>
                </a:solidFill>
              </a:rPr>
              <a:t>růži</a:t>
            </a:r>
            <a:r>
              <a:rPr lang="cs-CZ" dirty="0" smtClean="0"/>
              <a:t>, </a:t>
            </a:r>
            <a:r>
              <a:rPr lang="cs-CZ" dirty="0"/>
              <a:t>u řeky </a:t>
            </a:r>
            <a:r>
              <a:rPr lang="cs-CZ" dirty="0" smtClean="0"/>
              <a:t>Sázavy </a:t>
            </a:r>
            <a:r>
              <a:rPr lang="cs-CZ" dirty="0" smtClean="0">
                <a:solidFill>
                  <a:srgbClr val="FF0000"/>
                </a:solidFill>
              </a:rPr>
              <a:t>ženy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12218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Podstatná jména: </a:t>
            </a:r>
            <a:r>
              <a:rPr lang="cs-CZ" sz="2400" b="1">
                <a:latin typeface="Times New Roman" pitchFamily="18" charset="0"/>
                <a:cs typeface="Times New Roman" pitchFamily="18" charset="0"/>
              </a:rPr>
              <a:t>vzor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píseň</a:t>
            </a:r>
            <a:r>
              <a:rPr lang="cs-CZ" sz="2400" b="1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>
                <a:latin typeface="Times New Roman" pitchFamily="18" charset="0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Zdroj obrázků:  www.office.microsoft.com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officeimg.vo.msecnd.net/en-us/images/MB900448527.jpg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officeimg.vo.msecnd.net/en-us/images/MB900390493.jpg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officeimg.vo.msecnd.net/en-us/images/MB900177778.jpg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http://officeimg.vo.msecnd.net/en-us/images/MB900335798.jpg</a:t>
            </a:r>
          </a:p>
          <a:p>
            <a:pPr marL="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 smtClean="0"/>
              <a:t>Metodická </a:t>
            </a:r>
            <a:r>
              <a:rPr lang="cs-CZ" sz="2400" dirty="0"/>
              <a:t>poznámka: List s doplňovačkou mají žáci k dispozici v papírové podobě, práce si kontrolují podle správného řešení, které se po dokončení objeví na tabuli.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3546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356</TotalTime>
  <Words>355</Words>
  <Application>Microsoft Office PowerPoint</Application>
  <PresentationFormat>Předvádění na obrazovce (4:3)</PresentationFormat>
  <Paragraphs>64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   </vt:lpstr>
      <vt:lpstr>Podstatná jména: vzor píseň  píseň</vt:lpstr>
      <vt:lpstr>Podstatná jména: vzor píseň   píseň        Vždy jen i a í!</vt:lpstr>
      <vt:lpstr>Podstatná jména: vzor píseň  Urči vzor a doplň i, í – y, ý</vt:lpstr>
      <vt:lpstr>Podstatná jména: vzor píseň  Urči vzor a doplň i, í – y, ý</vt:lpstr>
      <vt:lpstr>Podstatná jména: vzor píseň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Dum</cp:lastModifiedBy>
  <cp:revision>54</cp:revision>
  <dcterms:created xsi:type="dcterms:W3CDTF">2013-01-06T18:39:23Z</dcterms:created>
  <dcterms:modified xsi:type="dcterms:W3CDTF">2013-08-29T14:37:34Z</dcterms:modified>
</cp:coreProperties>
</file>