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handoutMasterIdLst>
    <p:handoutMasterId r:id="rId9"/>
  </p:handoutMasterIdLst>
  <p:sldIdLst>
    <p:sldId id="267" r:id="rId2"/>
    <p:sldId id="273" r:id="rId3"/>
    <p:sldId id="276" r:id="rId4"/>
    <p:sldId id="268" r:id="rId5"/>
    <p:sldId id="274" r:id="rId6"/>
    <p:sldId id="275" r:id="rId7"/>
    <p:sldId id="27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0066"/>
    <a:srgbClr val="FF9900"/>
    <a:srgbClr val="FFCC00"/>
    <a:srgbClr val="008000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76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6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17FEEE-2498-42F1-A362-4CE245E988D5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1E75B9-26A2-417B-8068-9AB8891285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08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7" Type="http://schemas.openxmlformats.org/officeDocument/2006/relationships/image" Target="../media/image8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emf"/><Relationship Id="rId5" Type="http://schemas.openxmlformats.org/officeDocument/2006/relationships/image" Target="../media/image6.emf"/><Relationship Id="rId4" Type="http://schemas.openxmlformats.org/officeDocument/2006/relationships/image" Target="../media/image5.e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5400" dirty="0" smtClean="0">
                <a:ea typeface="Calibri"/>
                <a:cs typeface="Times New Roman"/>
              </a:rPr>
              <a:t> </a:t>
            </a:r>
            <a:br>
              <a:rPr lang="cs-CZ" sz="5400" dirty="0" smtClean="0">
                <a:ea typeface="Calibri"/>
                <a:cs typeface="Times New Roman"/>
              </a:rPr>
            </a:br>
            <a:r>
              <a:rPr lang="cs-CZ" sz="5400" dirty="0" smtClean="0">
                <a:ea typeface="Calibri"/>
                <a:cs typeface="Times New Roman"/>
              </a:rPr>
              <a:t> </a:t>
            </a:r>
            <a:endParaRPr lang="cs-CZ" sz="5400" dirty="0">
              <a:ea typeface="Calibri"/>
              <a:cs typeface="Times New Roman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0000444"/>
              </p:ext>
            </p:extLst>
          </p:nvPr>
        </p:nvGraphicFramePr>
        <p:xfrm>
          <a:off x="971600" y="2276875"/>
          <a:ext cx="7056784" cy="3927238"/>
        </p:xfrm>
        <a:graphic>
          <a:graphicData uri="http://schemas.openxmlformats.org/drawingml/2006/table">
            <a:tbl>
              <a:tblPr firstRow="1" firstCol="1" bandRow="1">
                <a:tableStyleId>{284E427A-3D55-4303-BF80-6455036E1DE7}</a:tableStyleId>
              </a:tblPr>
              <a:tblGrid>
                <a:gridCol w="1595920"/>
                <a:gridCol w="5460864"/>
              </a:tblGrid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Škola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Základní škola Tehov, okres Praha-východ, Tehov 78, 251 01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Mgr. Radana</a:t>
                      </a:r>
                      <a:r>
                        <a:rPr lang="cs-CZ" sz="1400" baseline="0" dirty="0" smtClean="0">
                          <a:effectLst/>
                        </a:rPr>
                        <a:t> Šimčíková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VY_32_INOVACE_CJ.4.13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  <a:cs typeface="+mn-cs"/>
                        </a:rPr>
                        <a:t>Podstatná jména: vzor pán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hodiny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Vzory rodu mužského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Český jazyk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4</a:t>
                      </a:r>
                      <a:r>
                        <a:rPr lang="cs-CZ" sz="1400" dirty="0" smtClean="0">
                          <a:effectLst/>
                        </a:rPr>
                        <a:t>.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Přiřazování </a:t>
                      </a:r>
                      <a:r>
                        <a:rPr lang="cs-CZ" sz="1400" dirty="0" err="1" smtClean="0">
                          <a:effectLst/>
                        </a:rPr>
                        <a:t>podst</a:t>
                      </a:r>
                      <a:r>
                        <a:rPr lang="cs-CZ" sz="1400" dirty="0" smtClean="0">
                          <a:effectLst/>
                        </a:rPr>
                        <a:t>. jmen ke vzorům, výklad, samostatná práce, kontrola.</a:t>
                      </a:r>
                      <a:r>
                        <a:rPr lang="cs-CZ" sz="1400" baseline="0" dirty="0" smtClean="0">
                          <a:effectLst/>
                        </a:rPr>
                        <a:t>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ověření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22.1.2013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654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Prezentace, pracovní list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9" name="Rectangle 2"/>
          <p:cNvSpPr>
            <a:spLocks noChangeArrowheads="1"/>
          </p:cNvSpPr>
          <p:nvPr/>
        </p:nvSpPr>
        <p:spPr bwMode="auto">
          <a:xfrm flipV="1">
            <a:off x="1665288" y="3527424"/>
            <a:ext cx="8595344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787" y="473074"/>
            <a:ext cx="6996861" cy="144375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836856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5"/>
            <a:ext cx="8445624" cy="1224136"/>
          </a:xfrm>
        </p:spPr>
        <p:txBody>
          <a:bodyPr>
            <a:normAutofit fontScale="90000"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Podstatná jména: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vzor pán</a:t>
            </a:r>
            <a:r>
              <a:rPr lang="cs-CZ" sz="27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vzory rodu mužského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16832"/>
            <a:ext cx="8661648" cy="44644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podstatná jména rodu mužského si v jednotném čísle ukážeme zájmenem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ten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v množném čísle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ti nebo ty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Vzory rodu mužského jsou: pán, hrad, muž, stroj, předseda, soudce</a:t>
            </a:r>
            <a:endParaRPr lang="cs-CZ" sz="24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955322"/>
            <a:ext cx="2160240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630" y="3508833"/>
            <a:ext cx="1785942" cy="18722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89002"/>
            <a:ext cx="2234971" cy="12559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2049" y="3702044"/>
            <a:ext cx="1700028" cy="1843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1215" y="3276047"/>
            <a:ext cx="1576853" cy="1609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6994" y="5157191"/>
            <a:ext cx="2865297" cy="15976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7373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5"/>
            <a:ext cx="8445624" cy="1224136"/>
          </a:xfrm>
        </p:spPr>
        <p:txBody>
          <a:bodyPr>
            <a:normAutofit fontScale="90000"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Podstatná jména: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vzor pán</a:t>
            </a:r>
            <a:r>
              <a:rPr lang="cs-CZ" sz="27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životnost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16832"/>
            <a:ext cx="8661648" cy="446449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Podstatná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jména životná: 1. pád:              holub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                                       4. pád: (vidím)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holub</a:t>
            </a:r>
            <a:r>
              <a:rPr lang="cs-CZ" sz="24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a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Tvar slova se mění.</a:t>
            </a:r>
            <a:endParaRPr lang="cs-CZ" sz="24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Podstatná jména neživotná: 1. pád:              vla</a:t>
            </a:r>
            <a:r>
              <a:rPr lang="cs-CZ" sz="24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k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                                           4. pád: (vidím)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vla</a:t>
            </a:r>
            <a:r>
              <a:rPr lang="cs-CZ" sz="24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k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Tvar slova se nemění.</a:t>
            </a:r>
            <a:endParaRPr lang="cs-CZ" sz="24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1368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Podstatná jména: vzor pán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pán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tvrdý vzor (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i,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y)</a:t>
            </a:r>
            <a:endParaRPr lang="cs-CZ" sz="2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číslo jednotné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/>
              <a:t>číslo množné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 smtClean="0"/>
              <a:t>   pán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 smtClean="0"/>
              <a:t>   pána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 smtClean="0"/>
              <a:t>   pánu, pánov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endParaRPr lang="cs-CZ" sz="2400" dirty="0">
              <a:solidFill>
                <a:srgbClr val="FF0000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 smtClean="0"/>
              <a:t>   pána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 smtClean="0"/>
              <a:t>   pane!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 smtClean="0"/>
              <a:t>   pánu, pánov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endParaRPr lang="cs-CZ" sz="2400" dirty="0">
              <a:solidFill>
                <a:srgbClr val="FF0000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 smtClean="0"/>
              <a:t>   pánem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/>
              <a:t>   </a:t>
            </a:r>
            <a:r>
              <a:rPr lang="cs-CZ" sz="2400" dirty="0" smtClean="0"/>
              <a:t>pán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/>
              <a:t>   </a:t>
            </a:r>
            <a:r>
              <a:rPr lang="cs-CZ" sz="2400" dirty="0" smtClean="0"/>
              <a:t>pánů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/>
              <a:t>   </a:t>
            </a:r>
            <a:r>
              <a:rPr lang="cs-CZ" sz="2400" dirty="0" smtClean="0"/>
              <a:t>pánům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/>
              <a:t>   </a:t>
            </a:r>
            <a:r>
              <a:rPr lang="cs-CZ" sz="2400" dirty="0" smtClean="0"/>
              <a:t>pán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endParaRPr lang="cs-CZ" sz="2400" dirty="0">
              <a:solidFill>
                <a:srgbClr val="FF0000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/>
              <a:t>   </a:t>
            </a:r>
            <a:r>
              <a:rPr lang="cs-CZ" sz="2400" dirty="0" smtClean="0"/>
              <a:t>pán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/>
              <a:t>!</a:t>
            </a:r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/>
              <a:t>   </a:t>
            </a:r>
            <a:r>
              <a:rPr lang="cs-CZ" sz="2400" dirty="0" smtClean="0"/>
              <a:t>pánech, hoších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/>
              <a:t>   </a:t>
            </a:r>
            <a:r>
              <a:rPr lang="cs-CZ" sz="2400" dirty="0" smtClean="0"/>
              <a:t>pán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endParaRPr lang="cs-CZ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48680"/>
            <a:ext cx="1785937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6000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301608" cy="852704"/>
          </a:xfrm>
        </p:spPr>
        <p:txBody>
          <a:bodyPr>
            <a:normAutofit fontScale="90000"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Podstatná jména: vzor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pán</a:t>
            </a:r>
            <a:br>
              <a:rPr lang="cs-CZ" sz="2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Urči vzor a doplň i, í – y, ý</a:t>
            </a:r>
            <a:endParaRPr lang="cs-CZ" sz="36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holub- na střeše, dva </a:t>
            </a:r>
            <a:r>
              <a:rPr lang="cs-CZ" dirty="0" err="1" smtClean="0"/>
              <a:t>lv</a:t>
            </a:r>
            <a:r>
              <a:rPr lang="cs-CZ" dirty="0" smtClean="0"/>
              <a:t>-, Karel plaší holub-, </a:t>
            </a:r>
            <a:r>
              <a:rPr lang="cs-CZ" dirty="0" err="1" smtClean="0"/>
              <a:t>sysl</a:t>
            </a:r>
            <a:r>
              <a:rPr lang="cs-CZ" dirty="0" smtClean="0"/>
              <a:t>- na </a:t>
            </a:r>
            <a:r>
              <a:rPr lang="cs-CZ" dirty="0" err="1" smtClean="0"/>
              <a:t>pol</a:t>
            </a:r>
            <a:r>
              <a:rPr lang="cs-CZ" dirty="0" smtClean="0"/>
              <a:t>-, vidím čáp-, myslivec se </a:t>
            </a:r>
            <a:r>
              <a:rPr lang="cs-CZ" dirty="0" err="1" smtClean="0"/>
              <a:t>ps</a:t>
            </a:r>
            <a:r>
              <a:rPr lang="cs-CZ" dirty="0" smtClean="0"/>
              <a:t>-, barevní motýl-, běhat za páv-, socha s anděl-, chytat ryb- na červ-, letící </a:t>
            </a:r>
            <a:r>
              <a:rPr lang="cs-CZ" dirty="0" err="1" smtClean="0"/>
              <a:t>orl</a:t>
            </a:r>
            <a:r>
              <a:rPr lang="cs-CZ" dirty="0" smtClean="0"/>
              <a:t>-, pozorujeme sokol-</a:t>
            </a:r>
          </a:p>
        </p:txBody>
      </p:sp>
    </p:spTree>
    <p:extLst>
      <p:ext uri="{BB962C8B-B14F-4D97-AF65-F5344CB8AC3E}">
        <p14:creationId xmlns:p14="http://schemas.microsoft.com/office/powerpoint/2010/main" val="3213586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301608" cy="852704"/>
          </a:xfrm>
        </p:spPr>
        <p:txBody>
          <a:bodyPr>
            <a:normAutofit fontScale="90000"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Podstatná jména: vzor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pán</a:t>
            </a:r>
            <a:br>
              <a:rPr lang="cs-CZ" sz="2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Správné řešení</a:t>
            </a:r>
            <a:endParaRPr lang="cs-CZ" sz="36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holubi</a:t>
            </a:r>
            <a:r>
              <a:rPr lang="cs-CZ" dirty="0" smtClean="0">
                <a:solidFill>
                  <a:srgbClr val="FF0000"/>
                </a:solidFill>
              </a:rPr>
              <a:t> páni </a:t>
            </a:r>
            <a:r>
              <a:rPr lang="cs-CZ" dirty="0" smtClean="0"/>
              <a:t>na </a:t>
            </a:r>
            <a:r>
              <a:rPr lang="cs-CZ" dirty="0"/>
              <a:t>střeše, dva </a:t>
            </a:r>
            <a:r>
              <a:rPr lang="cs-CZ" dirty="0" smtClean="0"/>
              <a:t>lvi </a:t>
            </a:r>
            <a:r>
              <a:rPr lang="cs-CZ" dirty="0" smtClean="0">
                <a:solidFill>
                  <a:srgbClr val="FF0000"/>
                </a:solidFill>
              </a:rPr>
              <a:t>páni</a:t>
            </a:r>
            <a:r>
              <a:rPr lang="cs-CZ" dirty="0" smtClean="0"/>
              <a:t>, Karel plaší holuby </a:t>
            </a:r>
            <a:r>
              <a:rPr lang="cs-CZ" dirty="0" smtClean="0">
                <a:solidFill>
                  <a:srgbClr val="FF0000"/>
                </a:solidFill>
              </a:rPr>
              <a:t>pány</a:t>
            </a:r>
            <a:r>
              <a:rPr lang="cs-CZ" dirty="0" smtClean="0"/>
              <a:t>, sysli </a:t>
            </a:r>
            <a:r>
              <a:rPr lang="cs-CZ" dirty="0" smtClean="0">
                <a:solidFill>
                  <a:srgbClr val="FF0000"/>
                </a:solidFill>
              </a:rPr>
              <a:t>páni</a:t>
            </a:r>
            <a:r>
              <a:rPr lang="cs-CZ" dirty="0" smtClean="0"/>
              <a:t> </a:t>
            </a:r>
            <a:r>
              <a:rPr lang="cs-CZ" dirty="0"/>
              <a:t>na </a:t>
            </a:r>
            <a:r>
              <a:rPr lang="cs-CZ" dirty="0" smtClean="0"/>
              <a:t>poli </a:t>
            </a:r>
            <a:r>
              <a:rPr lang="cs-CZ" dirty="0" smtClean="0">
                <a:solidFill>
                  <a:srgbClr val="FF0000"/>
                </a:solidFill>
              </a:rPr>
              <a:t>moři</a:t>
            </a:r>
            <a:r>
              <a:rPr lang="cs-CZ" dirty="0" smtClean="0"/>
              <a:t>, </a:t>
            </a:r>
            <a:r>
              <a:rPr lang="cs-CZ" dirty="0"/>
              <a:t>vidím </a:t>
            </a:r>
            <a:r>
              <a:rPr lang="cs-CZ" dirty="0" smtClean="0"/>
              <a:t>čápy </a:t>
            </a:r>
            <a:r>
              <a:rPr lang="cs-CZ" dirty="0" smtClean="0">
                <a:solidFill>
                  <a:srgbClr val="FF0000"/>
                </a:solidFill>
              </a:rPr>
              <a:t>pány</a:t>
            </a:r>
            <a:r>
              <a:rPr lang="cs-CZ" dirty="0" smtClean="0"/>
              <a:t>, </a:t>
            </a:r>
            <a:r>
              <a:rPr lang="cs-CZ" dirty="0"/>
              <a:t>myslivec se </a:t>
            </a:r>
            <a:r>
              <a:rPr lang="cs-CZ" dirty="0" smtClean="0"/>
              <a:t>psy </a:t>
            </a:r>
            <a:r>
              <a:rPr lang="cs-CZ" dirty="0" smtClean="0">
                <a:solidFill>
                  <a:srgbClr val="FF0000"/>
                </a:solidFill>
              </a:rPr>
              <a:t>pány</a:t>
            </a:r>
            <a:r>
              <a:rPr lang="cs-CZ" dirty="0" smtClean="0"/>
              <a:t>, </a:t>
            </a:r>
            <a:r>
              <a:rPr lang="cs-CZ" dirty="0"/>
              <a:t>barevní </a:t>
            </a:r>
            <a:r>
              <a:rPr lang="cs-CZ" dirty="0" smtClean="0"/>
              <a:t>motýli </a:t>
            </a:r>
            <a:r>
              <a:rPr lang="cs-CZ" dirty="0" smtClean="0">
                <a:solidFill>
                  <a:srgbClr val="FF0000"/>
                </a:solidFill>
              </a:rPr>
              <a:t>páni</a:t>
            </a:r>
            <a:r>
              <a:rPr lang="cs-CZ" dirty="0" smtClean="0"/>
              <a:t>, </a:t>
            </a:r>
            <a:r>
              <a:rPr lang="cs-CZ" dirty="0"/>
              <a:t>běhat za </a:t>
            </a:r>
            <a:r>
              <a:rPr lang="cs-CZ" dirty="0" smtClean="0"/>
              <a:t>pávy </a:t>
            </a:r>
            <a:r>
              <a:rPr lang="cs-CZ" dirty="0" smtClean="0">
                <a:solidFill>
                  <a:srgbClr val="FF0000"/>
                </a:solidFill>
              </a:rPr>
              <a:t>pány</a:t>
            </a:r>
            <a:r>
              <a:rPr lang="cs-CZ" dirty="0" smtClean="0"/>
              <a:t>, </a:t>
            </a:r>
            <a:r>
              <a:rPr lang="cs-CZ" dirty="0"/>
              <a:t>socha s </a:t>
            </a:r>
            <a:r>
              <a:rPr lang="cs-CZ" dirty="0" smtClean="0"/>
              <a:t>anděly </a:t>
            </a:r>
            <a:r>
              <a:rPr lang="cs-CZ" dirty="0" smtClean="0">
                <a:solidFill>
                  <a:srgbClr val="FF0000"/>
                </a:solidFill>
              </a:rPr>
              <a:t>pány</a:t>
            </a:r>
            <a:r>
              <a:rPr lang="cs-CZ" dirty="0" smtClean="0"/>
              <a:t>, </a:t>
            </a:r>
            <a:r>
              <a:rPr lang="cs-CZ" dirty="0"/>
              <a:t>chytat </a:t>
            </a:r>
            <a:r>
              <a:rPr lang="cs-CZ" dirty="0" smtClean="0"/>
              <a:t>ryby </a:t>
            </a:r>
            <a:r>
              <a:rPr lang="cs-CZ" dirty="0" smtClean="0">
                <a:solidFill>
                  <a:srgbClr val="FF0000"/>
                </a:solidFill>
              </a:rPr>
              <a:t>ženy</a:t>
            </a:r>
            <a:r>
              <a:rPr lang="cs-CZ" dirty="0" smtClean="0"/>
              <a:t> </a:t>
            </a:r>
            <a:r>
              <a:rPr lang="cs-CZ" dirty="0"/>
              <a:t>na </a:t>
            </a:r>
            <a:r>
              <a:rPr lang="cs-CZ" dirty="0" smtClean="0"/>
              <a:t>červy </a:t>
            </a:r>
            <a:r>
              <a:rPr lang="cs-CZ" dirty="0" smtClean="0">
                <a:solidFill>
                  <a:srgbClr val="FF0000"/>
                </a:solidFill>
              </a:rPr>
              <a:t>pány</a:t>
            </a:r>
            <a:r>
              <a:rPr lang="cs-CZ" dirty="0" smtClean="0"/>
              <a:t>, </a:t>
            </a:r>
            <a:r>
              <a:rPr lang="cs-CZ" dirty="0"/>
              <a:t>letící </a:t>
            </a:r>
            <a:r>
              <a:rPr lang="cs-CZ" dirty="0" smtClean="0"/>
              <a:t>orli </a:t>
            </a:r>
            <a:r>
              <a:rPr lang="cs-CZ" dirty="0" smtClean="0">
                <a:solidFill>
                  <a:srgbClr val="FF0000"/>
                </a:solidFill>
              </a:rPr>
              <a:t>páni</a:t>
            </a:r>
            <a:r>
              <a:rPr lang="cs-CZ" dirty="0" smtClean="0"/>
              <a:t>, </a:t>
            </a:r>
            <a:r>
              <a:rPr lang="cs-CZ" dirty="0"/>
              <a:t>pozorujeme </a:t>
            </a:r>
            <a:r>
              <a:rPr lang="cs-CZ" dirty="0" smtClean="0"/>
              <a:t>sokoly </a:t>
            </a:r>
            <a:r>
              <a:rPr lang="cs-CZ" dirty="0" smtClean="0">
                <a:solidFill>
                  <a:srgbClr val="FF0000"/>
                </a:solidFill>
              </a:rPr>
              <a:t>pány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dirty="0">
              <a:solidFill>
                <a:srgbClr val="FF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2218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Podstatná jména: vzor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kost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Zdroj </a:t>
            </a:r>
            <a:r>
              <a:rPr lang="cs-CZ" dirty="0"/>
              <a:t>obrázků:  www.office.microsoft.com</a:t>
            </a:r>
          </a:p>
          <a:p>
            <a:pPr marL="0" indent="0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http://officeimg.vo.msecnd.net/en-us/images/MH900442502.jpg</a:t>
            </a:r>
          </a:p>
          <a:p>
            <a:pPr marL="0" indent="0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http://officeimg.vo.msecnd.net/en-us/images/MB900430380.jpg</a:t>
            </a:r>
          </a:p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officeimg.vo.msecnd.net/en-us/images/MB900406330.jpg</a:t>
            </a:r>
          </a:p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officeimg.vo.msecnd.net/en-us/images/MB900089390.jpg</a:t>
            </a:r>
          </a:p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officeimg.vo.msecnd.net/en-us/images/MB900403951.jpg</a:t>
            </a:r>
          </a:p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officeimg.vo.msecnd.net/en-us/images/MB900360936.jpg</a:t>
            </a:r>
          </a:p>
          <a:p>
            <a:pPr marL="0" indent="0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Metodická </a:t>
            </a:r>
            <a:r>
              <a:rPr lang="cs-CZ" sz="2000" dirty="0"/>
              <a:t>poznámka: List s doplňovačkou mají žáci k dispozici v papírové podobě, práce si kontrolují podle správného řešení, které se po dokončení objeví na tabuli.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3546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401</TotalTime>
  <Words>366</Words>
  <Application>Microsoft Office PowerPoint</Application>
  <PresentationFormat>Předvádění na obrazovce (4:3)</PresentationFormat>
  <Paragraphs>72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   </vt:lpstr>
      <vt:lpstr>Podstatná jména: vzor pán  vzory rodu mužského</vt:lpstr>
      <vt:lpstr>Podstatná jména: vzor pán  životnost</vt:lpstr>
      <vt:lpstr>Podstatná jména: vzor pán pán   tvrdý vzor (i, y)</vt:lpstr>
      <vt:lpstr>Podstatná jména: vzor pán  Urči vzor a doplň i, í – y, ý</vt:lpstr>
      <vt:lpstr>Podstatná jména: vzor pán  Správné řešení</vt:lpstr>
      <vt:lpstr>Podstatná jména: vzor kost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asus</cp:lastModifiedBy>
  <cp:revision>60</cp:revision>
  <dcterms:created xsi:type="dcterms:W3CDTF">2013-01-06T18:39:23Z</dcterms:created>
  <dcterms:modified xsi:type="dcterms:W3CDTF">2013-07-18T11:33:23Z</dcterms:modified>
</cp:coreProperties>
</file>