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1" r:id="rId2"/>
    <p:sldId id="262" r:id="rId3"/>
    <p:sldId id="264" r:id="rId4"/>
    <p:sldId id="263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3045750-18F8-4227-A9F1-BBFE144B06DB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0EB791E-B301-42A3-98BE-681F3ED414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6IBDpTRVN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6IBDpTRVNE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image" Target="../media/image26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39"/>
            <a:ext cx="8280920" cy="2736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971600" y="4725144"/>
            <a:ext cx="734531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Název </a:t>
            </a:r>
            <a:r>
              <a:rPr kumimoji="0" lang="cs-CZ" sz="1800" b="1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DUM: </a:t>
            </a:r>
            <a:r>
              <a:rPr kumimoji="0" lang="cs-CZ" sz="18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VY_32_INOVACE_XV_12_Alphabet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cs typeface="Arial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cs typeface="Arial" charset="0"/>
            </a:endParaRPr>
          </a:p>
          <a:p>
            <a:pPr lvl="0" eaLnBrk="1" hangingPunct="1"/>
            <a:r>
              <a:rPr kumimoji="0" lang="cs-CZ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Šablona číslo</a:t>
            </a:r>
            <a:r>
              <a:rPr kumimoji="0" lang="cs-CZ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:  </a:t>
            </a:r>
            <a:r>
              <a:rPr lang="cs-CZ" b="1" kern="0">
                <a:solidFill>
                  <a:prstClr val="black"/>
                </a:solidFill>
              </a:rPr>
              <a:t>  </a:t>
            </a:r>
            <a:r>
              <a:rPr lang="cs-CZ" kern="0">
                <a:solidFill>
                  <a:prstClr val="black"/>
                </a:solidFill>
              </a:rPr>
              <a:t>XV</a:t>
            </a:r>
            <a:r>
              <a:rPr lang="cs-CZ" b="1" kern="0">
                <a:solidFill>
                  <a:prstClr val="black"/>
                </a:solidFill>
              </a:rPr>
              <a:t>     </a:t>
            </a:r>
            <a:r>
              <a:rPr kumimoji="0" lang="cs-CZ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Sada číslo: </a:t>
            </a:r>
            <a:r>
              <a:rPr kumimoji="0" lang="cs-CZ" sz="180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1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        </a:t>
            </a:r>
            <a:r>
              <a:rPr kumimoji="0" lang="cs-CZ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Pořadové </a:t>
            </a:r>
            <a:r>
              <a:rPr kumimoji="0" lang="cs-CZ" sz="1800" b="1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číslo: </a:t>
            </a:r>
            <a:r>
              <a:rPr kumimoji="0" lang="cs-CZ" sz="180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12</a:t>
            </a:r>
            <a:r>
              <a:rPr kumimoji="0" lang="cs-CZ" sz="1800" b="1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 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cs typeface="Arial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cs typeface="Arial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Autor: </a:t>
            </a:r>
            <a:r>
              <a:rPr kumimoji="0" lang="cs-CZ" sz="180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Mgr. </a:t>
            </a:r>
            <a:r>
              <a:rPr kumimoji="0" lang="cs-CZ" sz="180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cs typeface="Arial" charset="0"/>
              </a:rPr>
              <a:t>Kateřina Zídková</a:t>
            </a:r>
            <a:endParaRPr kumimoji="0" lang="cs-CZ" sz="180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68960"/>
            <a:ext cx="5760640" cy="1579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549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pPr marL="0" lvl="0" indent="0" algn="just">
              <a:spcBef>
                <a:spcPts val="0"/>
              </a:spcBef>
              <a:buNone/>
            </a:pPr>
            <a:r>
              <a:rPr lang="cs-CZ" sz="1600" b="1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CLIL: Pracovní činnosti v angličtině. Anglická abeceda. Skládání jmen dětí z přírodnin. Spelování jmen.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Očekávaný výstup</a:t>
            </a:r>
            <a:r>
              <a:rPr lang="cs-CZ" sz="1600" b="1" smtClean="0">
                <a:solidFill>
                  <a:prstClr val="black"/>
                </a:solidFill>
                <a:latin typeface="Calibri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Žáci se seznámí s názvy písmen anglické abecedy. Uvidí rozdíly mezi výslovností a grafickou podobou angličtiny. Vytvoří si svoje jméno z přírodnin a seznámí se s odříkáním jednotlivých písmen v angličtině.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Druh učebního materiálu: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prezentace zpracovaná v programu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PowerPoint.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Typická věková skupina: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 6 - 8 let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CLIL, pracovní postup v angličtině, abeceda, alphabet, přírodniny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Pomůcky a materiál: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interaktivní tabule,  jakékoli přírodniny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 b="1">
                <a:solidFill>
                  <a:prstClr val="black"/>
                </a:solidFill>
                <a:latin typeface="Calibri"/>
              </a:rPr>
              <a:t>Potřebný čas pro výuku DUM: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20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minut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Metodické zhodnocení a popis práce s digitálním učebním materiálem:</a:t>
            </a:r>
            <a:r>
              <a:rPr lang="cs-CZ" sz="1800" b="1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Před uvedením prezentace můžeme využít demonstraci anglické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abecedy formou písně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na YOU TUBE, např. </a:t>
            </a:r>
            <a:r>
              <a:rPr lang="cs-CZ" sz="1600">
                <a:solidFill>
                  <a:prstClr val="black"/>
                </a:solidFill>
                <a:latin typeface="Calibri"/>
                <a:hlinkClick r:id="rId2"/>
              </a:rPr>
              <a:t>http://</a:t>
            </a:r>
            <a:r>
              <a:rPr lang="cs-CZ" sz="1600" smtClean="0">
                <a:solidFill>
                  <a:prstClr val="black"/>
                </a:solidFill>
                <a:latin typeface="Calibri"/>
                <a:hlinkClick r:id="rId2"/>
              </a:rPr>
              <a:t>www.youtube.com/watch?v=36IBDpTRVNE</a:t>
            </a:r>
            <a:r>
              <a:rPr lang="cs-CZ" sz="1600" b="1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b="1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(rytmické, barevné). Poté děti opakují po učiteli řádky z prezentace (list 4).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 smtClean="0">
                <a:solidFill>
                  <a:prstClr val="black"/>
                </a:solidFill>
                <a:latin typeface="Calibri"/>
              </a:rPr>
              <a:t>Pokud je možnost, tvoří venku svá jména z přírodnin a zkouší jméno spelovat. Učitel může také přírodniny donést, nebo zle tvořit z jiných materiálů.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33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467544" y="620688"/>
            <a:ext cx="82089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cs-CZ" sz="1600" b="1" smtClean="0">
                <a:solidFill>
                  <a:prstClr val="black"/>
                </a:solidFill>
                <a:latin typeface="Calibri"/>
              </a:rPr>
              <a:t>Metodické </a:t>
            </a:r>
            <a:r>
              <a:rPr lang="cs-CZ" sz="1600" b="1">
                <a:solidFill>
                  <a:prstClr val="black"/>
                </a:solidFill>
                <a:latin typeface="Calibri"/>
              </a:rPr>
              <a:t>zhodnocení a popis práce s digitálním učebním materiálem:</a:t>
            </a:r>
            <a:r>
              <a:rPr lang="cs-CZ" b="1">
                <a:solidFill>
                  <a:prstClr val="black"/>
                </a:solidFill>
                <a:latin typeface="Calibri"/>
              </a:rPr>
              <a:t> </a:t>
            </a:r>
            <a:endParaRPr lang="cs-CZ" b="1" smtClean="0">
              <a:solidFill>
                <a:prstClr val="black"/>
              </a:solidFill>
              <a:latin typeface="Calibri"/>
            </a:endParaRPr>
          </a:p>
          <a:p>
            <a:pPr lvl="0" algn="just"/>
            <a:endParaRPr lang="cs-CZ" sz="1600" b="1">
              <a:solidFill>
                <a:prstClr val="black"/>
              </a:solidFill>
              <a:latin typeface="Calibri"/>
            </a:endParaRPr>
          </a:p>
          <a:p>
            <a:pPr lvl="0" algn="just"/>
            <a:r>
              <a:rPr lang="cs-CZ" sz="1600" smtClean="0">
                <a:solidFill>
                  <a:prstClr val="black"/>
                </a:solidFill>
                <a:latin typeface="Calibri"/>
              </a:rPr>
              <a:t>Před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uvedením prezentace můžeme využít demonstraci anglické abecedy formou písně na YOU TUBE, např. </a:t>
            </a:r>
            <a:r>
              <a:rPr lang="cs-CZ" sz="1600">
                <a:solidFill>
                  <a:prstClr val="black"/>
                </a:solidFill>
                <a:latin typeface="Calibri"/>
                <a:hlinkClick r:id="rId2"/>
              </a:rPr>
              <a:t>http://www.youtube.com/watch?v=36IBDpTRVNE</a:t>
            </a:r>
            <a:r>
              <a:rPr lang="cs-CZ" sz="1600" b="1">
                <a:solidFill>
                  <a:prstClr val="black"/>
                </a:solidFill>
                <a:latin typeface="Calibri"/>
              </a:rPr>
              <a:t> 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(rytmické, barevné). </a:t>
            </a:r>
            <a:endParaRPr lang="cs-CZ" sz="1600" smtClean="0">
              <a:solidFill>
                <a:prstClr val="black"/>
              </a:solidFill>
              <a:latin typeface="Calibri"/>
            </a:endParaRPr>
          </a:p>
          <a:p>
            <a:pPr lvl="0" algn="just"/>
            <a:endParaRPr lang="cs-CZ" sz="1600">
              <a:solidFill>
                <a:prstClr val="black"/>
              </a:solidFill>
              <a:latin typeface="Calibri"/>
            </a:endParaRPr>
          </a:p>
          <a:p>
            <a:pPr lvl="0" algn="just"/>
            <a:r>
              <a:rPr lang="cs-CZ" sz="1600" smtClean="0">
                <a:solidFill>
                  <a:prstClr val="black"/>
                </a:solidFill>
                <a:latin typeface="Calibri"/>
              </a:rPr>
              <a:t>Poté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děti opakují po učiteli řádky z prezentace (list 4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).</a:t>
            </a:r>
          </a:p>
          <a:p>
            <a:pPr lvl="0" algn="just"/>
            <a:endParaRPr lang="cs-CZ" sz="1600">
              <a:solidFill>
                <a:prstClr val="black"/>
              </a:solidFill>
              <a:latin typeface="Calibri"/>
            </a:endParaRPr>
          </a:p>
          <a:p>
            <a:pPr lvl="0" algn="just"/>
            <a:r>
              <a:rPr lang="cs-CZ" sz="1600">
                <a:solidFill>
                  <a:prstClr val="black"/>
                </a:solidFill>
                <a:latin typeface="Calibri"/>
              </a:rPr>
              <a:t>Pokud je možnost, tvoří venku svá jména z přírodnin a zkouší jméno spelovat. Učitel může také přírodniny donést, nebo zle tvořit z jiných materiálů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.</a:t>
            </a:r>
          </a:p>
          <a:p>
            <a:pPr lvl="0" algn="just"/>
            <a:endParaRPr lang="cs-CZ" sz="1600">
              <a:solidFill>
                <a:prstClr val="black"/>
              </a:solidFill>
              <a:latin typeface="Calibri"/>
            </a:endParaRPr>
          </a:p>
          <a:p>
            <a:pPr lvl="0" algn="just"/>
            <a:endParaRPr lang="cs-CZ" sz="1600" smtClean="0">
              <a:solidFill>
                <a:prstClr val="black"/>
              </a:solidFill>
              <a:latin typeface="Calibri"/>
            </a:endParaRPr>
          </a:p>
          <a:p>
            <a:pPr lvl="0" algn="just"/>
            <a:r>
              <a:rPr lang="cs-CZ" sz="1600" b="1" smtClean="0">
                <a:solidFill>
                  <a:prstClr val="black"/>
                </a:solidFill>
                <a:latin typeface="Calibri"/>
              </a:rPr>
              <a:t>Zdroje:</a:t>
            </a:r>
          </a:p>
          <a:p>
            <a:pPr lvl="0" algn="just"/>
            <a:endParaRPr lang="cs-CZ" sz="1600">
              <a:solidFill>
                <a:prstClr val="black"/>
              </a:solidFill>
              <a:latin typeface="Calibri"/>
            </a:endParaRPr>
          </a:p>
          <a:p>
            <a:r>
              <a:rPr lang="cs-CZ" sz="1600"/>
              <a:t>http://office.microsoft.com/cs-cz/images</a:t>
            </a:r>
          </a:p>
          <a:p>
            <a:r>
              <a:rPr lang="cs-CZ" sz="1600"/>
              <a:t> </a:t>
            </a:r>
          </a:p>
          <a:p>
            <a:pPr lvl="0" algn="just"/>
            <a:endParaRPr lang="cs-CZ" sz="1600">
              <a:solidFill>
                <a:prstClr val="black"/>
              </a:solidFill>
              <a:latin typeface="Calibri"/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6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Alphabet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CLIL: Pracovní činnosti v angličtině pro </a:t>
            </a:r>
            <a:r>
              <a:rPr lang="cs-CZ" smtClean="0"/>
              <a:t>2. a 3.</a:t>
            </a:r>
            <a:r>
              <a:rPr lang="cs-CZ" smtClean="0"/>
              <a:t> </a:t>
            </a:r>
            <a:r>
              <a:rPr lang="cs-CZ" smtClean="0"/>
              <a:t>roč. ZŠ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19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69832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029" y="581695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549" y="475872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462" y="248207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294" y="134004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310" y="4725144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309" y="363075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320" y="249165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82" y="3645024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062" y="134004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659" y="5862289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659" y="4715929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82" y="5865762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085" y="28281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2094" y="238377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8207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784" y="2532569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85" y="1374641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150" y="238377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062" y="363075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49165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85392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91" y="234284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078" y="426368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6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2816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75" y="268635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864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98" y="4725144"/>
            <a:ext cx="1311785" cy="1311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580" y="4788113"/>
            <a:ext cx="1185845" cy="1185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859" y="4660955"/>
            <a:ext cx="144016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958" y="2257331"/>
            <a:ext cx="589483" cy="589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46876">
            <a:off x="1160394" y="2617607"/>
            <a:ext cx="589483" cy="589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45" y="3176376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545" y="2207891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950" y="2793679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201" y="3379467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683" y="2420419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84776">
            <a:off x="3490283" y="3440679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04457">
            <a:off x="3937734" y="3070294"/>
            <a:ext cx="471446" cy="466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9089">
            <a:off x="2037541" y="2575618"/>
            <a:ext cx="589483" cy="589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136" y="3337363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83915">
            <a:off x="5113769" y="2759173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941" y="3335748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54910">
            <a:off x="4657469" y="3245506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825" y="3929310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61514">
            <a:off x="4255121" y="3748644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80644">
            <a:off x="6439525" y="2832797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581" y="3538400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473" y="4200621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64256">
            <a:off x="8026540" y="3126354"/>
            <a:ext cx="592138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178" y="3748644"/>
            <a:ext cx="592137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8795" y="4379658"/>
            <a:ext cx="592137" cy="585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25" t="17226" r="-3929" b="21013"/>
          <a:stretch/>
        </p:blipFill>
        <p:spPr bwMode="auto">
          <a:xfrm>
            <a:off x="6971515" y="3241158"/>
            <a:ext cx="726905" cy="77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14609">
            <a:off x="7509494" y="3013578"/>
            <a:ext cx="612764" cy="548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53069">
            <a:off x="1518478" y="3053624"/>
            <a:ext cx="612283" cy="548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0343" y="620687"/>
            <a:ext cx="40559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Can you read these names? </a:t>
            </a:r>
          </a:p>
          <a:p>
            <a:r>
              <a:rPr lang="cs-CZ" sz="2400" b="1" smtClean="0"/>
              <a:t>Can you spell them?</a:t>
            </a:r>
            <a:endParaRPr lang="cs-CZ" sz="2400" b="1"/>
          </a:p>
        </p:txBody>
      </p:sp>
      <p:pic>
        <p:nvPicPr>
          <p:cNvPr id="31" name="Picture 2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53069">
            <a:off x="4984117" y="3691132"/>
            <a:ext cx="612283" cy="548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80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45" y="1464056"/>
            <a:ext cx="1519862" cy="151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05803"/>
            <a:ext cx="1828800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235" y="1423855"/>
            <a:ext cx="1540768" cy="1540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438" y="3419708"/>
            <a:ext cx="2653399" cy="2653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107" y="420133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068" y="125796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71261"/>
            <a:ext cx="3401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Make your name from:</a:t>
            </a:r>
            <a:endParaRPr lang="cs-CZ" sz="2400" b="1"/>
          </a:p>
        </p:txBody>
      </p:sp>
      <p:sp>
        <p:nvSpPr>
          <p:cNvPr id="3" name="TextovéPole 2"/>
          <p:cNvSpPr txBox="1"/>
          <p:nvPr/>
        </p:nvSpPr>
        <p:spPr>
          <a:xfrm>
            <a:off x="917982" y="3097560"/>
            <a:ext cx="943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flowers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60079" y="2300207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feathers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47297" y="2484873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cones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47967" y="6237312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stones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50695" y="6073107"/>
            <a:ext cx="10999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branches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559359" y="6073107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grass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81765">
            <a:off x="1768746" y="1921231"/>
            <a:ext cx="1269355" cy="1061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9062">
            <a:off x="3984146" y="678209"/>
            <a:ext cx="1133058" cy="1133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86293">
            <a:off x="5327077" y="1387779"/>
            <a:ext cx="791411" cy="79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182">
            <a:off x="6414983" y="393190"/>
            <a:ext cx="791411" cy="79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93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401</TotalTime>
  <Words>161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Prezentace aplikace PowerPoint</vt:lpstr>
      <vt:lpstr>Alphabet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Katerina Zídková</dc:creator>
  <cp:lastModifiedBy>Katerina Zídková</cp:lastModifiedBy>
  <cp:revision>21</cp:revision>
  <dcterms:created xsi:type="dcterms:W3CDTF">2013-05-10T03:17:33Z</dcterms:created>
  <dcterms:modified xsi:type="dcterms:W3CDTF">2013-08-29T13:52:53Z</dcterms:modified>
</cp:coreProperties>
</file>