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20" r:id="rId2"/>
  </p:sldMasterIdLst>
  <p:notesMasterIdLst>
    <p:notesMasterId r:id="rId11"/>
  </p:notesMasterIdLst>
  <p:sldIdLst>
    <p:sldId id="262" r:id="rId3"/>
    <p:sldId id="260" r:id="rId4"/>
    <p:sldId id="261" r:id="rId5"/>
    <p:sldId id="263" r:id="rId6"/>
    <p:sldId id="257" r:id="rId7"/>
    <p:sldId id="258" r:id="rId8"/>
    <p:sldId id="259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88B8EA-CD47-4346-BCDE-3B6678FE945A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BC69A5-8EAB-4784-9774-4FAA67F0A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48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226A825-923F-45E1-9FAA-CCEE8B86E15D}" type="slidenum">
              <a:rPr lang="cs-CZ" smtClean="0">
                <a:solidFill>
                  <a:prstClr val="black"/>
                </a:solidFill>
              </a:rPr>
              <a:pPr eaLnBrk="1" hangingPunct="1"/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3719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956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369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831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860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636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518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69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5164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233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361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042D742-204D-4679-B084-8B2C3C3905E2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A47488A-B429-4E59-932E-E0437E2568D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042D742-204D-4679-B084-8B2C3C3905E2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A47488A-B429-4E59-932E-E0437E2568D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042D742-204D-4679-B084-8B2C3C3905E2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A47488A-B429-4E59-932E-E0437E2568D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2D742-204D-4679-B084-8B2C3C3905E2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7488A-B429-4E59-932E-E0437E2568D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2D742-204D-4679-B084-8B2C3C3905E2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7488A-B429-4E59-932E-E0437E2568D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042D742-204D-4679-B084-8B2C3C3905E2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A47488A-B429-4E59-932E-E0437E2568D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2D742-204D-4679-B084-8B2C3C3905E2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7488A-B429-4E59-932E-E0437E2568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042D742-204D-4679-B084-8B2C3C3905E2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A47488A-B429-4E59-932E-E0437E2568D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042D742-204D-4679-B084-8B2C3C3905E2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A47488A-B429-4E59-932E-E0437E2568D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2D742-204D-4679-B084-8B2C3C3905E2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7488A-B429-4E59-932E-E0437E2568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2D742-204D-4679-B084-8B2C3C3905E2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7488A-B429-4E59-932E-E0437E2568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7748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ylio.com/Search/?search=meadow&amp;page=1" TargetMode="External"/><Relationship Id="rId2" Type="http://schemas.openxmlformats.org/officeDocument/2006/relationships/hyperlink" Target="http://www.youtube.com/watch?v=w4z5nR44Gh4" TargetMode="Externa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://www.wylio.com/Search/?search=buttercup&amp;page=1" TargetMode="External"/><Relationship Id="rId4" Type="http://schemas.openxmlformats.org/officeDocument/2006/relationships/hyperlink" Target="http://www.wylio.com/Search/?search=cows&amp;page=1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813" y="2133600"/>
          <a:ext cx="6264275" cy="1738314"/>
        </p:xfrm>
        <a:graphic>
          <a:graphicData uri="http://schemas.openxmlformats.org/drawingml/2006/table">
            <a:tbl>
              <a:tblPr/>
              <a:tblGrid>
                <a:gridCol w="2006101"/>
                <a:gridCol w="4258174"/>
              </a:tblGrid>
              <a:tr h="6051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10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4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9" name="TextovéPole 3"/>
          <p:cNvSpPr txBox="1">
            <a:spLocks noChangeArrowheads="1"/>
          </p:cNvSpPr>
          <p:nvPr/>
        </p:nvSpPr>
        <p:spPr bwMode="auto">
          <a:xfrm>
            <a:off x="1187450" y="4508500"/>
            <a:ext cx="7129463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>
                <a:solidFill>
                  <a:prstClr val="black"/>
                </a:solidFill>
              </a:rPr>
              <a:t>Název </a:t>
            </a:r>
            <a:r>
              <a:rPr lang="cs-CZ" b="1" smtClean="0">
                <a:solidFill>
                  <a:prstClr val="black"/>
                </a:solidFill>
              </a:rPr>
              <a:t>DUM: </a:t>
            </a:r>
            <a:r>
              <a:rPr lang="cs-CZ" smtClean="0">
                <a:solidFill>
                  <a:prstClr val="black"/>
                </a:solidFill>
              </a:rPr>
              <a:t>VY_32_INOVACE_XV_20_Flowers from felt</a:t>
            </a:r>
            <a:endParaRPr lang="cs-CZ" dirty="0">
              <a:solidFill>
                <a:prstClr val="black"/>
              </a:solidFill>
            </a:endParaRPr>
          </a:p>
          <a:p>
            <a:pPr eaLnBrk="1" hangingPunct="1"/>
            <a:endParaRPr lang="cs-CZ" b="1" dirty="0">
              <a:solidFill>
                <a:prstClr val="black"/>
              </a:solidFill>
            </a:endParaRPr>
          </a:p>
          <a:p>
            <a:pPr eaLnBrk="1" hangingPunct="1"/>
            <a:r>
              <a:rPr lang="cs-CZ" b="1" dirty="0">
                <a:solidFill>
                  <a:prstClr val="black"/>
                </a:solidFill>
              </a:rPr>
              <a:t>Šablona číslo:   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XV     </a:t>
            </a:r>
            <a:r>
              <a:rPr lang="cs-CZ" b="1" dirty="0">
                <a:solidFill>
                  <a:prstClr val="black"/>
                </a:solidFill>
              </a:rPr>
              <a:t>Sada číslo: </a:t>
            </a:r>
            <a:r>
              <a:rPr lang="cs-CZ" dirty="0" smtClean="0">
                <a:solidFill>
                  <a:prstClr val="black"/>
                </a:solidFill>
              </a:rPr>
              <a:t>1 </a:t>
            </a:r>
            <a:r>
              <a:rPr lang="cs-CZ" b="1" dirty="0" smtClean="0">
                <a:solidFill>
                  <a:prstClr val="black"/>
                </a:solidFill>
              </a:rPr>
              <a:t>        </a:t>
            </a:r>
            <a:r>
              <a:rPr lang="cs-CZ" b="1">
                <a:solidFill>
                  <a:prstClr val="black"/>
                </a:solidFill>
              </a:rPr>
              <a:t>Pořadové </a:t>
            </a:r>
            <a:r>
              <a:rPr lang="cs-CZ" b="1" smtClean="0">
                <a:solidFill>
                  <a:prstClr val="black"/>
                </a:solidFill>
              </a:rPr>
              <a:t>číslo: </a:t>
            </a:r>
            <a:r>
              <a:rPr lang="cs-CZ" smtClean="0">
                <a:solidFill>
                  <a:prstClr val="black"/>
                </a:solidFill>
              </a:rPr>
              <a:t>20</a:t>
            </a:r>
            <a:r>
              <a:rPr lang="cs-CZ" b="1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  <a:p>
            <a:pPr eaLnBrk="1" hangingPunct="1"/>
            <a:endParaRPr lang="cs-CZ" b="1" dirty="0">
              <a:solidFill>
                <a:prstClr val="black"/>
              </a:solidFill>
            </a:endParaRPr>
          </a:p>
          <a:p>
            <a:pPr eaLnBrk="1" hangingPunct="1"/>
            <a:r>
              <a:rPr lang="cs-CZ" b="1" dirty="0">
                <a:solidFill>
                  <a:prstClr val="black"/>
                </a:solidFill>
              </a:rPr>
              <a:t>Autor: </a:t>
            </a:r>
            <a:r>
              <a:rPr lang="cs-CZ" dirty="0">
                <a:solidFill>
                  <a:prstClr val="black"/>
                </a:solidFill>
              </a:rPr>
              <a:t>Mgr. </a:t>
            </a:r>
            <a:r>
              <a:rPr lang="cs-CZ" dirty="0" smtClean="0">
                <a:solidFill>
                  <a:prstClr val="black"/>
                </a:solidFill>
              </a:rPr>
              <a:t>Kateřina Zídková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416713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28092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/>
            <a:r>
              <a:rPr lang="cs-CZ" sz="1600" b="1" smtClean="0">
                <a:solidFill>
                  <a:prstClr val="black"/>
                </a:solidFill>
                <a:latin typeface="Palatino Linotype"/>
              </a:rPr>
              <a:t>Anotace</a:t>
            </a:r>
            <a:r>
              <a:rPr lang="cs-CZ" sz="1600" b="1">
                <a:solidFill>
                  <a:prstClr val="black"/>
                </a:solidFill>
                <a:latin typeface="Palatino Linotype"/>
              </a:rPr>
              <a:t>: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CLIL:</a:t>
            </a:r>
            <a:r>
              <a:rPr lang="cs-CZ" sz="1600" b="1">
                <a:solidFill>
                  <a:prstClr val="black"/>
                </a:solidFill>
                <a:latin typeface="Palatino Linotype"/>
              </a:rPr>
              <a:t>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Pracovní činnosti v angličtině.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Žáci vyrobí kytičku z filcu s drátěným stonkem.</a:t>
            </a:r>
            <a:endParaRPr lang="cs-CZ" sz="1600">
              <a:solidFill>
                <a:prstClr val="black"/>
              </a:solidFill>
              <a:latin typeface="Palatino Linotype"/>
            </a:endParaRPr>
          </a:p>
          <a:p>
            <a:pPr lvl="0" algn="just"/>
            <a:r>
              <a:rPr lang="cs-CZ" sz="1600">
                <a:solidFill>
                  <a:prstClr val="black"/>
                </a:solidFill>
                <a:latin typeface="Palatino Linotype"/>
              </a:rPr>
              <a:t/>
            </a:r>
            <a:br>
              <a:rPr lang="cs-CZ" sz="1600">
                <a:solidFill>
                  <a:prstClr val="black"/>
                </a:solidFill>
                <a:latin typeface="Palatino Linotype"/>
              </a:rPr>
            </a:br>
            <a:r>
              <a:rPr lang="cs-CZ" sz="1600" b="1">
                <a:solidFill>
                  <a:prstClr val="black"/>
                </a:solidFill>
                <a:latin typeface="Palatino Linotype"/>
              </a:rPr>
              <a:t>Očekávaný výstup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: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Žáci vyrobí ozdobnou kytičku z kusků barevného filcu, která je zpevněná drátkem. Za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použití obrazového materiálu v prezentaci a za učitelovy přímé demonstrace se rozvíjejí ve vnímání cizího jazyka jako nástroje ke komunikaci. </a:t>
            </a:r>
            <a:endParaRPr lang="cs-CZ" sz="1600" smtClean="0">
              <a:solidFill>
                <a:prstClr val="black"/>
              </a:solidFill>
              <a:latin typeface="Palatino Linotype"/>
            </a:endParaRPr>
          </a:p>
          <a:p>
            <a:pPr lvl="0" algn="just"/>
            <a:r>
              <a:rPr lang="cs-CZ" sz="1600">
                <a:solidFill>
                  <a:prstClr val="black"/>
                </a:solidFill>
                <a:latin typeface="Palatino Linotype"/>
              </a:rPr>
              <a:t/>
            </a:r>
            <a:br>
              <a:rPr lang="cs-CZ" sz="1600">
                <a:solidFill>
                  <a:prstClr val="black"/>
                </a:solidFill>
                <a:latin typeface="Palatino Linotype"/>
              </a:rPr>
            </a:br>
            <a:r>
              <a:rPr lang="cs-CZ" sz="1600" b="1">
                <a:solidFill>
                  <a:prstClr val="black"/>
                </a:solidFill>
                <a:latin typeface="Palatino Linotype"/>
              </a:rPr>
              <a:t>Druh učebního materiálu: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prezentace zpracovaná v programu PowerPoint</a:t>
            </a:r>
          </a:p>
          <a:p>
            <a:pPr lvl="0" algn="just"/>
            <a:r>
              <a:rPr lang="cs-CZ" sz="1600">
                <a:solidFill>
                  <a:prstClr val="black"/>
                </a:solidFill>
                <a:latin typeface="Palatino Linotype"/>
              </a:rPr>
              <a:t/>
            </a:r>
            <a:br>
              <a:rPr lang="cs-CZ" sz="1600">
                <a:solidFill>
                  <a:prstClr val="black"/>
                </a:solidFill>
                <a:latin typeface="Palatino Linotype"/>
              </a:rPr>
            </a:br>
            <a:r>
              <a:rPr lang="cs-CZ" sz="1600" b="1">
                <a:solidFill>
                  <a:prstClr val="black"/>
                </a:solidFill>
                <a:latin typeface="Palatino Linotype"/>
              </a:rPr>
              <a:t>Typická věková skupina: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7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-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10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let</a:t>
            </a:r>
          </a:p>
          <a:p>
            <a:pPr lvl="0" algn="just"/>
            <a:r>
              <a:rPr lang="cs-CZ" sz="1600">
                <a:solidFill>
                  <a:prstClr val="black"/>
                </a:solidFill>
                <a:latin typeface="Palatino Linotype"/>
              </a:rPr>
              <a:t/>
            </a:r>
            <a:br>
              <a:rPr lang="cs-CZ" sz="1600">
                <a:solidFill>
                  <a:prstClr val="black"/>
                </a:solidFill>
                <a:latin typeface="Palatino Linotype"/>
              </a:rPr>
            </a:br>
            <a:r>
              <a:rPr lang="cs-CZ" sz="1600" b="1">
                <a:solidFill>
                  <a:prstClr val="black"/>
                </a:solidFill>
                <a:latin typeface="Palatino Linotype"/>
              </a:rPr>
              <a:t>Klíčová slova: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CLIL, pracovní postup v angličtině, kytička z filcu</a:t>
            </a:r>
            <a:endParaRPr lang="cs-CZ" sz="1600">
              <a:solidFill>
                <a:prstClr val="black"/>
              </a:solidFill>
              <a:latin typeface="Palatino Linotype"/>
            </a:endParaRPr>
          </a:p>
          <a:p>
            <a:pPr lvl="0" algn="just"/>
            <a:r>
              <a:rPr lang="cs-CZ" sz="1600">
                <a:solidFill>
                  <a:prstClr val="black"/>
                </a:solidFill>
                <a:latin typeface="Palatino Linotype"/>
              </a:rPr>
              <a:t/>
            </a:r>
            <a:br>
              <a:rPr lang="cs-CZ" sz="1600">
                <a:solidFill>
                  <a:prstClr val="black"/>
                </a:solidFill>
                <a:latin typeface="Palatino Linotype"/>
              </a:rPr>
            </a:br>
            <a:r>
              <a:rPr lang="cs-CZ" sz="1600" b="1">
                <a:solidFill>
                  <a:prstClr val="black"/>
                </a:solidFill>
                <a:latin typeface="Palatino Linotype"/>
              </a:rPr>
              <a:t>Pomůcky a materiál</a:t>
            </a:r>
            <a:r>
              <a:rPr lang="cs-CZ" sz="1600" b="1" smtClean="0">
                <a:solidFill>
                  <a:prstClr val="black"/>
                </a:solidFill>
                <a:latin typeface="Palatino Linotype"/>
              </a:rPr>
              <a:t>: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Kousky barevného filcu, nůžky, drátek</a:t>
            </a:r>
          </a:p>
          <a:p>
            <a:pPr lvl="0" algn="just"/>
            <a:endParaRPr lang="cs-CZ" sz="1600">
              <a:solidFill>
                <a:prstClr val="black"/>
              </a:solidFill>
              <a:latin typeface="Palatino Linotype"/>
            </a:endParaRPr>
          </a:p>
          <a:p>
            <a:pPr lvl="0" algn="just"/>
            <a:r>
              <a:rPr lang="cs-CZ" sz="1600" b="1">
                <a:solidFill>
                  <a:prstClr val="black"/>
                </a:solidFill>
                <a:latin typeface="Palatino Linotype"/>
              </a:rPr>
              <a:t>Potřebný čas pro výuku DUM: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30 minut</a:t>
            </a:r>
          </a:p>
          <a:p>
            <a:pPr lvl="0" algn="just"/>
            <a:endParaRPr lang="cs-CZ" sz="1600">
              <a:solidFill>
                <a:prstClr val="black"/>
              </a:solidFill>
              <a:latin typeface="Palatino Linotype"/>
            </a:endParaRPr>
          </a:p>
          <a:p>
            <a:pPr lvl="0" algn="just"/>
            <a:endParaRPr lang="cs-CZ" sz="1600">
              <a:solidFill>
                <a:prstClr val="black"/>
              </a:solidFill>
              <a:latin typeface="Palatino Linotype"/>
            </a:endParaRP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975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52275" y="692696"/>
            <a:ext cx="8024181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Metodické zhodnocení práce s digitálním učebním materiálem:</a:t>
            </a:r>
          </a:p>
          <a:p>
            <a:r>
              <a:rPr lang="cs-CZ" smtClean="0"/>
              <a:t>Žáci si poslechnou a přeloží klasickou píseň Ring of roses. Text a motivační obrázky jsou na listech č. 4 a 5.</a:t>
            </a:r>
          </a:p>
          <a:p>
            <a:r>
              <a:rPr lang="cs-CZ" smtClean="0"/>
              <a:t>Odkaz na YOU TUBE: </a:t>
            </a:r>
            <a:r>
              <a:rPr lang="cs-CZ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cs-CZ">
                <a:solidFill>
                  <a:prstClr val="black"/>
                </a:solidFill>
                <a:hlinkClick r:id="rId2"/>
              </a:rPr>
              <a:t>://</a:t>
            </a:r>
            <a:r>
              <a:rPr lang="cs-CZ" smtClean="0">
                <a:solidFill>
                  <a:prstClr val="black"/>
                </a:solidFill>
                <a:hlinkClick r:id="rId2"/>
              </a:rPr>
              <a:t>www.youtube.com/watch?v=w4z5nR44Gh4</a:t>
            </a:r>
            <a:endParaRPr lang="cs-CZ" smtClean="0">
              <a:solidFill>
                <a:prstClr val="black"/>
              </a:solidFill>
            </a:endParaRPr>
          </a:p>
          <a:p>
            <a:endParaRPr lang="cs-CZ">
              <a:solidFill>
                <a:prstClr val="black"/>
              </a:solidFill>
            </a:endParaRPr>
          </a:p>
          <a:p>
            <a:r>
              <a:rPr lang="cs-CZ" smtClean="0">
                <a:solidFill>
                  <a:prstClr val="black"/>
                </a:solidFill>
              </a:rPr>
              <a:t>Učitel ukáže na interaktivní tabuli i přímo na kouskách filcu, jak vrstvením barevných tvarů vzniknou objekty podobné květinám. Všechny vrstvy (2 – 4) propíchneme drátkem (některé drátky je třeba ustřihnout starými nůžkami do špičky), zpřehýbáme drátek ve středu květiny i dole pod vrstvami filcu.</a:t>
            </a:r>
          </a:p>
          <a:p>
            <a:endParaRPr lang="cs-CZ">
              <a:solidFill>
                <a:prstClr val="black"/>
              </a:solidFill>
            </a:endParaRPr>
          </a:p>
          <a:p>
            <a:r>
              <a:rPr lang="cs-CZ" smtClean="0">
                <a:solidFill>
                  <a:prstClr val="black"/>
                </a:solidFill>
              </a:rPr>
              <a:t>Výrobek může sloužit jako malý dárek – ozdoba, kterou lze zapíchnout do květináče nebo někam připevnit drátkem.</a:t>
            </a:r>
          </a:p>
          <a:p>
            <a:endParaRPr lang="cs-CZ">
              <a:solidFill>
                <a:prstClr val="black"/>
              </a:solidFill>
            </a:endParaRPr>
          </a:p>
          <a:p>
            <a:r>
              <a:rPr lang="cs-CZ" smtClean="0">
                <a:solidFill>
                  <a:prstClr val="black"/>
                </a:solidFill>
              </a:rPr>
              <a:t>Zdroje:</a:t>
            </a:r>
          </a:p>
          <a:p>
            <a:r>
              <a:rPr lang="cs-CZ">
                <a:hlinkClick r:id="rId3"/>
              </a:rPr>
              <a:t>http://</a:t>
            </a:r>
            <a:r>
              <a:rPr lang="cs-CZ" smtClean="0">
                <a:hlinkClick r:id="rId3"/>
              </a:rPr>
              <a:t>www.wylio.com/Search</a:t>
            </a:r>
            <a:r>
              <a:rPr lang="cs-CZ">
                <a:hlinkClick r:id="rId3"/>
              </a:rPr>
              <a:t>/?</a:t>
            </a:r>
            <a:r>
              <a:rPr lang="cs-CZ" smtClean="0">
                <a:hlinkClick r:id="rId3"/>
              </a:rPr>
              <a:t>search=meadow&amp;page=1</a:t>
            </a:r>
            <a:endParaRPr lang="cs-CZ" smtClean="0"/>
          </a:p>
          <a:p>
            <a:r>
              <a:rPr lang="cs-CZ">
                <a:hlinkClick r:id="rId4"/>
              </a:rPr>
              <a:t>http://www.wylio.com/Search/?</a:t>
            </a:r>
            <a:r>
              <a:rPr lang="cs-CZ" smtClean="0">
                <a:hlinkClick r:id="rId4"/>
              </a:rPr>
              <a:t>search=cows&amp;page=1</a:t>
            </a:r>
            <a:endParaRPr lang="cs-CZ" smtClean="0"/>
          </a:p>
          <a:p>
            <a:r>
              <a:rPr lang="cs-CZ">
                <a:hlinkClick r:id="rId5"/>
              </a:rPr>
              <a:t>http://www.wylio.com/Search/?search=buttercup&amp;page=1</a:t>
            </a:r>
            <a:endParaRPr lang="cs-CZ">
              <a:solidFill>
                <a:prstClr val="black"/>
              </a:solidFill>
            </a:endParaRPr>
          </a:p>
          <a:p>
            <a:endParaRPr lang="cs-CZ" smtClean="0">
              <a:solidFill>
                <a:prstClr val="black"/>
              </a:solidFill>
            </a:endParaRPr>
          </a:p>
          <a:p>
            <a:endParaRPr lang="cs-CZ">
              <a:solidFill>
                <a:prstClr val="black"/>
              </a:solidFill>
            </a:endParaRPr>
          </a:p>
          <a:p>
            <a:endParaRPr lang="cs-CZ">
              <a:solidFill>
                <a:prstClr val="black"/>
              </a:solidFill>
            </a:endParaRP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668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Flowers from felt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CLIL: Pracopvní činnosti v angličtině</a:t>
            </a:r>
          </a:p>
          <a:p>
            <a:r>
              <a:rPr lang="cs-CZ" smtClean="0"/>
              <a:t> pro 1. a 2. roč. ZŠ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56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4716"/>
            <a:ext cx="4328343" cy="6586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88024" y="1340768"/>
            <a:ext cx="38408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Ring , a ring of roses</a:t>
            </a:r>
          </a:p>
          <a:p>
            <a:r>
              <a:rPr lang="cs-CZ" sz="2400" b="1" smtClean="0"/>
              <a:t>A pocket full of posies</a:t>
            </a:r>
          </a:p>
          <a:p>
            <a:r>
              <a:rPr lang="cs-CZ" sz="2400" b="1" smtClean="0"/>
              <a:t>A tishoo, a tishoo,</a:t>
            </a:r>
          </a:p>
          <a:p>
            <a:r>
              <a:rPr lang="cs-CZ" sz="2400" b="1" smtClean="0"/>
              <a:t>We all fall down.</a:t>
            </a:r>
            <a:endParaRPr lang="cs-CZ" sz="2400" b="1"/>
          </a:p>
        </p:txBody>
      </p:sp>
    </p:spTree>
    <p:extLst>
      <p:ext uri="{BB962C8B-B14F-4D97-AF65-F5344CB8AC3E}">
        <p14:creationId xmlns:p14="http://schemas.microsoft.com/office/powerpoint/2010/main" val="2477227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1488"/>
            <a:ext cx="4248472" cy="31863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140968"/>
            <a:ext cx="4762500" cy="318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84031"/>
            <a:ext cx="2441476" cy="2608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61750" y="980728"/>
            <a:ext cx="333764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/>
              <a:t>Cows are in the meadow</a:t>
            </a:r>
          </a:p>
          <a:p>
            <a:r>
              <a:rPr lang="cs-CZ" sz="2400" b="1" smtClean="0"/>
              <a:t>Eating buttercups</a:t>
            </a:r>
          </a:p>
          <a:p>
            <a:r>
              <a:rPr lang="cs-CZ" sz="2400" b="1" smtClean="0"/>
              <a:t>A tishoo, a tishoo,</a:t>
            </a:r>
          </a:p>
          <a:p>
            <a:r>
              <a:rPr lang="cs-CZ" sz="2400" b="1" smtClean="0"/>
              <a:t>We all jump up!</a:t>
            </a:r>
            <a:endParaRPr lang="cs-CZ" sz="2400" b="1"/>
          </a:p>
        </p:txBody>
      </p:sp>
    </p:spTree>
    <p:extLst>
      <p:ext uri="{BB962C8B-B14F-4D97-AF65-F5344CB8AC3E}">
        <p14:creationId xmlns:p14="http://schemas.microsoft.com/office/powerpoint/2010/main" val="216965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ěticípá hvězda 1"/>
          <p:cNvSpPr/>
          <p:nvPr/>
        </p:nvSpPr>
        <p:spPr>
          <a:xfrm>
            <a:off x="1553980" y="1665728"/>
            <a:ext cx="2088232" cy="1994520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 rot="1443448">
            <a:off x="3298612" y="4252767"/>
            <a:ext cx="2232248" cy="158417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59632" y="4343400"/>
            <a:ext cx="925252" cy="210993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1724926">
            <a:off x="661863" y="5147889"/>
            <a:ext cx="2181944" cy="6229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06624" y="772315"/>
            <a:ext cx="2016224" cy="1800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932379" y="4202363"/>
            <a:ext cx="1872208" cy="19442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Čtyřcípá hvězda 8"/>
          <p:cNvSpPr/>
          <p:nvPr/>
        </p:nvSpPr>
        <p:spPr>
          <a:xfrm>
            <a:off x="3707904" y="1844824"/>
            <a:ext cx="1728192" cy="1584176"/>
          </a:xfrm>
          <a:prstGeom prst="star4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6516216" y="2211257"/>
            <a:ext cx="1060704" cy="1490464"/>
          </a:xfrm>
          <a:prstGeom prst="triangle">
            <a:avLst>
              <a:gd name="adj" fmla="val 46082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335346" y="967346"/>
            <a:ext cx="1060704" cy="1490464"/>
          </a:xfrm>
          <a:prstGeom prst="triangle">
            <a:avLst>
              <a:gd name="adj" fmla="val 46082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378406" y="4470682"/>
            <a:ext cx="1297748" cy="130500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693207" y="4642831"/>
            <a:ext cx="507264" cy="51291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 rot="20032218">
            <a:off x="6027743" y="195505"/>
            <a:ext cx="2232248" cy="158417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9306614">
            <a:off x="631287" y="5149306"/>
            <a:ext cx="2181944" cy="62292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 rot="10800000">
            <a:off x="318924" y="1475311"/>
            <a:ext cx="1018142" cy="1800663"/>
          </a:xfrm>
          <a:prstGeom prst="triangle">
            <a:avLst>
              <a:gd name="adj" fmla="val 4608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 rot="20022088">
            <a:off x="1696981" y="1957810"/>
            <a:ext cx="1698104" cy="162486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 rot="3546869">
            <a:off x="3496611" y="910800"/>
            <a:ext cx="2016224" cy="1800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91714">
            <a:off x="3483166" y="706384"/>
            <a:ext cx="2043113" cy="201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Mrak 15"/>
          <p:cNvSpPr/>
          <p:nvPr/>
        </p:nvSpPr>
        <p:spPr>
          <a:xfrm rot="1443448">
            <a:off x="3813520" y="4440338"/>
            <a:ext cx="1202432" cy="113042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Čtyřcípá hvězda 22"/>
          <p:cNvSpPr/>
          <p:nvPr/>
        </p:nvSpPr>
        <p:spPr>
          <a:xfrm rot="1458947">
            <a:off x="3887136" y="2032455"/>
            <a:ext cx="1369728" cy="1208914"/>
          </a:xfrm>
          <a:prstGeom prst="star4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6431326" y="2762436"/>
            <a:ext cx="1230484" cy="69837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693816" y="2862806"/>
            <a:ext cx="507264" cy="51291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73576" y="1712578"/>
            <a:ext cx="552292" cy="5459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399547" y="2734577"/>
            <a:ext cx="372496" cy="25645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 rot="1780748">
            <a:off x="6531714" y="586449"/>
            <a:ext cx="1252593" cy="71507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Čtyřcípá hvězda 28"/>
          <p:cNvSpPr/>
          <p:nvPr/>
        </p:nvSpPr>
        <p:spPr>
          <a:xfrm rot="1443448">
            <a:off x="4012845" y="4643711"/>
            <a:ext cx="751340" cy="802288"/>
          </a:xfrm>
          <a:prstGeom prst="star4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Čtyřcípá hvězda 23"/>
          <p:cNvSpPr/>
          <p:nvPr/>
        </p:nvSpPr>
        <p:spPr>
          <a:xfrm rot="2277426">
            <a:off x="6768197" y="586449"/>
            <a:ext cx="751340" cy="802288"/>
          </a:xfrm>
          <a:prstGeom prst="star4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337066" y="5096036"/>
            <a:ext cx="770384" cy="69837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079370" y="556652"/>
            <a:ext cx="806028" cy="77466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467721" y="323247"/>
            <a:ext cx="18636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/>
              <a:t>Flowers from</a:t>
            </a:r>
          </a:p>
          <a:p>
            <a:r>
              <a:rPr lang="cs-CZ" sz="2400" b="1"/>
              <a:t>f</a:t>
            </a:r>
            <a:r>
              <a:rPr lang="cs-CZ" sz="2400" b="1" smtClean="0"/>
              <a:t>elt:</a:t>
            </a:r>
            <a:endParaRPr lang="cs-CZ" sz="2400" b="1"/>
          </a:p>
        </p:txBody>
      </p:sp>
    </p:spTree>
    <p:extLst>
      <p:ext uri="{BB962C8B-B14F-4D97-AF65-F5344CB8AC3E}">
        <p14:creationId xmlns:p14="http://schemas.microsoft.com/office/powerpoint/2010/main" val="2414929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idkovak\Desktop\2013-08-29 15.26.1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176"/>
            <a:ext cx="8604448" cy="645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382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</TotalTime>
  <Words>257</Words>
  <Application>Microsoft Office PowerPoint</Application>
  <PresentationFormat>Předvádění na obrazovce (4:3)</PresentationFormat>
  <Paragraphs>48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Exekutivní</vt:lpstr>
      <vt:lpstr>Arkýř</vt:lpstr>
      <vt:lpstr>Prezentace aplikace PowerPoint</vt:lpstr>
      <vt:lpstr>Prezentace aplikace PowerPoint</vt:lpstr>
      <vt:lpstr>Prezentace aplikace PowerPoint</vt:lpstr>
      <vt:lpstr>Flowers from felt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Katerina Zídková</dc:creator>
  <cp:lastModifiedBy>Katerina Zídková</cp:lastModifiedBy>
  <cp:revision>10</cp:revision>
  <dcterms:created xsi:type="dcterms:W3CDTF">2013-06-19T19:46:10Z</dcterms:created>
  <dcterms:modified xsi:type="dcterms:W3CDTF">2013-08-29T13:52:12Z</dcterms:modified>
</cp:coreProperties>
</file>