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2"/>
  </p:notesMasterIdLst>
  <p:sldIdLst>
    <p:sldId id="277" r:id="rId2"/>
    <p:sldId id="278" r:id="rId3"/>
    <p:sldId id="256" r:id="rId4"/>
    <p:sldId id="270" r:id="rId5"/>
    <p:sldId id="272" r:id="rId6"/>
    <p:sldId id="273" r:id="rId7"/>
    <p:sldId id="276" r:id="rId8"/>
    <p:sldId id="274" r:id="rId9"/>
    <p:sldId id="27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1304" autoAdjust="0"/>
  </p:normalViewPr>
  <p:slideViewPr>
    <p:cSldViewPr>
      <p:cViewPr>
        <p:scale>
          <a:sx n="100" d="100"/>
          <a:sy n="100" d="100"/>
        </p:scale>
        <p:origin x="-516" y="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626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ps.cz/CZE/Cinnosti/Technicka-infrastruktura/Stranky/Udaje-o-PS.aspx" TargetMode="External"/><Relationship Id="rId2" Type="http://schemas.openxmlformats.org/officeDocument/2006/relationships/hyperlink" Target="http://en.wikipedia.org/wiki/File:Electricity_grid_simple-_North_Americ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vilmonito.com/2009/04/10/field-by-richard-box/" TargetMode="External"/><Relationship Id="rId4" Type="http://schemas.openxmlformats.org/officeDocument/2006/relationships/hyperlink" Target="http://www.ceps.cz/CZE/Media/Stranky/FAQ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</a:t>
            </a:r>
            <a:r>
              <a:rPr lang="cs-CZ" sz="1800" b="1" smtClean="0"/>
              <a:t>:   </a:t>
            </a:r>
            <a:r>
              <a:rPr lang="cs-CZ" sz="1800" b="1" smtClean="0"/>
              <a:t>2.4.2013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Člověk a příroda – Fyzika – Elektřina a magnetismus –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   </a:t>
            </a:r>
            <a:r>
              <a:rPr lang="cs-CZ" sz="1800" b="1" dirty="0"/>
              <a:t> </a:t>
            </a:r>
            <a:r>
              <a:rPr lang="cs-CZ" sz="1800" b="1" dirty="0" smtClean="0"/>
              <a:t>Přenosová soustava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74472"/>
            <a:ext cx="6400800" cy="250905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20000" indent="-742950" algn="l">
              <a:spcBef>
                <a:spcPts val="2400"/>
              </a:spcBef>
              <a:buFont typeface="+mj-lt"/>
              <a:buAutoNum type="arabicPeriod"/>
            </a:pPr>
            <a:endParaRPr lang="cs-CZ" b="1" dirty="0" smtClean="0">
              <a:solidFill>
                <a:schemeClr val="bg1"/>
              </a:solidFill>
              <a:latin typeface="+mj-lt"/>
            </a:endParaRPr>
          </a:p>
          <a:p>
            <a:pPr indent="-742950"/>
            <a:r>
              <a:rPr lang="cs-CZ" b="1" dirty="0" smtClean="0">
                <a:solidFill>
                  <a:schemeClr val="bg1"/>
                </a:solidFill>
                <a:latin typeface="+mj-lt"/>
              </a:rPr>
              <a:t>Rozvod elektrické energie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Od elektrárny až do domu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Elektrická energie je vyráběna v elektrárnách, odkud je rozváděna ke koncovým uživatelům, kterými jsou podniky i domácnosti.</a:t>
            </a: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 smtClean="0">
                <a:latin typeface="+mj-lt"/>
              </a:rPr>
              <a:t>Střídavý proud lze díky transformátorům přenášet na ohromné vzdálenosti.</a:t>
            </a: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 smtClean="0">
                <a:latin typeface="+mj-lt"/>
              </a:rPr>
              <a:t>Kdybychom vyráběli pouze stejnosměrný proud, elektřinu bychom nemohli vyrábět v Temelínu a odebírat ji v </a:t>
            </a:r>
            <a:r>
              <a:rPr lang="cs-CZ" sz="1800" dirty="0" err="1" smtClean="0">
                <a:latin typeface="+mj-lt"/>
              </a:rPr>
              <a:t>Mojžíři</a:t>
            </a:r>
            <a:r>
              <a:rPr lang="cs-CZ" sz="1800" dirty="0" smtClean="0">
                <a:latin typeface="+mj-lt"/>
              </a:rPr>
              <a:t>. Dosah by byl pravděpodobně pouze několik kilometrů.</a:t>
            </a: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 smtClean="0">
                <a:latin typeface="+mj-lt"/>
              </a:rPr>
              <a:t>Střídavý proud totiž prostřednictvím transformátorů umožňuje přenášet energii pod velmi vysokým napětím (2000 krát vyšším než v zásuvce).</a:t>
            </a: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 smtClean="0">
                <a:latin typeface="+mj-lt"/>
              </a:rPr>
              <a:t>Proud, který teče drátem vysokého napětí, je velmi malý — tepelné ztráty jsou malé a energii lze převádět na nesrovnatelně větší vzdálenost.</a:t>
            </a:r>
          </a:p>
          <a:p>
            <a:endParaRPr lang="cs-CZ" sz="2200" dirty="0" smtClean="0">
              <a:latin typeface="+mj-lt"/>
            </a:endParaRPr>
          </a:p>
          <a:p>
            <a:pPr lvl="1">
              <a:buNone/>
            </a:pPr>
            <a:endParaRPr lang="cs-CZ" sz="1800" dirty="0" smtClean="0">
              <a:latin typeface="+mj-lt"/>
            </a:endParaRP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schem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140968"/>
            <a:ext cx="5893185" cy="24482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Schéma přenosu elektrické energie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3347864" y="1844824"/>
            <a:ext cx="2520280" cy="1080120"/>
          </a:xfrm>
          <a:prstGeom prst="wedgeRectCallout">
            <a:avLst>
              <a:gd name="adj1" fmla="val -21287"/>
              <a:gd name="adj2" fmla="val 111178"/>
            </a:avLst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+mj-lt"/>
              </a:rPr>
              <a:t>rozvodná elektrická síť</a:t>
            </a:r>
            <a:endParaRPr lang="cs-CZ" sz="1200" b="1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539552" y="1916832"/>
            <a:ext cx="2520280" cy="1080120"/>
          </a:xfrm>
          <a:prstGeom prst="wedgeRectCallout">
            <a:avLst>
              <a:gd name="adj1" fmla="val -18565"/>
              <a:gd name="adj2" fmla="val 1566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+mj-lt"/>
              </a:rPr>
              <a:t>Výroba elektrické energie v elektrárnách</a:t>
            </a:r>
          </a:p>
        </p:txBody>
      </p:sp>
      <p:sp>
        <p:nvSpPr>
          <p:cNvPr id="8" name="Obdélníkový popisek 7"/>
          <p:cNvSpPr/>
          <p:nvPr/>
        </p:nvSpPr>
        <p:spPr>
          <a:xfrm>
            <a:off x="6444208" y="1772816"/>
            <a:ext cx="2520280" cy="1080120"/>
          </a:xfrm>
          <a:prstGeom prst="wedgeRectCallout">
            <a:avLst>
              <a:gd name="adj1" fmla="val -33531"/>
              <a:gd name="adj2" fmla="val 116470"/>
            </a:avLst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+mj-lt"/>
              </a:rPr>
              <a:t>koncoví odběratelé (domácnosti, podniky)</a:t>
            </a:r>
            <a:endParaRPr lang="cs-CZ" sz="2800" b="1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2051720" y="5805264"/>
            <a:ext cx="1368152" cy="864096"/>
          </a:xfrm>
          <a:prstGeom prst="borderCallout1">
            <a:avLst>
              <a:gd name="adj1" fmla="val 1995"/>
              <a:gd name="adj2" fmla="val 49776"/>
              <a:gd name="adj3" fmla="val -75333"/>
              <a:gd name="adj4" fmla="val 15970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+mj-lt"/>
              </a:rPr>
              <a:t>transformace na vysoké napětí</a:t>
            </a:r>
            <a:endParaRPr lang="en-GB" sz="14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4355976" y="5805264"/>
            <a:ext cx="1368152" cy="864096"/>
          </a:xfrm>
          <a:prstGeom prst="borderCallout1">
            <a:avLst>
              <a:gd name="adj1" fmla="val -209"/>
              <a:gd name="adj2" fmla="val 49312"/>
              <a:gd name="adj3" fmla="val -190855"/>
              <a:gd name="adj4" fmla="val 6553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+mj-lt"/>
              </a:rPr>
              <a:t>transformace na nízké napětí</a:t>
            </a:r>
            <a:endParaRPr lang="en-GB" sz="14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Rozvodná síť v Česku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Zástupný symbol pro obsah 4" descr="Mapa_siti_CZ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8271" y="1600200"/>
            <a:ext cx="6127457" cy="45259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Jak vzniká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blackout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?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  <a:noFill/>
        </p:spPr>
        <p:txBody>
          <a:bodyPr>
            <a:normAutofit fontScale="47500" lnSpcReduction="20000"/>
          </a:bodyPr>
          <a:lstStyle/>
          <a:p>
            <a:r>
              <a:rPr lang="cs-CZ" sz="2700" dirty="0" smtClean="0">
                <a:latin typeface="+mj-lt"/>
              </a:rPr>
              <a:t>31. 7. 2012 došlo v Indii k největšímu výpadku elektrického proudu, tzv. </a:t>
            </a:r>
            <a:r>
              <a:rPr lang="cs-CZ" sz="2700" dirty="0" err="1" smtClean="0">
                <a:latin typeface="+mj-lt"/>
              </a:rPr>
              <a:t>blackoutu</a:t>
            </a:r>
            <a:r>
              <a:rPr lang="cs-CZ" sz="2700" dirty="0" smtClean="0">
                <a:latin typeface="+mj-lt"/>
              </a:rPr>
              <a:t>, v historii lidstva.</a:t>
            </a:r>
          </a:p>
          <a:p>
            <a:r>
              <a:rPr lang="cs-CZ" sz="2700" dirty="0" smtClean="0">
                <a:latin typeface="+mj-lt"/>
              </a:rPr>
              <a:t>Jeden den bylo bez proudu neuvěřitelných</a:t>
            </a:r>
            <a:br>
              <a:rPr lang="cs-CZ" sz="2700" dirty="0" smtClean="0">
                <a:latin typeface="+mj-lt"/>
              </a:rPr>
            </a:br>
            <a:r>
              <a:rPr lang="cs-CZ" sz="2700" dirty="0" smtClean="0">
                <a:latin typeface="+mj-lt"/>
              </a:rPr>
              <a:t>650 000 </a:t>
            </a:r>
            <a:r>
              <a:rPr lang="cs-CZ" sz="2700" dirty="0" err="1" smtClean="0">
                <a:latin typeface="+mj-lt"/>
              </a:rPr>
              <a:t>000</a:t>
            </a:r>
            <a:r>
              <a:rPr lang="cs-CZ" sz="2700" dirty="0" smtClean="0">
                <a:latin typeface="+mj-lt"/>
              </a:rPr>
              <a:t> lidí.</a:t>
            </a:r>
          </a:p>
          <a:p>
            <a:r>
              <a:rPr lang="cs-CZ" sz="2700" dirty="0" smtClean="0">
                <a:latin typeface="+mj-lt"/>
              </a:rPr>
              <a:t>To je téměř jako celá Evropa.</a:t>
            </a:r>
          </a:p>
          <a:p>
            <a:r>
              <a:rPr lang="cs-CZ" sz="2700" dirty="0" smtClean="0">
                <a:latin typeface="+mj-lt"/>
              </a:rPr>
              <a:t>V Indii k němu došlo přetížením přenosové sítě vinou silného používání klimatizací.</a:t>
            </a:r>
          </a:p>
          <a:p>
            <a:r>
              <a:rPr lang="cs-CZ" sz="2700" dirty="0" smtClean="0">
                <a:latin typeface="+mj-lt"/>
              </a:rPr>
              <a:t>Princip </a:t>
            </a:r>
            <a:r>
              <a:rPr lang="cs-CZ" sz="2700" dirty="0" err="1" smtClean="0">
                <a:latin typeface="+mj-lt"/>
              </a:rPr>
              <a:t>blackoutu</a:t>
            </a:r>
            <a:r>
              <a:rPr lang="cs-CZ" sz="2700" dirty="0" smtClean="0">
                <a:latin typeface="+mj-lt"/>
              </a:rPr>
              <a:t> si můžeme vysvětlit na základě dobře zdokumentovaného </a:t>
            </a:r>
            <a:r>
              <a:rPr lang="cs-CZ" sz="2700" dirty="0" err="1" smtClean="0">
                <a:latin typeface="+mj-lt"/>
              </a:rPr>
              <a:t>blackoutu</a:t>
            </a:r>
            <a:r>
              <a:rPr lang="cs-CZ" sz="2700" dirty="0" smtClean="0">
                <a:latin typeface="+mj-lt"/>
              </a:rPr>
              <a:t> na západě USA.</a:t>
            </a:r>
          </a:p>
          <a:p>
            <a:endParaRPr lang="cs-CZ" sz="2200" dirty="0" smtClean="0">
              <a:latin typeface="+mj-lt"/>
            </a:endParaRPr>
          </a:p>
          <a:p>
            <a:endParaRPr lang="cs-CZ" sz="25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Bylo ohromné vedro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vysokonapěťové dráty se teplem příliš prověsily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Jeden z drátů se dostal natolik blízko země, že z něj vyšlehl blesk a zkratoval svou lokální síť.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Elektrickou energii nemůžeme ukládat, proto energie musela téci jinudy.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Jelikož najednou teklo jiným místem mnohem více energie (lidé měli puštěné klimatizace a potřebovali hodně energie), přehřálo se další centrum a vypadlo.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Takto se začala bortit celá sít, až se bez energie ocitla velká část USA.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700" dirty="0" smtClean="0">
                <a:latin typeface="+mj-lt"/>
              </a:rPr>
              <a:t>Naprosto stejným způsobem vše probíhalo v Indii, avšak v USA byl nalezen spouštěcí článek výpadku.</a:t>
            </a: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pic>
        <p:nvPicPr>
          <p:cNvPr id="8" name="Zástupný symbol pro obsah 7" descr="India blackout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64861" y="1600200"/>
            <a:ext cx="4005277" cy="4525963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Blackout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v Česku?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  <a:noFill/>
        </p:spPr>
        <p:txBody>
          <a:bodyPr>
            <a:normAutofit/>
          </a:bodyPr>
          <a:lstStyle/>
          <a:p>
            <a:r>
              <a:rPr lang="cs-CZ" sz="1600" dirty="0" smtClean="0">
                <a:latin typeface="+mj-lt"/>
              </a:rPr>
              <a:t>V Česku bývá v létě vedro, ale zdaleka ne takové, jako v Indii. Také příliš nepoužíváme klimatizace v domech. Mohl by </a:t>
            </a:r>
            <a:r>
              <a:rPr lang="cs-CZ" sz="1600" dirty="0" err="1" smtClean="0">
                <a:latin typeface="+mj-lt"/>
              </a:rPr>
              <a:t>blackout</a:t>
            </a:r>
            <a:r>
              <a:rPr lang="cs-CZ" sz="1600" dirty="0" smtClean="0">
                <a:latin typeface="+mj-lt"/>
              </a:rPr>
              <a:t> postihnout Česko?</a:t>
            </a:r>
          </a:p>
          <a:p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Naši zem málem postihl výpadek na přelomu roku 2011/2012</a:t>
            </a:r>
          </a:p>
          <a:p>
            <a:r>
              <a:rPr lang="cs-CZ" sz="1400" dirty="0" smtClean="0">
                <a:latin typeface="+mj-lt"/>
              </a:rPr>
              <a:t>Na vině byly severoněmecké větrné elektrárny.</a:t>
            </a:r>
          </a:p>
          <a:p>
            <a:r>
              <a:rPr lang="cs-CZ" sz="1400" dirty="0" smtClean="0">
                <a:latin typeface="+mj-lt"/>
              </a:rPr>
              <a:t>Foukal silný vítr, takže elektrárny začaly vyrábět spoustu energie.</a:t>
            </a:r>
          </a:p>
          <a:p>
            <a:r>
              <a:rPr lang="cs-CZ" sz="1400" dirty="0" smtClean="0">
                <a:latin typeface="+mj-lt"/>
              </a:rPr>
              <a:t>Jak víme, tuto energii nelze skladovat, proto musela někudy protékat.</a:t>
            </a:r>
          </a:p>
          <a:p>
            <a:r>
              <a:rPr lang="cs-CZ" sz="1400" dirty="0" smtClean="0">
                <a:latin typeface="+mj-lt"/>
              </a:rPr>
              <a:t>Protékala naší republikou a tento ohromný výkon málem způsobil výpadek naší sítě.</a:t>
            </a: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64075" y="2371091"/>
            <a:ext cx="4006850" cy="2984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Pod vedením vysokého napětí…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Zářivky mdle svítí pod dráty vysokého napětí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200" y="2799581"/>
            <a:ext cx="4040188" cy="2701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>
          <a:xfrm>
            <a:off x="4645025" y="1556792"/>
            <a:ext cx="4041775" cy="4569371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zářivky svítí bez jakýchkoliv připojení</a:t>
            </a:r>
          </a:p>
          <a:p>
            <a:r>
              <a:rPr lang="cs-CZ" sz="1800" dirty="0" smtClean="0">
                <a:latin typeface="+mj-lt"/>
              </a:rPr>
              <a:t>energii si berou přímo z vysokého napětí nad sebou</a:t>
            </a:r>
          </a:p>
          <a:p>
            <a:r>
              <a:rPr lang="cs-CZ" sz="1800" dirty="0" smtClean="0">
                <a:latin typeface="+mj-lt"/>
              </a:rPr>
              <a:t>Vysvětlit tento jev je poměrně těžké, nicméně mezi zemí a koncem zářivky je vlivem vysokého pole nahoře malé napětí.</a:t>
            </a:r>
          </a:p>
          <a:p>
            <a:r>
              <a:rPr lang="cs-CZ" sz="1800" dirty="0" smtClean="0">
                <a:latin typeface="+mj-lt"/>
              </a:rPr>
              <a:t>zářivce pro svícení malé napětí stačí</a:t>
            </a:r>
          </a:p>
          <a:p>
            <a:pPr>
              <a:buNone/>
            </a:pPr>
            <a:endParaRPr lang="cs-CZ" sz="1800" dirty="0" smtClean="0">
              <a:latin typeface="+mj-lt"/>
              <a:sym typeface="Wingdings" pitchFamily="2" charset="2"/>
            </a:endParaRPr>
          </a:p>
          <a:p>
            <a:pPr>
              <a:buNone/>
            </a:pPr>
            <a:endParaRPr lang="cs-CZ" sz="1800" dirty="0" smtClean="0">
              <a:latin typeface="+mj-lt"/>
              <a:sym typeface="Wingdings" pitchFamily="2" charset="2"/>
            </a:endParaRPr>
          </a:p>
          <a:p>
            <a:pPr>
              <a:buNone/>
            </a:pPr>
            <a:r>
              <a:rPr lang="cs-CZ" sz="1800" b="1" dirty="0" smtClean="0">
                <a:latin typeface="+mj-lt"/>
                <a:sym typeface="Wingdings" pitchFamily="2" charset="2"/>
              </a:rPr>
              <a:t>Varování: </a:t>
            </a:r>
            <a:r>
              <a:rPr lang="cs-CZ" sz="1800" dirty="0" smtClean="0">
                <a:solidFill>
                  <a:srgbClr val="FF0000"/>
                </a:solidFill>
                <a:latin typeface="+mj-lt"/>
                <a:sym typeface="Wingdings" pitchFamily="2" charset="2"/>
              </a:rPr>
              <a:t> Za žádných okolností nesmíme lézt na stožáry elektrického napětí. Pokud bychom se omylem dotkli drátů, smrt je téměř jistá :-( </a:t>
            </a:r>
            <a:endParaRPr lang="cs-CZ" sz="1800" dirty="0" smtClean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Schéma rozvodu: </a:t>
            </a:r>
            <a:r>
              <a:rPr lang="cs-CZ" sz="1400" dirty="0" smtClean="0">
                <a:hlinkClick r:id="rId2"/>
              </a:rPr>
              <a:t>http://en.wikipedia.org/wiki/File:Electricity_grid_simple-_North_America.svg</a:t>
            </a:r>
            <a:endParaRPr lang="cs-CZ" sz="1400" dirty="0" smtClean="0"/>
          </a:p>
          <a:p>
            <a:r>
              <a:rPr lang="cs-CZ" sz="1400" dirty="0" smtClean="0"/>
              <a:t>Rozvodná síť v Česku: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ceps.cz</a:t>
            </a:r>
            <a:r>
              <a:rPr lang="cs-CZ" sz="1400" dirty="0" smtClean="0">
                <a:hlinkClick r:id="rId3"/>
              </a:rPr>
              <a:t>/CZE/</a:t>
            </a:r>
            <a:r>
              <a:rPr lang="cs-CZ" sz="1400" dirty="0" err="1" smtClean="0">
                <a:hlinkClick r:id="rId3"/>
              </a:rPr>
              <a:t>Cinnosti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Technicka</a:t>
            </a:r>
            <a:r>
              <a:rPr lang="cs-CZ" sz="1400" dirty="0" smtClean="0">
                <a:hlinkClick r:id="rId3"/>
              </a:rPr>
              <a:t>-infrastruktura/</a:t>
            </a:r>
            <a:r>
              <a:rPr lang="cs-CZ" sz="1400" dirty="0" err="1" smtClean="0">
                <a:hlinkClick r:id="rId3"/>
              </a:rPr>
              <a:t>Stranky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Udaje</a:t>
            </a:r>
            <a:r>
              <a:rPr lang="cs-CZ" sz="1400" dirty="0" smtClean="0">
                <a:hlinkClick r:id="rId3"/>
              </a:rPr>
              <a:t>-o-</a:t>
            </a:r>
            <a:r>
              <a:rPr lang="cs-CZ" sz="1400" dirty="0" err="1" smtClean="0">
                <a:hlinkClick r:id="rId3"/>
              </a:rPr>
              <a:t>PS.aspx</a:t>
            </a:r>
            <a:endParaRPr lang="cs-CZ" sz="1400" dirty="0" smtClean="0"/>
          </a:p>
          <a:p>
            <a:r>
              <a:rPr lang="cs-CZ" sz="1400" dirty="0" smtClean="0"/>
              <a:t>mapa indického </a:t>
            </a:r>
            <a:r>
              <a:rPr lang="cs-CZ" sz="1400" dirty="0" err="1" smtClean="0"/>
              <a:t>blackoutu</a:t>
            </a:r>
            <a:r>
              <a:rPr lang="cs-CZ" sz="1400" dirty="0" smtClean="0"/>
              <a:t>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ceps.cz</a:t>
            </a:r>
            <a:r>
              <a:rPr lang="cs-CZ" sz="1400" dirty="0" smtClean="0">
                <a:hlinkClick r:id="rId3"/>
              </a:rPr>
              <a:t>/CZE/</a:t>
            </a:r>
            <a:r>
              <a:rPr lang="cs-CZ" sz="1400" dirty="0" err="1" smtClean="0">
                <a:hlinkClick r:id="rId3"/>
              </a:rPr>
              <a:t>Cinnosti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Technicka</a:t>
            </a:r>
            <a:r>
              <a:rPr lang="cs-CZ" sz="1400" dirty="0" smtClean="0">
                <a:hlinkClick r:id="rId3"/>
              </a:rPr>
              <a:t>-infrastruktura/</a:t>
            </a:r>
            <a:r>
              <a:rPr lang="cs-CZ" sz="1400" dirty="0" err="1" smtClean="0">
                <a:hlinkClick r:id="rId3"/>
              </a:rPr>
              <a:t>Stranky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Udaje</a:t>
            </a:r>
            <a:r>
              <a:rPr lang="cs-CZ" sz="1400" dirty="0" smtClean="0">
                <a:hlinkClick r:id="rId3"/>
              </a:rPr>
              <a:t>-o-</a:t>
            </a:r>
            <a:r>
              <a:rPr lang="cs-CZ" sz="1400" dirty="0" err="1" smtClean="0">
                <a:hlinkClick r:id="rId3"/>
              </a:rPr>
              <a:t>PS.aspx</a:t>
            </a:r>
            <a:endParaRPr lang="cs-CZ" sz="1400" dirty="0" smtClean="0"/>
          </a:p>
          <a:p>
            <a:r>
              <a:rPr lang="cs-CZ" sz="1400" dirty="0" smtClean="0"/>
              <a:t>český </a:t>
            </a:r>
            <a:r>
              <a:rPr lang="cs-CZ" sz="1400" dirty="0" err="1" smtClean="0"/>
              <a:t>blackout</a:t>
            </a:r>
            <a:r>
              <a:rPr lang="cs-CZ" sz="1400" dirty="0" smtClean="0"/>
              <a:t>: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ceps.cz</a:t>
            </a:r>
            <a:r>
              <a:rPr lang="cs-CZ" sz="1400" dirty="0" smtClean="0">
                <a:hlinkClick r:id="rId4"/>
              </a:rPr>
              <a:t>/CZE/Media/</a:t>
            </a:r>
            <a:r>
              <a:rPr lang="cs-CZ" sz="1400" dirty="0" err="1" smtClean="0">
                <a:hlinkClick r:id="rId4"/>
              </a:rPr>
              <a:t>Stranky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FAQ.aspx</a:t>
            </a:r>
            <a:endParaRPr lang="cs-CZ" sz="1400" dirty="0" smtClean="0"/>
          </a:p>
          <a:p>
            <a:r>
              <a:rPr lang="cs-CZ" sz="1400" dirty="0" smtClean="0"/>
              <a:t>Zářivky pod </a:t>
            </a:r>
            <a:r>
              <a:rPr lang="cs-CZ" sz="1400" smtClean="0"/>
              <a:t>vysokonapěťovými dráty: </a:t>
            </a:r>
            <a:r>
              <a:rPr lang="cs-CZ" sz="1400" smtClean="0">
                <a:hlinkClick r:id="rId5"/>
              </a:rPr>
              <a:t>http://evilmonito.com/2009/04/10/field-by-richard-box/</a:t>
            </a:r>
            <a:endParaRPr lang="cs-CZ" sz="140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Předvádění na obrazovce (4:3)</PresentationFormat>
  <Paragraphs>86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Od elektrárny až do domu</vt:lpstr>
      <vt:lpstr>Schéma přenosu elektrické energie</vt:lpstr>
      <vt:lpstr>Rozvodná síť v Česku</vt:lpstr>
      <vt:lpstr>Jak vzniká blackout?</vt:lpstr>
      <vt:lpstr>Blackout v Česku?</vt:lpstr>
      <vt:lpstr>Pod vedením vysokého napětí…</vt:lpstr>
      <vt:lpstr>Použité obrázky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2013-05-05T16:11:35Z</dcterms:created>
  <dcterms:modified xsi:type="dcterms:W3CDTF">2013-05-08T16:38:11Z</dcterms:modified>
</cp:coreProperties>
</file>