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392" r:id="rId2"/>
    <p:sldId id="393" r:id="rId3"/>
    <p:sldId id="394" r:id="rId4"/>
    <p:sldId id="395" r:id="rId5"/>
    <p:sldId id="396" r:id="rId6"/>
    <p:sldId id="397" r:id="rId7"/>
    <p:sldId id="398" r:id="rId8"/>
    <p:sldId id="39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7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D1879F-F4EB-4B9F-928D-84B0A04E5BB6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564E3B-486C-463F-BC70-DD700B94A12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E9C1-2376-4152-B892-ACDC3D32C689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EC478-497F-4916-8A3E-2EADA9F62A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E9C1-2376-4152-B892-ACDC3D32C689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EC478-497F-4916-8A3E-2EADA9F62A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E9C1-2376-4152-B892-ACDC3D32C689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EC478-497F-4916-8A3E-2EADA9F62A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E9C1-2376-4152-B892-ACDC3D32C689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EC478-497F-4916-8A3E-2EADA9F62A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E9C1-2376-4152-B892-ACDC3D32C689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EC478-497F-4916-8A3E-2EADA9F62A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E9C1-2376-4152-B892-ACDC3D32C689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EC478-497F-4916-8A3E-2EADA9F62A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E9C1-2376-4152-B892-ACDC3D32C689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EC478-497F-4916-8A3E-2EADA9F62A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E9C1-2376-4152-B892-ACDC3D32C689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EC478-497F-4916-8A3E-2EADA9F62A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E9C1-2376-4152-B892-ACDC3D32C689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EC478-497F-4916-8A3E-2EADA9F62A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E9C1-2376-4152-B892-ACDC3D32C689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EC478-497F-4916-8A3E-2EADA9F62A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E9C1-2376-4152-B892-ACDC3D32C689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EC478-497F-4916-8A3E-2EADA9F62A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6E9C1-2376-4152-B892-ACDC3D32C689}" type="datetimeFigureOut">
              <a:rPr lang="cs-CZ" smtClean="0"/>
              <a:pPr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6EC478-497F-4916-8A3E-2EADA9F62AF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28688"/>
            <a:ext cx="7772400" cy="21431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VYJMENOVANÁ  SLOVA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8750" y="3571875"/>
            <a:ext cx="6400800" cy="199548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Mgr. Jitka Vlková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900" smtClean="0"/>
              <a:t>VY_32_INOVACE_18_12_vyjmenovaná </a:t>
            </a:r>
            <a:r>
              <a:rPr lang="cs-CZ" sz="1900" dirty="0" smtClean="0"/>
              <a:t>slova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</p:txBody>
      </p:sp>
      <p:pic>
        <p:nvPicPr>
          <p:cNvPr id="14029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88" y="3000375"/>
            <a:ext cx="5976937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cs-CZ" sz="2400" b="1" u="sng" smtClean="0"/>
              <a:t>VYDRA, VÝR, VYŽLE</a:t>
            </a:r>
          </a:p>
        </p:txBody>
      </p:sp>
      <p:sp>
        <p:nvSpPr>
          <p:cNvPr id="141315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12603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1200" smtClean="0"/>
              <a:t>Doplň správná i –y, í –ý:</a:t>
            </a:r>
          </a:p>
          <a:p>
            <a:pPr>
              <a:buFont typeface="Arial" charset="0"/>
              <a:buNone/>
            </a:pPr>
            <a:r>
              <a:rPr lang="cs-CZ" sz="1800" smtClean="0"/>
              <a:t>V     dra říční je vodní živoč    ch. Své nory s       staví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bl    zko řek. V m     stech, kde se v    dry zab     dl     ly,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teče čistá voda. Ob    čejně je v     dra plachá. Ochrán-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ci zvířat některé v     dry odchovávají v zajetí a pak je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pouštějí do doposud v     drami nezab    dlených oblastí vodn     ch toků. T    to v    dry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běhají za sv     mi chovateli jako ps     ci. </a:t>
            </a:r>
          </a:p>
        </p:txBody>
      </p:sp>
      <p:pic>
        <p:nvPicPr>
          <p:cNvPr id="141316" name="Picture 2" descr="43FF859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63" y="1357313"/>
            <a:ext cx="2911475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317" name="TextovéPole 4"/>
          <p:cNvSpPr txBox="1">
            <a:spLocks noChangeArrowheads="1"/>
          </p:cNvSpPr>
          <p:nvPr/>
        </p:nvSpPr>
        <p:spPr bwMode="auto">
          <a:xfrm>
            <a:off x="714375" y="1214438"/>
            <a:ext cx="214313" cy="369887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41318" name="TextovéPole 5"/>
          <p:cNvSpPr txBox="1">
            <a:spLocks noChangeArrowheads="1"/>
          </p:cNvSpPr>
          <p:nvPr/>
        </p:nvSpPr>
        <p:spPr bwMode="auto">
          <a:xfrm>
            <a:off x="3000375" y="1214438"/>
            <a:ext cx="214313" cy="369887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41319" name="TextovéPole 6"/>
          <p:cNvSpPr txBox="1">
            <a:spLocks noChangeArrowheads="1"/>
          </p:cNvSpPr>
          <p:nvPr/>
        </p:nvSpPr>
        <p:spPr bwMode="auto">
          <a:xfrm>
            <a:off x="4500563" y="1214438"/>
            <a:ext cx="214312" cy="369887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41320" name="TextovéPole 7"/>
          <p:cNvSpPr txBox="1">
            <a:spLocks noChangeArrowheads="1"/>
          </p:cNvSpPr>
          <p:nvPr/>
        </p:nvSpPr>
        <p:spPr bwMode="auto">
          <a:xfrm>
            <a:off x="714375" y="1857375"/>
            <a:ext cx="214313" cy="369888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41321" name="TextovéPole 8"/>
          <p:cNvSpPr txBox="1">
            <a:spLocks noChangeArrowheads="1"/>
          </p:cNvSpPr>
          <p:nvPr/>
        </p:nvSpPr>
        <p:spPr bwMode="auto">
          <a:xfrm>
            <a:off x="2071688" y="1857375"/>
            <a:ext cx="214312" cy="369888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41322" name="TextovéPole 9"/>
          <p:cNvSpPr txBox="1">
            <a:spLocks noChangeArrowheads="1"/>
          </p:cNvSpPr>
          <p:nvPr/>
        </p:nvSpPr>
        <p:spPr bwMode="auto">
          <a:xfrm>
            <a:off x="3643313" y="1857375"/>
            <a:ext cx="214312" cy="369888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41323" name="TextovéPole 10"/>
          <p:cNvSpPr txBox="1">
            <a:spLocks noChangeArrowheads="1"/>
          </p:cNvSpPr>
          <p:nvPr/>
        </p:nvSpPr>
        <p:spPr bwMode="auto">
          <a:xfrm>
            <a:off x="4572000" y="1857375"/>
            <a:ext cx="214313" cy="369888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41324" name="TextovéPole 11"/>
          <p:cNvSpPr txBox="1">
            <a:spLocks noChangeArrowheads="1"/>
          </p:cNvSpPr>
          <p:nvPr/>
        </p:nvSpPr>
        <p:spPr bwMode="auto">
          <a:xfrm>
            <a:off x="5000625" y="1857375"/>
            <a:ext cx="214313" cy="369888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41325" name="TextovéPole 12"/>
          <p:cNvSpPr txBox="1">
            <a:spLocks noChangeArrowheads="1"/>
          </p:cNvSpPr>
          <p:nvPr/>
        </p:nvSpPr>
        <p:spPr bwMode="auto">
          <a:xfrm>
            <a:off x="2286000" y="2571750"/>
            <a:ext cx="214313" cy="369888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41326" name="TextovéPole 13"/>
          <p:cNvSpPr txBox="1">
            <a:spLocks noChangeArrowheads="1"/>
          </p:cNvSpPr>
          <p:nvPr/>
        </p:nvSpPr>
        <p:spPr bwMode="auto">
          <a:xfrm>
            <a:off x="3429000" y="2571750"/>
            <a:ext cx="214313" cy="369888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41327" name="TextovéPole 14"/>
          <p:cNvSpPr txBox="1">
            <a:spLocks noChangeArrowheads="1"/>
          </p:cNvSpPr>
          <p:nvPr/>
        </p:nvSpPr>
        <p:spPr bwMode="auto">
          <a:xfrm>
            <a:off x="2214563" y="3214688"/>
            <a:ext cx="214312" cy="369887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41328" name="TextovéPole 15"/>
          <p:cNvSpPr txBox="1">
            <a:spLocks noChangeArrowheads="1"/>
          </p:cNvSpPr>
          <p:nvPr/>
        </p:nvSpPr>
        <p:spPr bwMode="auto">
          <a:xfrm>
            <a:off x="2643188" y="3857625"/>
            <a:ext cx="214312" cy="369888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41329" name="TextovéPole 16"/>
          <p:cNvSpPr txBox="1">
            <a:spLocks noChangeArrowheads="1"/>
          </p:cNvSpPr>
          <p:nvPr/>
        </p:nvSpPr>
        <p:spPr bwMode="auto">
          <a:xfrm>
            <a:off x="4000500" y="3857625"/>
            <a:ext cx="214313" cy="369888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41330" name="TextovéPole 17"/>
          <p:cNvSpPr txBox="1">
            <a:spLocks noChangeArrowheads="1"/>
          </p:cNvSpPr>
          <p:nvPr/>
        </p:nvSpPr>
        <p:spPr bwMode="auto">
          <a:xfrm>
            <a:off x="6143625" y="3857625"/>
            <a:ext cx="214313" cy="369888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41331" name="TextovéPole 18"/>
          <p:cNvSpPr txBox="1">
            <a:spLocks noChangeArrowheads="1"/>
          </p:cNvSpPr>
          <p:nvPr/>
        </p:nvSpPr>
        <p:spPr bwMode="auto">
          <a:xfrm>
            <a:off x="7286625" y="3857625"/>
            <a:ext cx="214313" cy="369888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41332" name="TextovéPole 19"/>
          <p:cNvSpPr txBox="1">
            <a:spLocks noChangeArrowheads="1"/>
          </p:cNvSpPr>
          <p:nvPr/>
        </p:nvSpPr>
        <p:spPr bwMode="auto">
          <a:xfrm>
            <a:off x="7858125" y="3857625"/>
            <a:ext cx="214313" cy="369888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41333" name="TextovéPole 20"/>
          <p:cNvSpPr txBox="1">
            <a:spLocks noChangeArrowheads="1"/>
          </p:cNvSpPr>
          <p:nvPr/>
        </p:nvSpPr>
        <p:spPr bwMode="auto">
          <a:xfrm>
            <a:off x="1643063" y="4500563"/>
            <a:ext cx="214312" cy="369887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41334" name="TextovéPole 21"/>
          <p:cNvSpPr txBox="1">
            <a:spLocks noChangeArrowheads="1"/>
          </p:cNvSpPr>
          <p:nvPr/>
        </p:nvSpPr>
        <p:spPr bwMode="auto">
          <a:xfrm>
            <a:off x="3714750" y="4500563"/>
            <a:ext cx="214313" cy="369887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ovéPole 21"/>
          <p:cNvSpPr txBox="1"/>
          <p:nvPr/>
        </p:nvSpPr>
        <p:spPr>
          <a:xfrm>
            <a:off x="571500" y="6000750"/>
            <a:ext cx="2786063" cy="36988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endParaRPr lang="cs-CZ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42339" name="Zástupný symbol pro obsah 2"/>
          <p:cNvSpPr>
            <a:spLocks noGrp="1"/>
          </p:cNvSpPr>
          <p:nvPr>
            <p:ph idx="1"/>
          </p:nvPr>
        </p:nvSpPr>
        <p:spPr>
          <a:xfrm>
            <a:off x="428625" y="642938"/>
            <a:ext cx="8215313" cy="5786437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1800" smtClean="0"/>
              <a:t>			            V    r velký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			            V    r je veliký pták se zrzavě žlutým peřím. V noci můžeme 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			            sl     šet houkání v     ra, či ho uv    dět, jak letí za m     škou.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			            Při jeho letu se občas zav    ří prach ve vzduchu. V    ři jsou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užiteční ptáci. V      jste již někdy v     děli v     ra? M       jsme ho v    děli v ZOO. Také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tam b     la sova pálená, s     ček obecný, op     ce, zm     je, sloni, velbloudi a krokodýl. 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L     b     la se nám v    ří ouška.</a:t>
            </a:r>
          </a:p>
          <a:p>
            <a:pPr>
              <a:buFont typeface="Arial" charset="0"/>
              <a:buNone/>
            </a:pPr>
            <a:r>
              <a:rPr lang="cs-CZ" sz="1200" smtClean="0"/>
              <a:t>  Nespleteš se? Vytvoř správné slovní dvojice: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</p:txBody>
      </p:sp>
      <p:sp>
        <p:nvSpPr>
          <p:cNvPr id="21" name="TextovéPole 20"/>
          <p:cNvSpPr txBox="1"/>
          <p:nvPr/>
        </p:nvSpPr>
        <p:spPr>
          <a:xfrm>
            <a:off x="571500" y="5143500"/>
            <a:ext cx="2786063" cy="36988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endParaRPr lang="cs-CZ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71500" y="5572125"/>
            <a:ext cx="2786063" cy="36988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endParaRPr lang="cs-CZ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42342" name="Nadpis 1"/>
          <p:cNvSpPr>
            <a:spLocks noGrp="1"/>
          </p:cNvSpPr>
          <p:nvPr>
            <p:ph type="title"/>
          </p:nvPr>
        </p:nvSpPr>
        <p:spPr>
          <a:xfrm>
            <a:off x="457200" y="357188"/>
            <a:ext cx="8229600" cy="285750"/>
          </a:xfrm>
        </p:spPr>
        <p:txBody>
          <a:bodyPr>
            <a:normAutofit fontScale="90000"/>
          </a:bodyPr>
          <a:lstStyle/>
          <a:p>
            <a:pPr algn="l"/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 Doplň správná i –y, í –ý: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 </a:t>
            </a:r>
          </a:p>
        </p:txBody>
      </p:sp>
      <p:pic>
        <p:nvPicPr>
          <p:cNvPr id="142343" name="Picture 2" descr="1A4F7AF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714375"/>
            <a:ext cx="2286000" cy="230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Přímá spojovací čára 5"/>
          <p:cNvCxnSpPr/>
          <p:nvPr/>
        </p:nvCxnSpPr>
        <p:spPr>
          <a:xfrm>
            <a:off x="571500" y="4929188"/>
            <a:ext cx="8001000" cy="1587"/>
          </a:xfrm>
          <a:prstGeom prst="line">
            <a:avLst/>
          </a:prstGeom>
          <a:ln w="190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642938" y="5143500"/>
            <a:ext cx="1285875" cy="369888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cs-CZ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SOVA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715000" y="5143500"/>
            <a:ext cx="1285875" cy="369888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cs-CZ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VÍRA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5715000" y="6000750"/>
            <a:ext cx="1285875" cy="369888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cs-CZ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VÍR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5715000" y="5572125"/>
            <a:ext cx="1285875" cy="369888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cs-CZ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VÝR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642938" y="5572125"/>
            <a:ext cx="1285875" cy="369888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cs-CZ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VODNÍ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642938" y="6000750"/>
            <a:ext cx="1285875" cy="369888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cs-CZ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PEVNÁ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3071813" y="642938"/>
            <a:ext cx="214312" cy="3698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071813" y="1285875"/>
            <a:ext cx="214312" cy="3698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143250" y="1928813"/>
            <a:ext cx="214313" cy="3698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643438" y="1928813"/>
            <a:ext cx="214312" cy="3698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857875" y="1928813"/>
            <a:ext cx="214313" cy="3698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643813" y="1928813"/>
            <a:ext cx="214312" cy="3698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286375" y="2571750"/>
            <a:ext cx="214313" cy="3698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7500938" y="2571750"/>
            <a:ext cx="214312" cy="3698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2000250" y="3214688"/>
            <a:ext cx="214313" cy="3698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3643313" y="3214688"/>
            <a:ext cx="214312" cy="3698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429125" y="3214688"/>
            <a:ext cx="214313" cy="3698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5214938" y="3214688"/>
            <a:ext cx="214312" cy="3698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6429375" y="3214688"/>
            <a:ext cx="214313" cy="3698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1071563" y="3929063"/>
            <a:ext cx="214312" cy="3698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2857500" y="3929063"/>
            <a:ext cx="214313" cy="3698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4500563" y="3929063"/>
            <a:ext cx="214312" cy="3698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5357813" y="3929063"/>
            <a:ext cx="214312" cy="3698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42938" y="4500563"/>
            <a:ext cx="214312" cy="3698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1000125" y="4500563"/>
            <a:ext cx="214313" cy="3698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2286000" y="4500563"/>
            <a:ext cx="214313" cy="3698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cs-CZ" sz="2400" b="1" u="sng" smtClean="0"/>
              <a:t>POVYK, VÝHEŇ</a:t>
            </a:r>
          </a:p>
        </p:txBody>
      </p:sp>
      <p:sp>
        <p:nvSpPr>
          <p:cNvPr id="143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1200" smtClean="0"/>
              <a:t>Doplň správná i –y, í –ý:</a:t>
            </a:r>
          </a:p>
          <a:p>
            <a:pPr>
              <a:buFont typeface="Arial" charset="0"/>
              <a:buNone/>
            </a:pPr>
            <a:r>
              <a:rPr lang="cs-CZ" sz="1800" smtClean="0"/>
              <a:t>Podzimn       s    chravé počasí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Toník se zahříval u kamen. Přijel na v    kend k bab    čce a dědečkovi. Kd    ž je uv    - 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děl po dlouhé době, v    skal radostí. Malá Terezka také jásala. To vám b    lo pov    ku.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Bab     čka  zatop     la v kamnech a za chv     li si Toník připadal v m    stnosti jako 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ve v    hni. Bab    čka dus    la na pánv    čce mrkv     čku s hráškem a Toník s      pro-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hl    žel obrázkové knížky. Na jednom obrázku b    ly tančící v     ly. Večer s      všichni 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při sv     čce pov    dali.</a:t>
            </a:r>
          </a:p>
          <a:p>
            <a:endParaRPr lang="cs-CZ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1357313" y="1357313"/>
            <a:ext cx="214312" cy="369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85938" y="1357313"/>
            <a:ext cx="214312" cy="369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29063" y="2000250"/>
            <a:ext cx="214312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43500" y="2000250"/>
            <a:ext cx="214313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43750" y="2000250"/>
            <a:ext cx="214313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929563" y="2000250"/>
            <a:ext cx="214312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71750" y="2714625"/>
            <a:ext cx="214313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072313" y="2714625"/>
            <a:ext cx="214312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858125" y="2714625"/>
            <a:ext cx="214313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28688" y="3357563"/>
            <a:ext cx="214312" cy="369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071688" y="3357563"/>
            <a:ext cx="214312" cy="369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357688" y="3357563"/>
            <a:ext cx="214312" cy="369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643688" y="3357563"/>
            <a:ext cx="214312" cy="369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928688" y="4000500"/>
            <a:ext cx="214312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857375" y="4000500"/>
            <a:ext cx="214313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786063" y="4000500"/>
            <a:ext cx="214312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929063" y="4000500"/>
            <a:ext cx="214312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000625" y="4000500"/>
            <a:ext cx="214313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358063" y="4000500"/>
            <a:ext cx="214312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14375" y="4643438"/>
            <a:ext cx="214313" cy="369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857750" y="4643438"/>
            <a:ext cx="214313" cy="369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072188" y="4643438"/>
            <a:ext cx="214312" cy="369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215188" y="4643438"/>
            <a:ext cx="214312" cy="369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071563" y="5286375"/>
            <a:ext cx="214312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000250" y="5286375"/>
            <a:ext cx="214313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Nadpis 1"/>
          <p:cNvSpPr>
            <a:spLocks noGrp="1"/>
          </p:cNvSpPr>
          <p:nvPr>
            <p:ph type="title"/>
          </p:nvPr>
        </p:nvSpPr>
        <p:spPr>
          <a:xfrm>
            <a:off x="500063" y="214313"/>
            <a:ext cx="8229600" cy="357187"/>
          </a:xfrm>
        </p:spPr>
        <p:txBody>
          <a:bodyPr/>
          <a:lstStyle/>
          <a:p>
            <a:pPr algn="l"/>
            <a:r>
              <a:rPr lang="en-US" sz="1200" smtClean="0"/>
              <a:t>Roztřiď do sloupců podle toho, zda – li se ve slově píše i – í nebo y – ý:</a:t>
            </a:r>
            <a:endParaRPr lang="cs-CZ" sz="1200" smtClean="0"/>
          </a:p>
        </p:txBody>
      </p:sp>
      <p:sp>
        <p:nvSpPr>
          <p:cNvPr id="4" name="AutoShape 13"/>
          <p:cNvSpPr>
            <a:spLocks noChangeArrowheads="1"/>
          </p:cNvSpPr>
          <p:nvPr/>
        </p:nvSpPr>
        <p:spPr bwMode="auto">
          <a:xfrm>
            <a:off x="4500563" y="642938"/>
            <a:ext cx="1400175" cy="704850"/>
          </a:xfrm>
          <a:prstGeom prst="cube">
            <a:avLst>
              <a:gd name="adj" fmla="val 25000"/>
            </a:avLst>
          </a:prstGeom>
          <a:solidFill>
            <a:schemeClr val="accent3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Aft>
                <a:spcPts val="1000"/>
              </a:spcAft>
              <a:defRPr/>
            </a:pPr>
            <a:r>
              <a:rPr lang="cs-CZ" sz="2000" dirty="0">
                <a:solidFill>
                  <a:schemeClr val="bg1"/>
                </a:solidFill>
                <a:latin typeface="Calibri" pitchFamily="34" charset="0"/>
              </a:rPr>
              <a:t>     I  -  Í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5" name="AutoShape 13"/>
          <p:cNvSpPr>
            <a:spLocks noChangeArrowheads="1"/>
          </p:cNvSpPr>
          <p:nvPr/>
        </p:nvSpPr>
        <p:spPr bwMode="auto">
          <a:xfrm>
            <a:off x="6929438" y="642938"/>
            <a:ext cx="1400175" cy="704850"/>
          </a:xfrm>
          <a:prstGeom prst="cube">
            <a:avLst>
              <a:gd name="adj" fmla="val 25000"/>
            </a:avLst>
          </a:prstGeom>
          <a:solidFill>
            <a:schemeClr val="accent3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Aft>
                <a:spcPts val="1000"/>
              </a:spcAft>
              <a:defRPr/>
            </a:pPr>
            <a:r>
              <a:rPr lang="cs-CZ" sz="2000" dirty="0">
                <a:solidFill>
                  <a:srgbClr val="FFFFFF"/>
                </a:solidFill>
                <a:latin typeface="Calibri" pitchFamily="34" charset="0"/>
              </a:rPr>
              <a:t>    </a:t>
            </a:r>
            <a:r>
              <a:rPr lang="cs-CZ" sz="2000" dirty="0">
                <a:solidFill>
                  <a:schemeClr val="bg1"/>
                </a:solidFill>
                <a:latin typeface="Calibri" pitchFamily="34" charset="0"/>
              </a:rPr>
              <a:t>Y  -  Ý</a:t>
            </a:r>
          </a:p>
          <a:p>
            <a:pPr>
              <a:defRPr/>
            </a:pPr>
            <a:endParaRPr lang="cs-CZ" dirty="0"/>
          </a:p>
        </p:txBody>
      </p:sp>
      <p:cxnSp>
        <p:nvCxnSpPr>
          <p:cNvPr id="144389" name="AutoShape 8"/>
          <p:cNvCxnSpPr>
            <a:cxnSpLocks noChangeShapeType="1"/>
          </p:cNvCxnSpPr>
          <p:nvPr/>
        </p:nvCxnSpPr>
        <p:spPr bwMode="auto">
          <a:xfrm rot="16200000" flipV="1">
            <a:off x="928688" y="3643313"/>
            <a:ext cx="6000750" cy="0"/>
          </a:xfrm>
          <a:prstGeom prst="straightConnector1">
            <a:avLst/>
          </a:prstGeom>
          <a:noFill/>
          <a:ln w="38100">
            <a:solidFill>
              <a:srgbClr val="FFC000"/>
            </a:solidFill>
            <a:round/>
            <a:headEnd/>
            <a:tailEnd/>
          </a:ln>
        </p:spPr>
      </p:cxnSp>
      <p:cxnSp>
        <p:nvCxnSpPr>
          <p:cNvPr id="144390" name="AutoShape 8"/>
          <p:cNvCxnSpPr>
            <a:cxnSpLocks noChangeShapeType="1"/>
          </p:cNvCxnSpPr>
          <p:nvPr/>
        </p:nvCxnSpPr>
        <p:spPr bwMode="auto">
          <a:xfrm rot="16200000" flipV="1">
            <a:off x="3357563" y="3643313"/>
            <a:ext cx="6000750" cy="0"/>
          </a:xfrm>
          <a:prstGeom prst="straightConnector1">
            <a:avLst/>
          </a:prstGeom>
          <a:noFill/>
          <a:ln w="38100">
            <a:solidFill>
              <a:srgbClr val="FFC000"/>
            </a:solidFill>
            <a:round/>
            <a:headEnd/>
            <a:tailEnd/>
          </a:ln>
        </p:spPr>
      </p:cxnSp>
      <p:cxnSp>
        <p:nvCxnSpPr>
          <p:cNvPr id="144391" name="AutoShape 8"/>
          <p:cNvCxnSpPr>
            <a:cxnSpLocks noChangeShapeType="1"/>
          </p:cNvCxnSpPr>
          <p:nvPr/>
        </p:nvCxnSpPr>
        <p:spPr bwMode="auto">
          <a:xfrm rot="16200000" flipV="1">
            <a:off x="5857875" y="3643313"/>
            <a:ext cx="6000750" cy="0"/>
          </a:xfrm>
          <a:prstGeom prst="straightConnector1">
            <a:avLst/>
          </a:prstGeom>
          <a:noFill/>
          <a:ln w="38100">
            <a:solidFill>
              <a:srgbClr val="FFC000"/>
            </a:solidFill>
            <a:round/>
            <a:headEnd/>
            <a:tailEnd/>
          </a:ln>
        </p:spPr>
      </p:cxnSp>
      <p:cxnSp>
        <p:nvCxnSpPr>
          <p:cNvPr id="144392" name="AutoShape 8"/>
          <p:cNvCxnSpPr>
            <a:cxnSpLocks noChangeShapeType="1"/>
          </p:cNvCxnSpPr>
          <p:nvPr/>
        </p:nvCxnSpPr>
        <p:spPr bwMode="auto">
          <a:xfrm rot="10800000">
            <a:off x="3929063" y="1428750"/>
            <a:ext cx="4929187" cy="1588"/>
          </a:xfrm>
          <a:prstGeom prst="straightConnector1">
            <a:avLst/>
          </a:prstGeom>
          <a:noFill/>
          <a:ln w="38100">
            <a:solidFill>
              <a:srgbClr val="FFC000"/>
            </a:solidFill>
            <a:round/>
            <a:headEnd/>
            <a:tailEnd/>
          </a:ln>
        </p:spPr>
      </p:cxn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1928813" y="1857375"/>
            <a:ext cx="1643062" cy="3571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dlouhé prav-</a:t>
            </a:r>
            <a:r>
              <a:rPr lang="cs-CZ" sz="1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tko</a:t>
            </a:r>
            <a:endParaRPr lang="cs-CZ" sz="1600" dirty="0">
              <a:solidFill>
                <a:schemeClr val="accent6">
                  <a:lumMod val="75000"/>
                </a:schemeClr>
              </a:solidFill>
              <a:latin typeface="Arial" pitchFamily="34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2428875" y="857250"/>
            <a:ext cx="1214438" cy="3571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řeka V-dra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1714500" y="3500438"/>
            <a:ext cx="1643063" cy="357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krav-</a:t>
            </a:r>
            <a:r>
              <a:rPr lang="cs-CZ" sz="1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čka</a:t>
            </a:r>
            <a:r>
              <a:rPr lang="cs-CZ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 Bětka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2000250" y="5214938"/>
            <a:ext cx="1419225" cy="357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prasklé v-</a:t>
            </a:r>
            <a:r>
              <a:rPr lang="cs-CZ" sz="1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čko</a:t>
            </a:r>
            <a:endParaRPr lang="cs-CZ" sz="1600" dirty="0">
              <a:solidFill>
                <a:schemeClr val="accent6">
                  <a:lumMod val="75000"/>
                </a:schemeClr>
              </a:solidFill>
              <a:latin typeface="Arial" pitchFamily="34" charset="0"/>
            </a:endParaRP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357188" y="2214563"/>
            <a:ext cx="1357312" cy="357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ztropil </a:t>
            </a:r>
            <a:r>
              <a:rPr lang="cs-CZ" sz="1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pov</a:t>
            </a:r>
            <a:r>
              <a:rPr lang="cs-CZ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-k</a:t>
            </a: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642938" y="2928938"/>
            <a:ext cx="1428750" cy="357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leštěný </a:t>
            </a:r>
            <a:r>
              <a:rPr lang="cs-CZ" sz="1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klav</a:t>
            </a:r>
            <a:r>
              <a:rPr lang="cs-CZ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-r</a:t>
            </a:r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2214563" y="2714625"/>
            <a:ext cx="1428750" cy="3571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hrozná v-</a:t>
            </a:r>
            <a:r>
              <a:rPr lang="cs-CZ" sz="1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heň</a:t>
            </a:r>
            <a:endParaRPr lang="cs-CZ" sz="1600" dirty="0">
              <a:solidFill>
                <a:schemeClr val="accent6">
                  <a:lumMod val="75000"/>
                </a:schemeClr>
              </a:solidFill>
              <a:latin typeface="Arial" pitchFamily="34" charset="0"/>
            </a:endParaRPr>
          </a:p>
        </p:txBody>
      </p:sp>
      <p:sp>
        <p:nvSpPr>
          <p:cNvPr id="17" name="Text Box 9"/>
          <p:cNvSpPr txBox="1">
            <a:spLocks noChangeArrowheads="1"/>
          </p:cNvSpPr>
          <p:nvPr/>
        </p:nvSpPr>
        <p:spPr bwMode="auto">
          <a:xfrm>
            <a:off x="357188" y="5715000"/>
            <a:ext cx="1428750" cy="3571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slav-t svátek</a:t>
            </a:r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1857375" y="4500563"/>
            <a:ext cx="1857375" cy="357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potopené plav-</a:t>
            </a:r>
            <a:r>
              <a:rPr lang="cs-CZ" sz="1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dlo</a:t>
            </a:r>
            <a:endParaRPr lang="cs-CZ" sz="1600" dirty="0">
              <a:solidFill>
                <a:schemeClr val="accent6">
                  <a:lumMod val="75000"/>
                </a:schemeClr>
              </a:solidFill>
              <a:latin typeface="Arial" pitchFamily="34" charset="0"/>
            </a:endParaRPr>
          </a:p>
        </p:txBody>
      </p:sp>
      <p:sp>
        <p:nvSpPr>
          <p:cNvPr id="19" name="Text Box 9"/>
          <p:cNvSpPr txBox="1">
            <a:spLocks noChangeArrowheads="1"/>
          </p:cNvSpPr>
          <p:nvPr/>
        </p:nvSpPr>
        <p:spPr bwMode="auto">
          <a:xfrm>
            <a:off x="428625" y="5000625"/>
            <a:ext cx="1214438" cy="3571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letící v-</a:t>
            </a:r>
            <a:r>
              <a:rPr lang="cs-CZ" sz="1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ři</a:t>
            </a:r>
            <a:endParaRPr lang="cs-CZ" sz="1600" dirty="0">
              <a:solidFill>
                <a:schemeClr val="accent6">
                  <a:lumMod val="75000"/>
                </a:schemeClr>
              </a:solidFill>
              <a:latin typeface="Arial" pitchFamily="34" charset="0"/>
            </a:endParaRPr>
          </a:p>
        </p:txBody>
      </p:sp>
      <p:sp>
        <p:nvSpPr>
          <p:cNvPr id="20" name="Text Box 9"/>
          <p:cNvSpPr txBox="1">
            <a:spLocks noChangeArrowheads="1"/>
          </p:cNvSpPr>
          <p:nvPr/>
        </p:nvSpPr>
        <p:spPr bwMode="auto">
          <a:xfrm>
            <a:off x="714375" y="4000500"/>
            <a:ext cx="1500188" cy="3571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cs-CZ" sz="1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žv</a:t>
            </a:r>
            <a:r>
              <a:rPr lang="cs-CZ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-</a:t>
            </a:r>
            <a:r>
              <a:rPr lang="cs-CZ" sz="1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kací</a:t>
            </a:r>
            <a:r>
              <a:rPr lang="cs-CZ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 guma</a:t>
            </a:r>
          </a:p>
        </p:txBody>
      </p:sp>
      <p:sp>
        <p:nvSpPr>
          <p:cNvPr id="21" name="Text Box 9"/>
          <p:cNvSpPr txBox="1">
            <a:spLocks noChangeArrowheads="1"/>
          </p:cNvSpPr>
          <p:nvPr/>
        </p:nvSpPr>
        <p:spPr bwMode="auto">
          <a:xfrm>
            <a:off x="500063" y="1357313"/>
            <a:ext cx="2357437" cy="357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cs-CZ" sz="1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zv</a:t>
            </a:r>
            <a:r>
              <a:rPr lang="cs-CZ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-kat si na cosi nového</a:t>
            </a:r>
          </a:p>
        </p:txBody>
      </p:sp>
      <p:sp>
        <p:nvSpPr>
          <p:cNvPr id="22" name="Text Box 9"/>
          <p:cNvSpPr txBox="1">
            <a:spLocks noChangeArrowheads="1"/>
          </p:cNvSpPr>
          <p:nvPr/>
        </p:nvSpPr>
        <p:spPr bwMode="auto">
          <a:xfrm>
            <a:off x="2071688" y="5857875"/>
            <a:ext cx="1643062" cy="3571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v-</a:t>
            </a:r>
            <a:r>
              <a:rPr lang="cs-CZ" sz="1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soká</a:t>
            </a:r>
            <a:r>
              <a:rPr lang="cs-CZ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 borovice</a:t>
            </a:r>
          </a:p>
        </p:txBody>
      </p:sp>
      <p:sp>
        <p:nvSpPr>
          <p:cNvPr id="23" name="Text Box 9"/>
          <p:cNvSpPr txBox="1">
            <a:spLocks noChangeArrowheads="1"/>
          </p:cNvSpPr>
          <p:nvPr/>
        </p:nvSpPr>
        <p:spPr bwMode="auto">
          <a:xfrm>
            <a:off x="714375" y="785813"/>
            <a:ext cx="1071563" cy="357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vodní v-r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r>
              <a:rPr lang="cs-CZ" sz="2400" b="1" u="sng" smtClean="0"/>
              <a:t>SLOVA S PŘEDPONOU VY-, VÝ-</a:t>
            </a:r>
          </a:p>
        </p:txBody>
      </p:sp>
      <p:sp>
        <p:nvSpPr>
          <p:cNvPr id="145411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126038"/>
          </a:xfrm>
          <a:ln>
            <a:solidFill>
              <a:schemeClr val="bg1"/>
            </a:solidFill>
          </a:ln>
        </p:spPr>
        <p:txBody>
          <a:bodyPr/>
          <a:lstStyle/>
          <a:p>
            <a:pPr>
              <a:buFont typeface="Arial" charset="0"/>
              <a:buNone/>
            </a:pPr>
            <a:r>
              <a:rPr lang="cs-CZ" sz="1200" smtClean="0"/>
              <a:t>Napiš slova s předponou vy-, vý-:</a:t>
            </a:r>
          </a:p>
          <a:p>
            <a:pPr>
              <a:buFont typeface="Arial" charset="0"/>
              <a:buNone/>
            </a:pPr>
            <a:r>
              <a:rPr lang="cs-CZ" sz="1800" smtClean="0"/>
              <a:t>od-                                                     za-                                                    na-</a:t>
            </a:r>
          </a:p>
          <a:p>
            <a:pPr>
              <a:buFont typeface="Arial" charset="0"/>
              <a:buNone/>
            </a:pPr>
            <a:r>
              <a:rPr lang="cs-CZ" sz="1800" smtClean="0"/>
              <a:t>pře-                                                    se-                                                    u-</a:t>
            </a:r>
          </a:p>
          <a:p>
            <a:pPr>
              <a:buFont typeface="Arial" charset="0"/>
              <a:buNone/>
            </a:pPr>
            <a:r>
              <a:rPr lang="cs-CZ" sz="1800" smtClean="0"/>
              <a:t>pod-           let                                   pro-            šít                                  od-                 lít</a:t>
            </a:r>
          </a:p>
          <a:p>
            <a:pPr>
              <a:buFont typeface="Arial" charset="0"/>
              <a:buNone/>
            </a:pPr>
            <a:r>
              <a:rPr lang="cs-CZ" sz="1800" smtClean="0"/>
              <a:t>ná-                                                     na-                                                     za-</a:t>
            </a:r>
          </a:p>
          <a:p>
            <a:pPr>
              <a:buFont typeface="Arial" charset="0"/>
              <a:buNone/>
            </a:pPr>
            <a:r>
              <a:rPr lang="cs-CZ" sz="1800" smtClean="0"/>
              <a:t>s-                                                        u-                                                      po-</a:t>
            </a:r>
          </a:p>
          <a:p>
            <a:pPr>
              <a:buFont typeface="Arial" charset="0"/>
              <a:buNone/>
            </a:pPr>
            <a:r>
              <a:rPr lang="cs-CZ" sz="1800" smtClean="0"/>
              <a:t>                                                           do-                                                    roz-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200" smtClean="0"/>
              <a:t>Napiš slova s předponou vy- nebo vý-:</a:t>
            </a:r>
          </a:p>
          <a:p>
            <a:pPr>
              <a:buFont typeface="Arial" charset="0"/>
              <a:buNone/>
            </a:pPr>
            <a:r>
              <a:rPr lang="cs-CZ" sz="1800" smtClean="0"/>
              <a:t>set, mýt, prodat, čistit, lovit, pít, šroubovat, bílit, hledat, válet, zdobit, žehlit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                      ,                        ,                        ,                        ,                       ,                        ,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                           ,                        ,                       ,                       ,                        ,                                                        </a:t>
            </a:r>
          </a:p>
        </p:txBody>
      </p:sp>
      <p:cxnSp>
        <p:nvCxnSpPr>
          <p:cNvPr id="5" name="Přímá spojovací čára 4"/>
          <p:cNvCxnSpPr/>
          <p:nvPr/>
        </p:nvCxnSpPr>
        <p:spPr>
          <a:xfrm rot="16200000" flipH="1">
            <a:off x="892969" y="1464469"/>
            <a:ext cx="642938" cy="571500"/>
          </a:xfrm>
          <a:prstGeom prst="line">
            <a:avLst/>
          </a:prstGeom>
          <a:ln w="952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928688" y="1785938"/>
            <a:ext cx="571500" cy="28575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1000125" y="2071688"/>
            <a:ext cx="500063" cy="1587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flipV="1">
            <a:off x="928688" y="2071688"/>
            <a:ext cx="571500" cy="357187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rot="5400000" flipH="1" flipV="1">
            <a:off x="785813" y="2071688"/>
            <a:ext cx="714375" cy="714375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rot="16200000" flipH="1">
            <a:off x="3929063" y="1428750"/>
            <a:ext cx="642938" cy="642937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3929063" y="1785938"/>
            <a:ext cx="642937" cy="28575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4000500" y="2071688"/>
            <a:ext cx="571500" cy="1587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flipV="1">
            <a:off x="3929063" y="2071688"/>
            <a:ext cx="642937" cy="357187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 flipV="1">
            <a:off x="3857625" y="2071688"/>
            <a:ext cx="714375" cy="642937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/>
          <p:nvPr/>
        </p:nvCxnSpPr>
        <p:spPr>
          <a:xfrm rot="5400000" flipH="1" flipV="1">
            <a:off x="3750469" y="2250282"/>
            <a:ext cx="1000125" cy="642937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>
            <a:off x="6929438" y="1428750"/>
            <a:ext cx="857250" cy="642938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>
            <a:off x="6858000" y="1785938"/>
            <a:ext cx="928688" cy="28575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čára 47"/>
          <p:cNvCxnSpPr/>
          <p:nvPr/>
        </p:nvCxnSpPr>
        <p:spPr>
          <a:xfrm>
            <a:off x="7000875" y="2071688"/>
            <a:ext cx="785813" cy="1587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/>
          <p:nvPr/>
        </p:nvCxnSpPr>
        <p:spPr>
          <a:xfrm flipV="1">
            <a:off x="7000875" y="2071688"/>
            <a:ext cx="785813" cy="357187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 flipV="1">
            <a:off x="7000875" y="2071688"/>
            <a:ext cx="785813" cy="642937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ovací čára 55"/>
          <p:cNvCxnSpPr/>
          <p:nvPr/>
        </p:nvCxnSpPr>
        <p:spPr>
          <a:xfrm rot="5400000" flipH="1" flipV="1">
            <a:off x="6929438" y="2214563"/>
            <a:ext cx="1000125" cy="714375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ovéPole 56"/>
          <p:cNvSpPr txBox="1"/>
          <p:nvPr/>
        </p:nvSpPr>
        <p:spPr>
          <a:xfrm>
            <a:off x="571500" y="3286125"/>
            <a:ext cx="1285875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endParaRPr lang="cs-CZ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3643313" y="3286125"/>
            <a:ext cx="1285875" cy="3698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endParaRPr lang="cs-CZ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6715125" y="3286125"/>
            <a:ext cx="1285875" cy="3698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endParaRPr lang="cs-CZ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500063" y="5072063"/>
            <a:ext cx="1143000" cy="369887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endParaRPr lang="cs-CZ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1857375" y="5072063"/>
            <a:ext cx="1143000" cy="369887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endParaRPr lang="cs-CZ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3143250" y="5072063"/>
            <a:ext cx="1143000" cy="369887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endParaRPr lang="cs-CZ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4429125" y="5072063"/>
            <a:ext cx="1143000" cy="369887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endParaRPr lang="cs-CZ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5715000" y="5072063"/>
            <a:ext cx="1143000" cy="369887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endParaRPr lang="cs-CZ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7072313" y="5072063"/>
            <a:ext cx="1143000" cy="369887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endParaRPr lang="cs-CZ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500063" y="5715000"/>
            <a:ext cx="1428750" cy="369888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endParaRPr lang="cs-CZ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2071688" y="5715000"/>
            <a:ext cx="1143000" cy="369888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endParaRPr lang="cs-CZ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3357563" y="5715000"/>
            <a:ext cx="1143000" cy="369888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endParaRPr lang="cs-CZ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643438" y="5715000"/>
            <a:ext cx="1143000" cy="369888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endParaRPr lang="cs-CZ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70" name="TextovéPole 69"/>
          <p:cNvSpPr txBox="1"/>
          <p:nvPr/>
        </p:nvSpPr>
        <p:spPr>
          <a:xfrm>
            <a:off x="5929313" y="5715000"/>
            <a:ext cx="1143000" cy="369888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endParaRPr lang="cs-CZ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7215188" y="5715000"/>
            <a:ext cx="1143000" cy="369888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endParaRPr lang="cs-CZ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Popis</a:t>
            </a:r>
          </a:p>
        </p:txBody>
      </p:sp>
      <p:sp>
        <p:nvSpPr>
          <p:cNvPr id="14643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sz="1800" smtClean="0"/>
              <a:t>Prezentace je určená k osvojení vyjmenovaných slov po ,,V“ – VYDRA, VÝR, VYŽLE,</a:t>
            </a:r>
          </a:p>
          <a:p>
            <a:pPr>
              <a:buFont typeface="Arial" charset="0"/>
              <a:buNone/>
            </a:pPr>
            <a:r>
              <a:rPr lang="cs-CZ" sz="1800" smtClean="0"/>
              <a:t>POVYK, VÝHEŇ A SLOVA S PŘEDPONOU VY-, VÝ- a k procvičení učiva.</a:t>
            </a:r>
          </a:p>
          <a:p>
            <a:pPr>
              <a:buFont typeface="Wingdings" pitchFamily="2" charset="2"/>
              <a:buChar char="v"/>
            </a:pPr>
            <a:r>
              <a:rPr lang="cs-CZ" sz="1800" smtClean="0"/>
              <a:t>Na prvním druhém, třetím a pátém snímku žáci dopisují chybějící písmena ši slova do rámečků tak, že kliknou levým tlačítkem myši na rámeček a chybějící písmeno doplní pomocí klávesnice.</a:t>
            </a:r>
          </a:p>
          <a:p>
            <a:pPr>
              <a:buFont typeface="Wingdings" pitchFamily="2" charset="2"/>
              <a:buChar char="v"/>
            </a:pPr>
            <a:r>
              <a:rPr lang="cs-CZ" sz="1800" smtClean="0"/>
              <a:t>Na druhém a čtvrtém snímku přemisťují cedulky (na druhém snímku zprava </a:t>
            </a:r>
          </a:p>
          <a:p>
            <a:pPr>
              <a:buFont typeface="Arial" charset="0"/>
              <a:buNone/>
            </a:pPr>
            <a:r>
              <a:rPr lang="cs-CZ" sz="1800" smtClean="0"/>
              <a:t>       a na čtvrtém zleva). Přesun ,,cedulek“ se provádí kliknutím levým tlačítkem myši do rohu kartičky a následně posunem myši se současným držením levého tlačítka. </a:t>
            </a:r>
          </a:p>
          <a:p>
            <a:endParaRPr lang="cs-CZ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785813" y="1428750"/>
            <a:ext cx="7643812" cy="3214688"/>
          </a:xfrm>
        </p:spPr>
        <p:txBody>
          <a:bodyPr/>
          <a:lstStyle/>
          <a:p>
            <a:pPr>
              <a:buFont typeface="Arial" charset="0"/>
              <a:buNone/>
              <a:defRPr/>
            </a:pPr>
            <a:r>
              <a:rPr lang="cs-CZ" dirty="0" smtClean="0"/>
              <a:t> </a:t>
            </a:r>
            <a:r>
              <a:rPr lang="cs-CZ" sz="1200" dirty="0" smtClean="0"/>
              <a:t>Myšlenková mapa – dle návrhu autorky</a:t>
            </a:r>
          </a:p>
          <a:p>
            <a:pPr>
              <a:buFont typeface="Arial" charset="0"/>
              <a:buNone/>
              <a:defRPr/>
            </a:pPr>
            <a:r>
              <a:rPr lang="cs-CZ" sz="1200" dirty="0" smtClean="0"/>
              <a:t>   Snímky 2 </a:t>
            </a:r>
            <a:r>
              <a:rPr lang="cs-CZ" sz="1200" smtClean="0"/>
              <a:t>, 3 </a:t>
            </a:r>
            <a:r>
              <a:rPr lang="cs-CZ" sz="1200" dirty="0" smtClean="0"/>
              <a:t>- obrázky dle návrhu autorky</a:t>
            </a:r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r>
              <a:rPr lang="cs-CZ" sz="1800" dirty="0" smtClean="0"/>
              <a:t>Autorem materiálu a všech jeho částí, není-li uvedeno jinak, je Mgr. Jitka Vlková.</a:t>
            </a:r>
          </a:p>
          <a:p>
            <a:pPr>
              <a:buFont typeface="Arial" charset="0"/>
              <a:buNone/>
              <a:defRPr/>
            </a:pPr>
            <a:endParaRPr lang="cs-CZ" sz="1200" i="1" dirty="0" smtClean="0">
              <a:latin typeface="+mj-lt"/>
            </a:endParaRPr>
          </a:p>
          <a:p>
            <a:pPr>
              <a:buFont typeface="Arial" charset="0"/>
              <a:buNone/>
              <a:defRPr/>
            </a:pPr>
            <a:endParaRPr lang="cs-CZ" sz="1200" i="1" dirty="0" smtClean="0">
              <a:latin typeface="+mj-lt"/>
            </a:endParaRPr>
          </a:p>
          <a:p>
            <a:pPr>
              <a:buFont typeface="Arial" charset="0"/>
              <a:buNone/>
              <a:defRPr/>
            </a:pPr>
            <a:endParaRPr lang="cs-CZ" sz="1200" i="1" dirty="0" smtClean="0">
              <a:latin typeface="+mj-lt"/>
            </a:endParaRPr>
          </a:p>
          <a:p>
            <a:pPr>
              <a:buFont typeface="Arial" charset="0"/>
              <a:buNone/>
              <a:defRPr/>
            </a:pPr>
            <a:endParaRPr lang="cs-CZ" dirty="0" smtClean="0"/>
          </a:p>
        </p:txBody>
      </p:sp>
      <p:pic>
        <p:nvPicPr>
          <p:cNvPr id="14746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38" y="4857750"/>
            <a:ext cx="5976937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504</Words>
  <Application>Microsoft Office PowerPoint</Application>
  <PresentationFormat>Předvádění na obrazovce (4:3)</PresentationFormat>
  <Paragraphs>109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VYJMENOVANÁ  SLOVA</vt:lpstr>
      <vt:lpstr>VYDRA, VÝR, VYŽLE</vt:lpstr>
      <vt:lpstr>                     Doplň správná i –y, í –ý:  </vt:lpstr>
      <vt:lpstr>POVYK, VÝHEŇ</vt:lpstr>
      <vt:lpstr>Roztřiď do sloupců podle toho, zda – li se ve slově píše i – í nebo y – ý:</vt:lpstr>
      <vt:lpstr>SLOVA S PŘEDPONOU VY-, VÝ-</vt:lpstr>
      <vt:lpstr>Popis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pajkrtova</dc:creator>
  <cp:lastModifiedBy>pajkrtova</cp:lastModifiedBy>
  <cp:revision>4</cp:revision>
  <dcterms:created xsi:type="dcterms:W3CDTF">2012-01-11T10:22:59Z</dcterms:created>
  <dcterms:modified xsi:type="dcterms:W3CDTF">2012-02-22T09:40:07Z</dcterms:modified>
</cp:coreProperties>
</file>