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400" r:id="rId2"/>
    <p:sldId id="401" r:id="rId3"/>
    <p:sldId id="402" r:id="rId4"/>
    <p:sldId id="403" r:id="rId5"/>
    <p:sldId id="404" r:id="rId6"/>
    <p:sldId id="405" r:id="rId7"/>
    <p:sldId id="406" r:id="rId8"/>
    <p:sldId id="407" r:id="rId9"/>
    <p:sldId id="40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BAFA3B-75C5-41D2-A375-C5972F65BB83}" type="datetimeFigureOut">
              <a:rPr lang="cs-CZ" smtClean="0"/>
              <a:pPr/>
              <a:t>17.3.2012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B28292-D0C1-46F6-9114-7325CF2D2042}" type="slidenum">
              <a:rPr lang="cs-CZ" smtClean="0"/>
              <a:pPr/>
              <a:t>‹#›</a:t>
            </a:fld>
            <a:endParaRPr lang="cs-CZ"/>
          </a:p>
        </p:txBody>
      </p:sp>
    </p:spTree>
    <p:extLst>
      <p:ext uri="{BB962C8B-B14F-4D97-AF65-F5344CB8AC3E}">
        <p14:creationId xmlns:p14="http://schemas.microsoft.com/office/powerpoint/2010/main" val="677377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F040CC3-A47B-4C01-88FF-A7CCC22CDCCA}"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F040CC3-A47B-4C01-88FF-A7CCC22CDCCA}" type="datetimeFigureOut">
              <a:rPr lang="cs-CZ" smtClean="0"/>
              <a:pPr/>
              <a:t>17.3.2012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F040CC3-A47B-4C01-88FF-A7CCC22CDCCA}" type="datetimeFigureOut">
              <a:rPr lang="cs-CZ" smtClean="0"/>
              <a:pPr/>
              <a:t>17.3.2012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F040CC3-A47B-4C01-88FF-A7CCC22CDCCA}" type="datetimeFigureOut">
              <a:rPr lang="cs-CZ" smtClean="0"/>
              <a:pPr/>
              <a:t>17.3.2012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F040CC3-A47B-4C01-88FF-A7CCC22CDCCA}"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F040CC3-A47B-4C01-88FF-A7CCC22CDCCA}" type="datetimeFigureOut">
              <a:rPr lang="cs-CZ" smtClean="0"/>
              <a:pPr/>
              <a:t>17.3.2012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597ACCC-4F31-440D-A3EF-D2D60B8BF5B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040CC3-A47B-4C01-88FF-A7CCC22CDCCA}" type="datetimeFigureOut">
              <a:rPr lang="cs-CZ" smtClean="0"/>
              <a:pPr/>
              <a:t>17.3.2012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97ACCC-4F31-440D-A3EF-D2D60B8BF5B8}"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928688"/>
            <a:ext cx="7772400" cy="2143125"/>
          </a:xfrm>
        </p:spPr>
        <p:txBody>
          <a:bodyPr rtlCol="0">
            <a:normAutofit/>
          </a:bodyPr>
          <a:lstStyle/>
          <a:p>
            <a:pPr eaLnBrk="1" fontAlgn="auto" hangingPunct="1">
              <a:spcAft>
                <a:spcPts val="0"/>
              </a:spcAft>
              <a:defRPr/>
            </a:pPr>
            <a:r>
              <a:rPr lang="cs-CZ" b="1" dirty="0" smtClean="0">
                <a:solidFill>
                  <a:schemeClr val="accent2">
                    <a:lumMod val="75000"/>
                  </a:schemeClr>
                </a:solidFill>
              </a:rPr>
              <a:t>VYJMENOVANÁ  SLOVA</a:t>
            </a:r>
          </a:p>
        </p:txBody>
      </p:sp>
      <p:sp>
        <p:nvSpPr>
          <p:cNvPr id="3" name="Podnadpis 2"/>
          <p:cNvSpPr>
            <a:spLocks noGrp="1"/>
          </p:cNvSpPr>
          <p:nvPr>
            <p:ph type="subTitle" idx="1"/>
          </p:nvPr>
        </p:nvSpPr>
        <p:spPr>
          <a:xfrm>
            <a:off x="1428750" y="3571875"/>
            <a:ext cx="6400800" cy="1995488"/>
          </a:xfrm>
        </p:spPr>
        <p:txBody>
          <a:bodyPr rtlCol="0">
            <a:normAutofit/>
          </a:bodyPr>
          <a:lstStyle/>
          <a:p>
            <a:pPr eaLnBrk="1" fontAlgn="auto" hangingPunct="1">
              <a:spcAft>
                <a:spcPts val="0"/>
              </a:spcAft>
              <a:buFont typeface="Arial" pitchFamily="34" charset="0"/>
              <a:buNone/>
              <a:defRPr/>
            </a:pPr>
            <a:endParaRPr lang="cs-CZ" dirty="0" smtClean="0"/>
          </a:p>
          <a:p>
            <a:pPr eaLnBrk="1" fontAlgn="auto" hangingPunct="1">
              <a:spcAft>
                <a:spcPts val="0"/>
              </a:spcAft>
              <a:buFont typeface="Arial" pitchFamily="34" charset="0"/>
              <a:buNone/>
              <a:defRPr/>
            </a:pPr>
            <a:r>
              <a:rPr lang="cs-CZ" dirty="0" smtClean="0"/>
              <a:t>Mgr. Jitka Vlková</a:t>
            </a:r>
          </a:p>
          <a:p>
            <a:pPr eaLnBrk="1" fontAlgn="auto" hangingPunct="1">
              <a:spcAft>
                <a:spcPts val="0"/>
              </a:spcAft>
              <a:buFont typeface="Arial" pitchFamily="34" charset="0"/>
              <a:buNone/>
              <a:defRPr/>
            </a:pPr>
            <a:r>
              <a:rPr lang="cs-CZ" sz="1900" smtClean="0"/>
              <a:t>VY_32_INOVACE_19_12_vyjmenovaná </a:t>
            </a:r>
            <a:r>
              <a:rPr lang="cs-CZ" sz="1900" dirty="0" smtClean="0"/>
              <a:t>slova</a:t>
            </a:r>
          </a:p>
          <a:p>
            <a:pPr eaLnBrk="1" fontAlgn="auto" hangingPunct="1">
              <a:spcAft>
                <a:spcPts val="0"/>
              </a:spcAft>
              <a:buFont typeface="Arial" pitchFamily="34" charset="0"/>
              <a:buNone/>
              <a:defRPr/>
            </a:pPr>
            <a:endParaRPr lang="cs-CZ" dirty="0" smtClean="0"/>
          </a:p>
        </p:txBody>
      </p:sp>
      <p:pic>
        <p:nvPicPr>
          <p:cNvPr id="148484" name="Picture 4"/>
          <p:cNvPicPr>
            <a:picLocks noChangeAspect="1" noChangeArrowheads="1"/>
          </p:cNvPicPr>
          <p:nvPr/>
        </p:nvPicPr>
        <p:blipFill>
          <a:blip r:embed="rId2" cstate="print"/>
          <a:srcRect/>
          <a:stretch>
            <a:fillRect/>
          </a:stretch>
        </p:blipFill>
        <p:spPr bwMode="auto">
          <a:xfrm>
            <a:off x="1500188" y="3000375"/>
            <a:ext cx="5976937" cy="9906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Nadpis 1"/>
          <p:cNvSpPr>
            <a:spLocks noGrp="1"/>
          </p:cNvSpPr>
          <p:nvPr>
            <p:ph type="title"/>
          </p:nvPr>
        </p:nvSpPr>
        <p:spPr>
          <a:xfrm>
            <a:off x="457200" y="274638"/>
            <a:ext cx="8229600" cy="725487"/>
          </a:xfrm>
        </p:spPr>
        <p:txBody>
          <a:bodyPr/>
          <a:lstStyle/>
          <a:p>
            <a:pPr algn="l"/>
            <a:r>
              <a:rPr lang="cs-CZ" sz="1200" smtClean="0"/>
              <a:t>Doplň správná i –y, í –ý:</a:t>
            </a:r>
            <a:br>
              <a:rPr lang="cs-CZ" sz="1200" smtClean="0"/>
            </a:br>
            <a:endParaRPr lang="cs-CZ" sz="1200" smtClean="0"/>
          </a:p>
        </p:txBody>
      </p:sp>
      <p:sp>
        <p:nvSpPr>
          <p:cNvPr id="149507" name="Zástupný symbol pro obsah 2"/>
          <p:cNvSpPr>
            <a:spLocks noGrp="1"/>
          </p:cNvSpPr>
          <p:nvPr>
            <p:ph idx="1"/>
          </p:nvPr>
        </p:nvSpPr>
        <p:spPr>
          <a:xfrm>
            <a:off x="457200" y="642938"/>
            <a:ext cx="8229600" cy="5572125"/>
          </a:xfrm>
        </p:spPr>
        <p:txBody>
          <a:bodyPr>
            <a:normAutofit lnSpcReduction="10000"/>
          </a:bodyPr>
          <a:lstStyle/>
          <a:p>
            <a:pPr>
              <a:buFont typeface="Arial" charset="0"/>
              <a:buNone/>
            </a:pPr>
            <a:r>
              <a:rPr lang="cs-CZ" sz="1800" dirty="0" smtClean="0"/>
              <a:t>Toník </a:t>
            </a:r>
            <a:r>
              <a:rPr lang="cs-CZ" sz="1800" dirty="0" err="1" smtClean="0"/>
              <a:t>ukl</a:t>
            </a:r>
            <a:r>
              <a:rPr lang="cs-CZ" sz="1800" dirty="0" smtClean="0"/>
              <a:t>    zel v dětském pokoji. Nejprve v    hodil staré, </a:t>
            </a:r>
            <a:r>
              <a:rPr lang="cs-CZ" sz="1800" dirty="0" err="1" smtClean="0"/>
              <a:t>rozb</a:t>
            </a:r>
            <a:r>
              <a:rPr lang="cs-CZ" sz="1800" dirty="0" smtClean="0"/>
              <a:t>    té</a:t>
            </a:r>
          </a:p>
          <a:p>
            <a:pPr>
              <a:buFont typeface="Arial" charset="0"/>
              <a:buNone/>
            </a:pPr>
            <a:endParaRPr lang="cs-CZ" sz="1800" dirty="0" smtClean="0"/>
          </a:p>
          <a:p>
            <a:pPr>
              <a:buFont typeface="Arial" charset="0"/>
              <a:buNone/>
            </a:pPr>
            <a:r>
              <a:rPr lang="cs-CZ" sz="1800" dirty="0" smtClean="0"/>
              <a:t>věci, které nelze oprav     t. Slepil natržené v    </a:t>
            </a:r>
            <a:r>
              <a:rPr lang="cs-CZ" sz="1800" dirty="0" err="1" smtClean="0"/>
              <a:t>čko</a:t>
            </a:r>
            <a:r>
              <a:rPr lang="cs-CZ" sz="1800" dirty="0" smtClean="0"/>
              <a:t> z krab    </a:t>
            </a:r>
            <a:r>
              <a:rPr lang="cs-CZ" sz="1800" dirty="0" err="1" smtClean="0"/>
              <a:t>ce</a:t>
            </a:r>
            <a:r>
              <a:rPr lang="cs-CZ" sz="1800" dirty="0" smtClean="0"/>
              <a:t> </a:t>
            </a:r>
          </a:p>
          <a:p>
            <a:pPr>
              <a:buFont typeface="Arial" charset="0"/>
              <a:buNone/>
            </a:pPr>
            <a:endParaRPr lang="cs-CZ" sz="1800" dirty="0" smtClean="0"/>
          </a:p>
          <a:p>
            <a:pPr>
              <a:buFont typeface="Arial" charset="0"/>
              <a:buNone/>
            </a:pPr>
            <a:r>
              <a:rPr lang="cs-CZ" sz="1800" dirty="0" smtClean="0"/>
              <a:t>od společenských her. Utřel prach a v     máchal </a:t>
            </a:r>
            <a:r>
              <a:rPr lang="cs-CZ" sz="1800" dirty="0" err="1" smtClean="0"/>
              <a:t>šp</a:t>
            </a:r>
            <a:r>
              <a:rPr lang="cs-CZ" sz="1800" dirty="0" smtClean="0"/>
              <a:t>     </a:t>
            </a:r>
            <a:r>
              <a:rPr lang="cs-CZ" sz="1800" dirty="0" err="1" smtClean="0"/>
              <a:t>navý</a:t>
            </a:r>
            <a:r>
              <a:rPr lang="cs-CZ" sz="1800" dirty="0" smtClean="0"/>
              <a:t> hadr. </a:t>
            </a:r>
          </a:p>
          <a:p>
            <a:pPr>
              <a:buFont typeface="Arial" charset="0"/>
              <a:buNone/>
            </a:pPr>
            <a:endParaRPr lang="cs-CZ" sz="1800" dirty="0" smtClean="0"/>
          </a:p>
          <a:p>
            <a:pPr>
              <a:buFont typeface="Arial" charset="0"/>
              <a:buNone/>
            </a:pPr>
            <a:r>
              <a:rPr lang="cs-CZ" sz="1800" dirty="0" smtClean="0"/>
              <a:t>V     sál z koberce drobečky. Nakonec si v     zdob     l svůj pokoj </a:t>
            </a:r>
          </a:p>
          <a:p>
            <a:pPr>
              <a:buFont typeface="Arial" charset="0"/>
              <a:buNone/>
            </a:pPr>
            <a:endParaRPr lang="cs-CZ" sz="1800" dirty="0" smtClean="0"/>
          </a:p>
          <a:p>
            <a:pPr>
              <a:buFont typeface="Arial" charset="0"/>
              <a:buNone/>
            </a:pPr>
            <a:r>
              <a:rPr lang="cs-CZ" sz="1800" dirty="0" smtClean="0"/>
              <a:t>obrázky, které s      sám v     </a:t>
            </a:r>
            <a:r>
              <a:rPr lang="cs-CZ" sz="1800" dirty="0" err="1" smtClean="0"/>
              <a:t>barv</a:t>
            </a:r>
            <a:r>
              <a:rPr lang="cs-CZ" sz="1800" dirty="0" smtClean="0"/>
              <a:t>    l. Odnesl v     půjčené knihy zpět do knihovny a měl </a:t>
            </a:r>
          </a:p>
          <a:p>
            <a:pPr>
              <a:buFont typeface="Arial" charset="0"/>
              <a:buNone/>
            </a:pPr>
            <a:endParaRPr lang="cs-CZ" sz="1800" dirty="0" smtClean="0"/>
          </a:p>
          <a:p>
            <a:pPr>
              <a:buFont typeface="Arial" charset="0"/>
              <a:buNone/>
            </a:pPr>
            <a:r>
              <a:rPr lang="cs-CZ" sz="1800" dirty="0" smtClean="0"/>
              <a:t>radost, že </a:t>
            </a:r>
            <a:r>
              <a:rPr lang="cs-CZ" sz="1800" dirty="0" err="1" smtClean="0"/>
              <a:t>zv</a:t>
            </a:r>
            <a:r>
              <a:rPr lang="cs-CZ" sz="1800" dirty="0" smtClean="0"/>
              <a:t>     </a:t>
            </a:r>
            <a:r>
              <a:rPr lang="cs-CZ" sz="1800" dirty="0" err="1" smtClean="0"/>
              <a:t>tězil</a:t>
            </a:r>
            <a:r>
              <a:rPr lang="cs-CZ" sz="1800" dirty="0" smtClean="0"/>
              <a:t> nad leností. Rozhodl se, že bude prav    </a:t>
            </a:r>
            <a:r>
              <a:rPr lang="cs-CZ" sz="1800" dirty="0" err="1" smtClean="0"/>
              <a:t>delně</a:t>
            </a:r>
            <a:r>
              <a:rPr lang="cs-CZ" sz="1800" dirty="0" smtClean="0"/>
              <a:t> </a:t>
            </a:r>
            <a:r>
              <a:rPr lang="cs-CZ" sz="1800" dirty="0" err="1" smtClean="0"/>
              <a:t>cv</a:t>
            </a:r>
            <a:r>
              <a:rPr lang="cs-CZ" sz="1800" dirty="0" smtClean="0"/>
              <a:t>    čit a hrát na </a:t>
            </a:r>
            <a:r>
              <a:rPr lang="cs-CZ" sz="1800" dirty="0" err="1" smtClean="0"/>
              <a:t>kla</a:t>
            </a:r>
            <a:r>
              <a:rPr lang="cs-CZ" sz="1800" dirty="0" smtClean="0"/>
              <a:t>-</a:t>
            </a:r>
          </a:p>
          <a:p>
            <a:pPr>
              <a:buFont typeface="Arial" charset="0"/>
              <a:buNone/>
            </a:pPr>
            <a:endParaRPr lang="cs-CZ" sz="1800" dirty="0" smtClean="0"/>
          </a:p>
          <a:p>
            <a:pPr>
              <a:buFont typeface="Arial" charset="0"/>
              <a:buNone/>
            </a:pPr>
            <a:r>
              <a:rPr lang="cs-CZ" sz="1800" dirty="0" smtClean="0"/>
              <a:t>v    r. Večer s       v    čistil zuby a um    l se. Z knihovny s       v     bral pohádkovou knížku</a:t>
            </a:r>
          </a:p>
          <a:p>
            <a:pPr>
              <a:buFont typeface="Arial" charset="0"/>
              <a:buNone/>
            </a:pPr>
            <a:endParaRPr lang="cs-CZ" sz="1800" dirty="0" smtClean="0"/>
          </a:p>
          <a:p>
            <a:pPr>
              <a:buFont typeface="Arial" charset="0"/>
              <a:buNone/>
            </a:pPr>
            <a:r>
              <a:rPr lang="cs-CZ" sz="1800" dirty="0" smtClean="0"/>
              <a:t>a </a:t>
            </a:r>
            <a:r>
              <a:rPr lang="cs-CZ" sz="1800" dirty="0" err="1" smtClean="0"/>
              <a:t>prohl</a:t>
            </a:r>
            <a:r>
              <a:rPr lang="cs-CZ" sz="1800" dirty="0" smtClean="0"/>
              <a:t>     žel si obrázky. Maminka Toníka pochválila: ,,T       </a:t>
            </a:r>
            <a:r>
              <a:rPr lang="cs-CZ" sz="1800" dirty="0" err="1" smtClean="0"/>
              <a:t>js</a:t>
            </a:r>
            <a:r>
              <a:rPr lang="cs-CZ" sz="1800" dirty="0" smtClean="0"/>
              <a:t>     , Toníku, ale v     rostl, </a:t>
            </a:r>
          </a:p>
          <a:p>
            <a:pPr>
              <a:buFont typeface="Arial" charset="0"/>
              <a:buNone/>
            </a:pPr>
            <a:endParaRPr lang="cs-CZ" sz="1800" dirty="0" smtClean="0"/>
          </a:p>
          <a:p>
            <a:pPr>
              <a:buFont typeface="Arial" charset="0"/>
              <a:buNone/>
            </a:pPr>
            <a:r>
              <a:rPr lang="cs-CZ" sz="1800" dirty="0" smtClean="0"/>
              <a:t>už je z tebe moudrý chlapec.“</a:t>
            </a:r>
          </a:p>
        </p:txBody>
      </p:sp>
      <p:pic>
        <p:nvPicPr>
          <p:cNvPr id="149508" name="Picture 2" descr="60C4DEAB"/>
          <p:cNvPicPr>
            <a:picLocks noChangeAspect="1" noChangeArrowheads="1"/>
          </p:cNvPicPr>
          <p:nvPr/>
        </p:nvPicPr>
        <p:blipFill>
          <a:blip r:embed="rId2" cstate="print"/>
          <a:srcRect/>
          <a:stretch>
            <a:fillRect/>
          </a:stretch>
        </p:blipFill>
        <p:spPr bwMode="auto">
          <a:xfrm>
            <a:off x="6643688" y="642938"/>
            <a:ext cx="2054225" cy="2392362"/>
          </a:xfrm>
          <a:prstGeom prst="rect">
            <a:avLst/>
          </a:prstGeom>
          <a:noFill/>
          <a:ln w="9525">
            <a:noFill/>
            <a:miter lim="800000"/>
            <a:headEnd/>
            <a:tailEnd/>
          </a:ln>
        </p:spPr>
      </p:pic>
      <p:sp>
        <p:nvSpPr>
          <p:cNvPr id="5" name="TextovéPole 4"/>
          <p:cNvSpPr txBox="1"/>
          <p:nvPr/>
        </p:nvSpPr>
        <p:spPr>
          <a:xfrm>
            <a:off x="1357313" y="64293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6" name="TextovéPole 5"/>
          <p:cNvSpPr txBox="1"/>
          <p:nvPr/>
        </p:nvSpPr>
        <p:spPr>
          <a:xfrm>
            <a:off x="4429125" y="64293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7" name="TextovéPole 6"/>
          <p:cNvSpPr txBox="1"/>
          <p:nvPr/>
        </p:nvSpPr>
        <p:spPr>
          <a:xfrm>
            <a:off x="6143625" y="64293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8" name="TextovéPole 7"/>
          <p:cNvSpPr txBox="1"/>
          <p:nvPr/>
        </p:nvSpPr>
        <p:spPr>
          <a:xfrm>
            <a:off x="2643188" y="12858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9" name="TextovéPole 8"/>
          <p:cNvSpPr txBox="1"/>
          <p:nvPr/>
        </p:nvSpPr>
        <p:spPr>
          <a:xfrm>
            <a:off x="4572000" y="12858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0" name="TextovéPole 9"/>
          <p:cNvSpPr txBox="1"/>
          <p:nvPr/>
        </p:nvSpPr>
        <p:spPr>
          <a:xfrm>
            <a:off x="5715000" y="1285875"/>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1" name="TextovéPole 10"/>
          <p:cNvSpPr txBox="1"/>
          <p:nvPr/>
        </p:nvSpPr>
        <p:spPr>
          <a:xfrm>
            <a:off x="4000500" y="1928813"/>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2" name="TextovéPole 11"/>
          <p:cNvSpPr txBox="1"/>
          <p:nvPr/>
        </p:nvSpPr>
        <p:spPr>
          <a:xfrm>
            <a:off x="5214938" y="1928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3" name="TextovéPole 12"/>
          <p:cNvSpPr txBox="1"/>
          <p:nvPr/>
        </p:nvSpPr>
        <p:spPr>
          <a:xfrm>
            <a:off x="714375" y="25717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4" name="TextovéPole 13"/>
          <p:cNvSpPr txBox="1"/>
          <p:nvPr/>
        </p:nvSpPr>
        <p:spPr>
          <a:xfrm>
            <a:off x="4286250" y="25717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5" name="TextovéPole 14"/>
          <p:cNvSpPr txBox="1"/>
          <p:nvPr/>
        </p:nvSpPr>
        <p:spPr>
          <a:xfrm>
            <a:off x="5000625" y="25717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6" name="TextovéPole 15"/>
          <p:cNvSpPr txBox="1"/>
          <p:nvPr/>
        </p:nvSpPr>
        <p:spPr>
          <a:xfrm>
            <a:off x="2000250" y="3068960"/>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7" name="TextovéPole 16"/>
          <p:cNvSpPr txBox="1"/>
          <p:nvPr/>
        </p:nvSpPr>
        <p:spPr>
          <a:xfrm>
            <a:off x="2857500" y="3068960"/>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8" name="TextovéPole 17"/>
          <p:cNvSpPr txBox="1"/>
          <p:nvPr/>
        </p:nvSpPr>
        <p:spPr>
          <a:xfrm>
            <a:off x="3500438" y="3068960"/>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9" name="TextovéPole 18"/>
          <p:cNvSpPr txBox="1"/>
          <p:nvPr/>
        </p:nvSpPr>
        <p:spPr>
          <a:xfrm>
            <a:off x="4714875" y="3068960"/>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0" name="TextovéPole 19"/>
          <p:cNvSpPr txBox="1"/>
          <p:nvPr/>
        </p:nvSpPr>
        <p:spPr>
          <a:xfrm>
            <a:off x="1714500" y="3645024"/>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1" name="TextovéPole 20"/>
          <p:cNvSpPr txBox="1"/>
          <p:nvPr/>
        </p:nvSpPr>
        <p:spPr>
          <a:xfrm>
            <a:off x="5786438" y="3645024"/>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2" name="TextovéPole 21"/>
          <p:cNvSpPr txBox="1"/>
          <p:nvPr/>
        </p:nvSpPr>
        <p:spPr>
          <a:xfrm>
            <a:off x="6786563" y="3645024"/>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3" name="TextovéPole 22"/>
          <p:cNvSpPr txBox="1"/>
          <p:nvPr/>
        </p:nvSpPr>
        <p:spPr>
          <a:xfrm>
            <a:off x="642938" y="4287961"/>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4" name="TextovéPole 23"/>
          <p:cNvSpPr txBox="1"/>
          <p:nvPr/>
        </p:nvSpPr>
        <p:spPr>
          <a:xfrm>
            <a:off x="1714500" y="4287961"/>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5" name="TextovéPole 24"/>
          <p:cNvSpPr txBox="1"/>
          <p:nvPr/>
        </p:nvSpPr>
        <p:spPr>
          <a:xfrm>
            <a:off x="2143125" y="4287961"/>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6" name="TextovéPole 25"/>
          <p:cNvSpPr txBox="1"/>
          <p:nvPr/>
        </p:nvSpPr>
        <p:spPr>
          <a:xfrm>
            <a:off x="3786188" y="4287961"/>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7" name="TextovéPole 26"/>
          <p:cNvSpPr txBox="1"/>
          <p:nvPr/>
        </p:nvSpPr>
        <p:spPr>
          <a:xfrm>
            <a:off x="5572125" y="4287961"/>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8" name="TextovéPole 27"/>
          <p:cNvSpPr txBox="1"/>
          <p:nvPr/>
        </p:nvSpPr>
        <p:spPr>
          <a:xfrm>
            <a:off x="6072188" y="4287961"/>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9" name="TextovéPole 28"/>
          <p:cNvSpPr txBox="1"/>
          <p:nvPr/>
        </p:nvSpPr>
        <p:spPr>
          <a:xfrm>
            <a:off x="1214438" y="4930899"/>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30" name="TextovéPole 29"/>
          <p:cNvSpPr txBox="1"/>
          <p:nvPr/>
        </p:nvSpPr>
        <p:spPr>
          <a:xfrm>
            <a:off x="5572125" y="486916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31" name="TextovéPole 30"/>
          <p:cNvSpPr txBox="1"/>
          <p:nvPr/>
        </p:nvSpPr>
        <p:spPr>
          <a:xfrm>
            <a:off x="6143625" y="486916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32" name="TextovéPole 31"/>
          <p:cNvSpPr txBox="1"/>
          <p:nvPr/>
        </p:nvSpPr>
        <p:spPr>
          <a:xfrm>
            <a:off x="7643813" y="4869160"/>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r>
              <a:rPr lang="cs-CZ" dirty="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Nadpis 1"/>
          <p:cNvSpPr>
            <a:spLocks noGrp="1"/>
          </p:cNvSpPr>
          <p:nvPr>
            <p:ph type="title"/>
          </p:nvPr>
        </p:nvSpPr>
        <p:spPr>
          <a:xfrm>
            <a:off x="457200" y="500063"/>
            <a:ext cx="8229600" cy="785812"/>
          </a:xfrm>
        </p:spPr>
        <p:txBody>
          <a:bodyPr/>
          <a:lstStyle/>
          <a:p>
            <a:pPr algn="l"/>
            <a:r>
              <a:rPr lang="cs-CZ" sz="1200" smtClean="0"/>
              <a:t>Doplň křížovku:</a:t>
            </a:r>
          </a:p>
        </p:txBody>
      </p:sp>
      <p:graphicFrame>
        <p:nvGraphicFramePr>
          <p:cNvPr id="4" name="Zástupný symbol pro obsah 3"/>
          <p:cNvGraphicFramePr>
            <a:graphicFrameLocks noGrp="1"/>
          </p:cNvGraphicFramePr>
          <p:nvPr>
            <p:ph idx="1"/>
          </p:nvPr>
        </p:nvGraphicFramePr>
        <p:xfrm>
          <a:off x="500063" y="1428750"/>
          <a:ext cx="8229602" cy="2060412"/>
        </p:xfrm>
        <a:graphic>
          <a:graphicData uri="http://schemas.openxmlformats.org/drawingml/2006/table">
            <a:tbl>
              <a:tblPr/>
              <a:tblGrid>
                <a:gridCol w="4614842"/>
                <a:gridCol w="361476"/>
                <a:gridCol w="361476"/>
                <a:gridCol w="361476"/>
                <a:gridCol w="361476"/>
                <a:gridCol w="361476"/>
                <a:gridCol w="361476"/>
                <a:gridCol w="361476"/>
                <a:gridCol w="361476"/>
                <a:gridCol w="361476"/>
                <a:gridCol w="361476"/>
              </a:tblGrid>
              <a:tr h="343402">
                <a:tc>
                  <a:txBody>
                    <a:bodyPr/>
                    <a:lstStyle/>
                    <a:p>
                      <a:pPr algn="l" fontAlgn="b"/>
                      <a:r>
                        <a:rPr lang="cs-CZ" sz="1700" b="0" i="0" u="none" strike="noStrike">
                          <a:solidFill>
                            <a:srgbClr val="000000"/>
                          </a:solidFill>
                          <a:latin typeface="Calibri"/>
                        </a:rPr>
                        <a:t>1. Měl jsem v pololetí dvě trojky na ………. .</a:t>
                      </a:r>
                    </a:p>
                  </a:txBody>
                  <a:tcPr marL="9037" marR="9037" marT="9037" marB="0" anchor="b">
                    <a:lnL>
                      <a:noFill/>
                    </a:lnL>
                    <a:lnR w="6350" cap="flat" cmpd="sng" algn="ctr">
                      <a:solidFill>
                        <a:srgbClr val="60497B"/>
                      </a:solidFill>
                      <a:prstDash val="solid"/>
                      <a:round/>
                      <a:headEnd type="none" w="med" len="med"/>
                      <a:tailEnd type="none" w="med" len="med"/>
                    </a:lnR>
                    <a:lnT>
                      <a:noFill/>
                    </a:lnT>
                    <a:lnB>
                      <a:noFill/>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1270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d</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r>
              <a:tr h="343402">
                <a:tc>
                  <a:txBody>
                    <a:bodyPr/>
                    <a:lstStyle/>
                    <a:p>
                      <a:pPr algn="l" fontAlgn="b"/>
                      <a:r>
                        <a:rPr lang="cs-CZ" sz="1700" b="0" i="0" u="none" strike="noStrike">
                          <a:solidFill>
                            <a:srgbClr val="000000"/>
                          </a:solidFill>
                          <a:latin typeface="Calibri"/>
                        </a:rPr>
                        <a:t>2. Děvčata skákala přes …….. .</a:t>
                      </a:r>
                    </a:p>
                  </a:txBody>
                  <a:tcPr marL="9037" marR="9037" marT="9037" marB="0" anchor="b">
                    <a:lnL>
                      <a:noFill/>
                    </a:lnL>
                    <a:lnR>
                      <a:noFill/>
                    </a:lnR>
                    <a:lnT>
                      <a:noFill/>
                    </a:lnT>
                    <a:lnB>
                      <a:noFill/>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a:noFill/>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h</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w="6350" cap="flat" cmpd="sng" algn="ctr">
                      <a:solidFill>
                        <a:srgbClr val="60497B"/>
                      </a:solidFill>
                      <a:prstDash val="solid"/>
                      <a:round/>
                      <a:headEnd type="none" w="med" len="med"/>
                      <a:tailEnd type="none" w="med" len="med"/>
                    </a:lnL>
                    <a:lnR>
                      <a:noFill/>
                    </a:lnR>
                    <a:lnT w="6350" cap="flat" cmpd="sng" algn="ctr">
                      <a:solidFill>
                        <a:srgbClr val="60497B"/>
                      </a:solidFill>
                      <a:prstDash val="solid"/>
                      <a:round/>
                      <a:headEnd type="none" w="med" len="med"/>
                      <a:tailEnd type="none" w="med" len="med"/>
                    </a:lnT>
                    <a:lnB>
                      <a:noFill/>
                    </a:lnB>
                  </a:tcPr>
                </a:tc>
              </a:tr>
              <a:tr h="343402">
                <a:tc>
                  <a:txBody>
                    <a:bodyPr/>
                    <a:lstStyle/>
                    <a:p>
                      <a:pPr algn="l" fontAlgn="b"/>
                      <a:r>
                        <a:rPr lang="cs-CZ" sz="1700" b="0" i="0" u="none" strike="noStrike">
                          <a:solidFill>
                            <a:srgbClr val="000000"/>
                          </a:solidFill>
                          <a:latin typeface="Calibri"/>
                        </a:rPr>
                        <a:t>3. Velmi silnému větru říkáme ……. .</a:t>
                      </a:r>
                    </a:p>
                  </a:txBody>
                  <a:tcPr marL="9037" marR="9037" marT="9037" marB="0" anchor="b">
                    <a:lnL>
                      <a:noFill/>
                    </a:lnL>
                    <a:lnR>
                      <a:noFill/>
                    </a:lnR>
                    <a:lnT>
                      <a:noFill/>
                    </a:lnT>
                    <a:lnB>
                      <a:noFill/>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w="6350" cap="flat" cmpd="sng" algn="ctr">
                      <a:solidFill>
                        <a:srgbClr val="60497B"/>
                      </a:solidFill>
                      <a:prstDash val="solid"/>
                      <a:round/>
                      <a:headEnd type="none" w="med" len="med"/>
                      <a:tailEnd type="none" w="med" len="med"/>
                    </a:lnR>
                    <a:lnT>
                      <a:noFill/>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ch</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w="6350" cap="flat" cmpd="sng" algn="ctr">
                      <a:solidFill>
                        <a:srgbClr val="60497B"/>
                      </a:solidFill>
                      <a:prstDash val="solid"/>
                      <a:round/>
                      <a:headEnd type="none" w="med" len="med"/>
                      <a:tailEnd type="none" w="med" len="med"/>
                    </a:lnL>
                    <a:lnR>
                      <a:noFill/>
                    </a:lnR>
                    <a:lnT w="6350" cap="flat" cmpd="sng" algn="ctr">
                      <a:solidFill>
                        <a:srgbClr val="60497B"/>
                      </a:solidFill>
                      <a:prstDash val="solid"/>
                      <a:round/>
                      <a:headEnd type="none" w="med" len="med"/>
                      <a:tailEnd type="none" w="med" len="med"/>
                    </a:lnT>
                    <a:lnB>
                      <a:noFill/>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a:noFill/>
                    </a:lnR>
                    <a:lnT>
                      <a:noFill/>
                    </a:lnT>
                    <a:lnB>
                      <a:noFill/>
                    </a:lnB>
                  </a:tcPr>
                </a:tc>
              </a:tr>
              <a:tr h="343402">
                <a:tc>
                  <a:txBody>
                    <a:bodyPr/>
                    <a:lstStyle/>
                    <a:p>
                      <a:pPr algn="l" fontAlgn="b"/>
                      <a:r>
                        <a:rPr lang="cs-CZ" sz="1700" b="0" i="0" u="none" strike="noStrike">
                          <a:solidFill>
                            <a:srgbClr val="000000"/>
                          </a:solidFill>
                          <a:latin typeface="Calibri"/>
                        </a:rPr>
                        <a:t>4. Ubrus bude ……. bavlnkou.</a:t>
                      </a:r>
                    </a:p>
                  </a:txBody>
                  <a:tcPr marL="9037" marR="9037" marT="9037" marB="0" anchor="b">
                    <a:lnL>
                      <a:noFill/>
                    </a:lnL>
                    <a:lnR w="6350" cap="flat" cmpd="sng" algn="ctr">
                      <a:solidFill>
                        <a:srgbClr val="60497B"/>
                      </a:solidFill>
                      <a:prstDash val="solid"/>
                      <a:round/>
                      <a:headEnd type="none" w="med" len="med"/>
                      <a:tailEnd type="none" w="med" len="med"/>
                    </a:lnR>
                    <a:lnT>
                      <a:noFill/>
                    </a:lnT>
                    <a:lnB>
                      <a:noFill/>
                    </a:lnB>
                  </a:tcPr>
                </a:tc>
                <a:tc>
                  <a:txBody>
                    <a:bodyPr/>
                    <a:lstStyle/>
                    <a:p>
                      <a:pPr algn="ctr" fontAlgn="ctr"/>
                      <a:r>
                        <a:rPr lang="cs-CZ" sz="1700" b="0" i="0" u="none" strike="noStrike">
                          <a:solidFill>
                            <a:srgbClr val="000000"/>
                          </a:solidFill>
                          <a:latin typeface="Calibri"/>
                        </a:rPr>
                        <a:t>v</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v</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w="6350" cap="flat" cmpd="sng" algn="ctr">
                      <a:solidFill>
                        <a:srgbClr val="60497B"/>
                      </a:solidFill>
                      <a:prstDash val="solid"/>
                      <a:round/>
                      <a:headEnd type="none" w="med" len="med"/>
                      <a:tailEnd type="none" w="med" len="med"/>
                    </a:lnL>
                    <a:lnR>
                      <a:noFill/>
                    </a:lnR>
                    <a:lnT>
                      <a:noFill/>
                    </a:lnT>
                    <a:lnB>
                      <a:noFill/>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a:noFill/>
                    </a:lnR>
                    <a:lnT>
                      <a:noFill/>
                    </a:lnT>
                    <a:lnB>
                      <a:noFill/>
                    </a:lnB>
                  </a:tcPr>
                </a:tc>
              </a:tr>
              <a:tr h="343402">
                <a:tc>
                  <a:txBody>
                    <a:bodyPr/>
                    <a:lstStyle/>
                    <a:p>
                      <a:pPr algn="l" fontAlgn="b"/>
                      <a:r>
                        <a:rPr lang="pl-PL" sz="1700" b="0" i="0" u="none" strike="noStrike">
                          <a:solidFill>
                            <a:srgbClr val="000000"/>
                          </a:solidFill>
                          <a:latin typeface="Calibri"/>
                        </a:rPr>
                        <a:t>5. Do vyšších pater panelového domu jedeme ……. .</a:t>
                      </a:r>
                    </a:p>
                  </a:txBody>
                  <a:tcPr marL="9037" marR="9037" marT="9037" marB="0" anchor="b">
                    <a:lnL>
                      <a:noFill/>
                    </a:lnL>
                    <a:lnR w="6350" cap="flat" cmpd="sng" algn="ctr">
                      <a:solidFill>
                        <a:srgbClr val="60497B"/>
                      </a:solidFill>
                      <a:prstDash val="solid"/>
                      <a:round/>
                      <a:headEnd type="none" w="med" len="med"/>
                      <a:tailEnd type="none" w="med" len="med"/>
                    </a:lnR>
                    <a:lnT>
                      <a:noFill/>
                    </a:lnT>
                    <a:lnB>
                      <a:noFill/>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a</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w="6350" cap="flat" cmpd="sng" algn="ctr">
                      <a:solidFill>
                        <a:srgbClr val="60497B"/>
                      </a:solidFill>
                      <a:prstDash val="solid"/>
                      <a:round/>
                      <a:headEnd type="none" w="med" len="med"/>
                      <a:tailEnd type="none" w="med" len="med"/>
                    </a:lnL>
                    <a:lnR>
                      <a:noFill/>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a:noFill/>
                    </a:lnR>
                    <a:lnT>
                      <a:noFill/>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a:noFill/>
                    </a:lnR>
                    <a:lnT>
                      <a:noFill/>
                    </a:lnT>
                    <a:lnB>
                      <a:noFill/>
                    </a:lnB>
                  </a:tcPr>
                </a:tc>
              </a:tr>
              <a:tr h="343402">
                <a:tc>
                  <a:txBody>
                    <a:bodyPr/>
                    <a:lstStyle/>
                    <a:p>
                      <a:pPr algn="l" fontAlgn="b"/>
                      <a:r>
                        <a:rPr lang="pl-PL" sz="1700" b="0" i="0" u="none" strike="noStrike">
                          <a:solidFill>
                            <a:srgbClr val="000000"/>
                          </a:solidFill>
                          <a:latin typeface="Calibri"/>
                        </a:rPr>
                        <a:t>6. Na stole leží lžíce, nůž a …….. .</a:t>
                      </a:r>
                    </a:p>
                  </a:txBody>
                  <a:tcPr marL="9037" marR="9037" marT="9037" marB="0" anchor="b">
                    <a:lnL>
                      <a:noFill/>
                    </a:lnL>
                    <a:lnR>
                      <a:noFill/>
                    </a:lnR>
                    <a:lnT>
                      <a:noFill/>
                    </a:lnT>
                    <a:lnB>
                      <a:noFill/>
                    </a:lnB>
                  </a:tcPr>
                </a:tc>
                <a:tc>
                  <a:txBody>
                    <a:bodyPr/>
                    <a:lstStyle/>
                    <a:p>
                      <a:pPr algn="l" fontAlgn="b"/>
                      <a:endParaRPr lang="cs-CZ" sz="1000" b="0" i="0" u="none" strike="noStrike">
                        <a:solidFill>
                          <a:srgbClr val="000000"/>
                        </a:solidFill>
                        <a:latin typeface="Calibri"/>
                      </a:endParaRPr>
                    </a:p>
                  </a:txBody>
                  <a:tcPr marL="9037" marR="9037" marT="9037" marB="0" anchor="b">
                    <a:lnL>
                      <a:noFill/>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a:noFill/>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1270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12700" cap="flat" cmpd="sng" algn="ctr">
                      <a:solidFill>
                        <a:srgbClr val="60497B"/>
                      </a:solidFill>
                      <a:prstDash val="solid"/>
                      <a:round/>
                      <a:headEnd type="none" w="med" len="med"/>
                      <a:tailEnd type="none" w="med" len="med"/>
                    </a:lnB>
                    <a:solidFill>
                      <a:srgbClr val="E5E0EC"/>
                    </a:solidFill>
                  </a:tcPr>
                </a:tc>
                <a:tc>
                  <a:txBody>
                    <a:bodyPr/>
                    <a:lstStyle/>
                    <a:p>
                      <a:pPr algn="ctr" fontAlgn="ctr"/>
                      <a:r>
                        <a:rPr lang="cs-CZ" sz="1700" b="0" i="0" u="none" strike="noStrike">
                          <a:solidFill>
                            <a:srgbClr val="000000"/>
                          </a:solidFill>
                          <a:latin typeface="Calibri"/>
                        </a:rPr>
                        <a:t> </a:t>
                      </a:r>
                    </a:p>
                  </a:txBody>
                  <a:tcPr marL="9037" marR="9037" marT="9037" marB="0" anchor="ctr">
                    <a:lnL w="1270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l</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č</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ctr" fontAlgn="ctr"/>
                      <a:r>
                        <a:rPr lang="cs-CZ" sz="1700" b="0" i="0" u="none" strike="noStrike">
                          <a:solidFill>
                            <a:srgbClr val="000000"/>
                          </a:solidFill>
                          <a:latin typeface="Calibri"/>
                        </a:rPr>
                        <a:t> </a:t>
                      </a:r>
                    </a:p>
                  </a:txBody>
                  <a:tcPr marL="9037" marR="9037" marT="9037" marB="0" anchor="ctr">
                    <a:lnL w="6350" cap="flat" cmpd="sng" algn="ctr">
                      <a:solidFill>
                        <a:srgbClr val="60497B"/>
                      </a:solidFill>
                      <a:prstDash val="solid"/>
                      <a:round/>
                      <a:headEnd type="none" w="med" len="med"/>
                      <a:tailEnd type="none" w="med" len="med"/>
                    </a:lnL>
                    <a:lnR w="6350" cap="flat" cmpd="sng" algn="ctr">
                      <a:solidFill>
                        <a:srgbClr val="60497B"/>
                      </a:solidFill>
                      <a:prstDash val="solid"/>
                      <a:round/>
                      <a:headEnd type="none" w="med" len="med"/>
                      <a:tailEnd type="none" w="med" len="med"/>
                    </a:lnR>
                    <a:lnT w="6350" cap="flat" cmpd="sng" algn="ctr">
                      <a:solidFill>
                        <a:srgbClr val="60497B"/>
                      </a:solidFill>
                      <a:prstDash val="solid"/>
                      <a:round/>
                      <a:headEnd type="none" w="med" len="med"/>
                      <a:tailEnd type="none" w="med" len="med"/>
                    </a:lnT>
                    <a:lnB w="6350" cap="flat" cmpd="sng" algn="ctr">
                      <a:solidFill>
                        <a:srgbClr val="60497B"/>
                      </a:solidFill>
                      <a:prstDash val="solid"/>
                      <a:round/>
                      <a:headEnd type="none" w="med" len="med"/>
                      <a:tailEnd type="none" w="med" len="med"/>
                    </a:lnB>
                  </a:tcPr>
                </a:tc>
                <a:tc>
                  <a:txBody>
                    <a:bodyPr/>
                    <a:lstStyle/>
                    <a:p>
                      <a:pPr algn="l" fontAlgn="b"/>
                      <a:endParaRPr lang="cs-CZ" sz="1000" b="0" i="0" u="none" strike="noStrike" dirty="0">
                        <a:solidFill>
                          <a:srgbClr val="000000"/>
                        </a:solidFill>
                        <a:latin typeface="Calibri"/>
                      </a:endParaRPr>
                    </a:p>
                  </a:txBody>
                  <a:tcPr marL="9037" marR="9037" marT="9037" marB="0" anchor="b">
                    <a:lnL w="6350" cap="flat" cmpd="sng" algn="ctr">
                      <a:solidFill>
                        <a:srgbClr val="60497B"/>
                      </a:solidFill>
                      <a:prstDash val="solid"/>
                      <a:round/>
                      <a:headEnd type="none" w="med" len="med"/>
                      <a:tailEnd type="none" w="med" len="med"/>
                    </a:lnL>
                    <a:lnR>
                      <a:noFill/>
                    </a:lnR>
                    <a:lnT>
                      <a:noFill/>
                    </a:lnT>
                    <a:lnB>
                      <a:noFill/>
                    </a:lnB>
                  </a:tcPr>
                </a:tc>
              </a:tr>
            </a:tbl>
          </a:graphicData>
        </a:graphic>
      </p:graphicFrame>
      <p:graphicFrame>
        <p:nvGraphicFramePr>
          <p:cNvPr id="5" name="Tabulka 4"/>
          <p:cNvGraphicFramePr>
            <a:graphicFrameLocks noGrp="1"/>
          </p:cNvGraphicFramePr>
          <p:nvPr/>
        </p:nvGraphicFramePr>
        <p:xfrm>
          <a:off x="571500" y="3929063"/>
          <a:ext cx="3357586" cy="628650"/>
        </p:xfrm>
        <a:graphic>
          <a:graphicData uri="http://schemas.openxmlformats.org/drawingml/2006/table">
            <a:tbl>
              <a:tblPr/>
              <a:tblGrid>
                <a:gridCol w="3357586"/>
              </a:tblGrid>
              <a:tr h="266700">
                <a:tc>
                  <a:txBody>
                    <a:bodyPr/>
                    <a:lstStyle/>
                    <a:p>
                      <a:pPr algn="l" fontAlgn="b"/>
                      <a:r>
                        <a:rPr lang="cs-CZ" sz="1200" b="0" i="0" u="none" strike="noStrike" dirty="0">
                          <a:solidFill>
                            <a:srgbClr val="000000"/>
                          </a:solidFill>
                          <a:latin typeface="Calibri"/>
                        </a:rPr>
                        <a:t>Doplň tajenku:</a:t>
                      </a:r>
                    </a:p>
                  </a:txBody>
                  <a:tcPr marL="9525" marR="9525" marT="9525" marB="0" anchor="b">
                    <a:lnL>
                      <a:noFill/>
                    </a:lnL>
                    <a:lnR>
                      <a:noFill/>
                    </a:lnR>
                    <a:lnT>
                      <a:noFill/>
                    </a:lnT>
                    <a:lnB>
                      <a:noFill/>
                    </a:lnB>
                  </a:tcPr>
                </a:tc>
              </a:tr>
              <a:tr h="361950">
                <a:tc>
                  <a:txBody>
                    <a:bodyPr/>
                    <a:lstStyle/>
                    <a:p>
                      <a:pPr algn="l" fontAlgn="b"/>
                      <a:r>
                        <a:rPr lang="cs-CZ" sz="1800" b="0" i="0" u="none" strike="noStrike" dirty="0">
                          <a:solidFill>
                            <a:srgbClr val="000000"/>
                          </a:solidFill>
                          <a:latin typeface="Calibri"/>
                        </a:rPr>
                        <a:t>ŘEKNI RYCHLE: Na cvičišti cvičí čtyři </a:t>
                      </a:r>
                    </a:p>
                  </a:txBody>
                  <a:tcPr marL="9525" marR="9525" marT="9525" marB="0" anchor="b">
                    <a:lnL>
                      <a:noFill/>
                    </a:lnL>
                    <a:lnR>
                      <a:noFill/>
                    </a:lnR>
                    <a:lnT>
                      <a:noFill/>
                    </a:lnT>
                    <a:lnB>
                      <a:noFill/>
                    </a:lnB>
                  </a:tcPr>
                </a:tc>
              </a:tr>
            </a:tbl>
          </a:graphicData>
        </a:graphic>
      </p:graphicFrame>
      <p:graphicFrame>
        <p:nvGraphicFramePr>
          <p:cNvPr id="6" name="Tabulka 5"/>
          <p:cNvGraphicFramePr>
            <a:graphicFrameLocks noGrp="1"/>
          </p:cNvGraphicFramePr>
          <p:nvPr/>
        </p:nvGraphicFramePr>
        <p:xfrm>
          <a:off x="3929063" y="4214813"/>
          <a:ext cx="2667000" cy="361950"/>
        </p:xfrm>
        <a:graphic>
          <a:graphicData uri="http://schemas.openxmlformats.org/drawingml/2006/table">
            <a:tbl>
              <a:tblPr/>
              <a:tblGrid>
                <a:gridCol w="381000"/>
                <a:gridCol w="381000"/>
                <a:gridCol w="381000"/>
                <a:gridCol w="381000"/>
                <a:gridCol w="381000"/>
                <a:gridCol w="381000"/>
                <a:gridCol w="381000"/>
              </a:tblGrid>
              <a:tr h="361950">
                <a:tc>
                  <a:txBody>
                    <a:bodyPr/>
                    <a:lstStyle/>
                    <a:p>
                      <a:pPr algn="ctr" fontAlgn="ctr"/>
                      <a:r>
                        <a:rPr lang="cs-CZ" sz="1800" b="0" i="0" u="none" strike="noStrike" dirty="0">
                          <a:solidFill>
                            <a:srgbClr val="FFFFFF"/>
                          </a:solidFill>
                          <a:latin typeface="Calibri"/>
                        </a:rPr>
                        <a:t> </a:t>
                      </a:r>
                    </a:p>
                  </a:txBody>
                  <a:tcPr marL="9525" marR="9525" marT="9525" marB="0" anchor="ctr">
                    <a:lnL w="12700" cap="flat" cmpd="sng" algn="ctr">
                      <a:solidFill>
                        <a:srgbClr val="CCC0DA"/>
                      </a:solidFill>
                      <a:prstDash val="solid"/>
                      <a:round/>
                      <a:headEnd type="none" w="med" len="med"/>
                      <a:tailEnd type="none" w="med" len="med"/>
                    </a:lnL>
                    <a:lnR w="635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ctr" fontAlgn="ctr"/>
                      <a:r>
                        <a:rPr lang="cs-CZ" sz="1800" b="0" i="0" u="none" strike="noStrike">
                          <a:solidFill>
                            <a:srgbClr val="FFFFFF"/>
                          </a:solidFill>
                          <a:latin typeface="Calibri"/>
                        </a:rPr>
                        <a:t> </a:t>
                      </a:r>
                    </a:p>
                  </a:txBody>
                  <a:tcPr marL="9525" marR="9525" marT="9525" marB="0" anchor="ctr">
                    <a:lnL w="6350" cap="flat" cmpd="sng" algn="ctr">
                      <a:solidFill>
                        <a:srgbClr val="CCC0DA"/>
                      </a:solidFill>
                      <a:prstDash val="solid"/>
                      <a:round/>
                      <a:headEnd type="none" w="med" len="med"/>
                      <a:tailEnd type="none" w="med" len="med"/>
                    </a:lnL>
                    <a:lnR w="635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ctr" fontAlgn="ctr"/>
                      <a:r>
                        <a:rPr lang="cs-CZ" sz="1800" b="0" i="0" u="none" strike="noStrike">
                          <a:solidFill>
                            <a:srgbClr val="FFFFFF"/>
                          </a:solidFill>
                          <a:latin typeface="Calibri"/>
                        </a:rPr>
                        <a:t> </a:t>
                      </a:r>
                    </a:p>
                  </a:txBody>
                  <a:tcPr marL="9525" marR="9525" marT="9525" marB="0" anchor="ctr">
                    <a:lnL w="6350" cap="flat" cmpd="sng" algn="ctr">
                      <a:solidFill>
                        <a:srgbClr val="CCC0DA"/>
                      </a:solidFill>
                      <a:prstDash val="solid"/>
                      <a:round/>
                      <a:headEnd type="none" w="med" len="med"/>
                      <a:tailEnd type="none" w="med" len="med"/>
                    </a:lnL>
                    <a:lnR w="635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ctr" fontAlgn="ctr"/>
                      <a:r>
                        <a:rPr lang="cs-CZ" sz="1800" b="0" i="0" u="none" strike="noStrike">
                          <a:solidFill>
                            <a:srgbClr val="FFFFFF"/>
                          </a:solidFill>
                          <a:latin typeface="Calibri"/>
                        </a:rPr>
                        <a:t> </a:t>
                      </a:r>
                    </a:p>
                  </a:txBody>
                  <a:tcPr marL="9525" marR="9525" marT="9525" marB="0" anchor="ctr">
                    <a:lnL w="6350" cap="flat" cmpd="sng" algn="ctr">
                      <a:solidFill>
                        <a:srgbClr val="CCC0DA"/>
                      </a:solidFill>
                      <a:prstDash val="solid"/>
                      <a:round/>
                      <a:headEnd type="none" w="med" len="med"/>
                      <a:tailEnd type="none" w="med" len="med"/>
                    </a:lnL>
                    <a:lnR w="635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ctr" fontAlgn="ctr"/>
                      <a:r>
                        <a:rPr lang="cs-CZ" sz="1800" b="0" i="0" u="none" strike="noStrike">
                          <a:solidFill>
                            <a:srgbClr val="FFFFFF"/>
                          </a:solidFill>
                          <a:latin typeface="Calibri"/>
                        </a:rPr>
                        <a:t> </a:t>
                      </a:r>
                    </a:p>
                  </a:txBody>
                  <a:tcPr marL="9525" marR="9525" marT="9525" marB="0" anchor="ctr">
                    <a:lnL w="6350" cap="flat" cmpd="sng" algn="ctr">
                      <a:solidFill>
                        <a:srgbClr val="CCC0DA"/>
                      </a:solidFill>
                      <a:prstDash val="solid"/>
                      <a:round/>
                      <a:headEnd type="none" w="med" len="med"/>
                      <a:tailEnd type="none" w="med" len="med"/>
                    </a:lnL>
                    <a:lnR w="635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ctr" fontAlgn="ctr"/>
                      <a:r>
                        <a:rPr lang="cs-CZ" sz="1800" b="0" i="0" u="none" strike="noStrike">
                          <a:solidFill>
                            <a:srgbClr val="FFFFFF"/>
                          </a:solidFill>
                          <a:latin typeface="Calibri"/>
                        </a:rPr>
                        <a:t> </a:t>
                      </a:r>
                    </a:p>
                  </a:txBody>
                  <a:tcPr marL="9525" marR="9525" marT="9525" marB="0" anchor="ctr">
                    <a:lnL w="6350" cap="flat" cmpd="sng" algn="ctr">
                      <a:solidFill>
                        <a:srgbClr val="CCC0DA"/>
                      </a:solidFill>
                      <a:prstDash val="solid"/>
                      <a:round/>
                      <a:headEnd type="none" w="med" len="med"/>
                      <a:tailEnd type="none" w="med" len="med"/>
                    </a:lnL>
                    <a:lnR w="12700" cap="flat" cmpd="sng" algn="ctr">
                      <a:solidFill>
                        <a:srgbClr val="CCC0DA"/>
                      </a:solidFill>
                      <a:prstDash val="solid"/>
                      <a:round/>
                      <a:headEnd type="none" w="med" len="med"/>
                      <a:tailEnd type="none" w="med" len="med"/>
                    </a:lnR>
                    <a:lnT w="12700" cap="flat" cmpd="sng" algn="ctr">
                      <a:solidFill>
                        <a:srgbClr val="CCC0DA"/>
                      </a:solidFill>
                      <a:prstDash val="solid"/>
                      <a:round/>
                      <a:headEnd type="none" w="med" len="med"/>
                      <a:tailEnd type="none" w="med" len="med"/>
                    </a:lnT>
                    <a:lnB w="12700" cap="flat" cmpd="sng" algn="ctr">
                      <a:solidFill>
                        <a:srgbClr val="CCC0DA"/>
                      </a:solidFill>
                      <a:prstDash val="solid"/>
                      <a:round/>
                      <a:headEnd type="none" w="med" len="med"/>
                      <a:tailEnd type="none" w="med" len="med"/>
                    </a:lnB>
                    <a:solidFill>
                      <a:srgbClr val="60497B"/>
                    </a:solidFill>
                  </a:tcPr>
                </a:tc>
                <a:tc>
                  <a:txBody>
                    <a:bodyPr/>
                    <a:lstStyle/>
                    <a:p>
                      <a:pPr algn="l" fontAlgn="b"/>
                      <a:r>
                        <a:rPr lang="cs-CZ" sz="1600" b="0" i="0" u="none" strike="noStrike" dirty="0">
                          <a:solidFill>
                            <a:srgbClr val="000000"/>
                          </a:solidFill>
                          <a:latin typeface="Calibri"/>
                        </a:rPr>
                        <a:t>.</a:t>
                      </a:r>
                    </a:p>
                  </a:txBody>
                  <a:tcPr marL="9525" marR="9525" marT="9525" marB="0" anchor="b">
                    <a:lnL w="12700" cap="flat" cmpd="sng" algn="ctr">
                      <a:solidFill>
                        <a:srgbClr val="CCC0DA"/>
                      </a:solidFill>
                      <a:prstDash val="solid"/>
                      <a:round/>
                      <a:headEnd type="none" w="med" len="med"/>
                      <a:tailEnd type="none" w="med" len="med"/>
                    </a:lnL>
                    <a:lnR>
                      <a:noFill/>
                    </a:lnR>
                    <a:lnT>
                      <a:noFill/>
                    </a:lnT>
                    <a:lnB>
                      <a:noFill/>
                    </a:lnB>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Nadpis 1"/>
          <p:cNvSpPr>
            <a:spLocks noGrp="1"/>
          </p:cNvSpPr>
          <p:nvPr>
            <p:ph type="title"/>
          </p:nvPr>
        </p:nvSpPr>
        <p:spPr>
          <a:xfrm>
            <a:off x="457200" y="214313"/>
            <a:ext cx="8229600" cy="428625"/>
          </a:xfrm>
        </p:spPr>
        <p:txBody>
          <a:bodyPr/>
          <a:lstStyle/>
          <a:p>
            <a:pPr algn="l"/>
            <a:r>
              <a:rPr lang="en-US" sz="1200" smtClean="0"/>
              <a:t>Roztřiď do sloupců podle toho, zda – li se ve slově píše i – í nebo y – ý:</a:t>
            </a:r>
            <a:endParaRPr lang="cs-CZ" sz="1200" smtClean="0"/>
          </a:p>
        </p:txBody>
      </p:sp>
      <p:sp>
        <p:nvSpPr>
          <p:cNvPr id="4" name="AutoShape 13"/>
          <p:cNvSpPr>
            <a:spLocks noChangeArrowheads="1"/>
          </p:cNvSpPr>
          <p:nvPr/>
        </p:nvSpPr>
        <p:spPr bwMode="auto">
          <a:xfrm>
            <a:off x="4429125" y="642938"/>
            <a:ext cx="1400175" cy="704850"/>
          </a:xfrm>
          <a:prstGeom prst="cube">
            <a:avLst>
              <a:gd name="adj" fmla="val 25000"/>
            </a:avLst>
          </a:prstGeom>
          <a:solidFill>
            <a:schemeClr val="accent2">
              <a:lumMod val="75000"/>
            </a:schemeClr>
          </a:solidFill>
          <a:ln w="9525">
            <a:solidFill>
              <a:srgbClr val="000000"/>
            </a:solidFill>
            <a:miter lim="800000"/>
            <a:headEnd/>
            <a:tailEnd/>
          </a:ln>
        </p:spPr>
        <p:txBody>
          <a:bodyPr/>
          <a:lstStyle/>
          <a:p>
            <a:pPr>
              <a:spcAft>
                <a:spcPts val="1000"/>
              </a:spcAft>
              <a:defRPr/>
            </a:pPr>
            <a:r>
              <a:rPr lang="cs-CZ" sz="2000" dirty="0">
                <a:solidFill>
                  <a:schemeClr val="bg1"/>
                </a:solidFill>
                <a:latin typeface="Calibri" pitchFamily="34" charset="0"/>
              </a:rPr>
              <a:t>     I  -  Í</a:t>
            </a:r>
          </a:p>
          <a:p>
            <a:pPr>
              <a:defRPr/>
            </a:pPr>
            <a:endParaRPr lang="cs-CZ" dirty="0"/>
          </a:p>
        </p:txBody>
      </p:sp>
      <p:sp>
        <p:nvSpPr>
          <p:cNvPr id="5" name="AutoShape 13"/>
          <p:cNvSpPr>
            <a:spLocks noChangeArrowheads="1"/>
          </p:cNvSpPr>
          <p:nvPr/>
        </p:nvSpPr>
        <p:spPr bwMode="auto">
          <a:xfrm>
            <a:off x="6929438" y="642938"/>
            <a:ext cx="1400175" cy="704850"/>
          </a:xfrm>
          <a:prstGeom prst="cube">
            <a:avLst>
              <a:gd name="adj" fmla="val 25000"/>
            </a:avLst>
          </a:prstGeom>
          <a:solidFill>
            <a:schemeClr val="accent2">
              <a:lumMod val="75000"/>
            </a:schemeClr>
          </a:solidFill>
          <a:ln w="9525">
            <a:solidFill>
              <a:srgbClr val="000000"/>
            </a:solidFill>
            <a:miter lim="800000"/>
            <a:headEnd/>
            <a:tailEnd/>
          </a:ln>
        </p:spPr>
        <p:txBody>
          <a:bodyPr/>
          <a:lstStyle/>
          <a:p>
            <a:pPr>
              <a:spcAft>
                <a:spcPts val="1000"/>
              </a:spcAft>
              <a:defRPr/>
            </a:pPr>
            <a:r>
              <a:rPr lang="cs-CZ" sz="2000" dirty="0">
                <a:solidFill>
                  <a:srgbClr val="FFFFFF"/>
                </a:solidFill>
                <a:latin typeface="Calibri" pitchFamily="34" charset="0"/>
              </a:rPr>
              <a:t>    </a:t>
            </a:r>
            <a:r>
              <a:rPr lang="cs-CZ" sz="2000" dirty="0">
                <a:solidFill>
                  <a:schemeClr val="bg1"/>
                </a:solidFill>
                <a:latin typeface="Calibri" pitchFamily="34" charset="0"/>
              </a:rPr>
              <a:t>Y  -  Ý</a:t>
            </a:r>
          </a:p>
          <a:p>
            <a:pPr>
              <a:defRPr/>
            </a:pPr>
            <a:endParaRPr lang="cs-CZ" dirty="0"/>
          </a:p>
        </p:txBody>
      </p:sp>
      <p:cxnSp>
        <p:nvCxnSpPr>
          <p:cNvPr id="6" name="AutoShape 8"/>
          <p:cNvCxnSpPr>
            <a:cxnSpLocks noChangeShapeType="1"/>
          </p:cNvCxnSpPr>
          <p:nvPr/>
        </p:nvCxnSpPr>
        <p:spPr bwMode="auto">
          <a:xfrm rot="16200000" flipV="1">
            <a:off x="3357563" y="3643313"/>
            <a:ext cx="6000750" cy="0"/>
          </a:xfrm>
          <a:prstGeom prst="straightConnector1">
            <a:avLst/>
          </a:prstGeom>
          <a:noFill/>
          <a:ln w="38100">
            <a:solidFill>
              <a:schemeClr val="accent6">
                <a:lumMod val="60000"/>
                <a:lumOff val="40000"/>
              </a:schemeClr>
            </a:solidFill>
            <a:round/>
            <a:headEnd/>
            <a:tailEnd/>
          </a:ln>
        </p:spPr>
      </p:cxnSp>
      <p:cxnSp>
        <p:nvCxnSpPr>
          <p:cNvPr id="7" name="AutoShape 8"/>
          <p:cNvCxnSpPr>
            <a:cxnSpLocks noChangeShapeType="1"/>
          </p:cNvCxnSpPr>
          <p:nvPr/>
        </p:nvCxnSpPr>
        <p:spPr bwMode="auto">
          <a:xfrm rot="16200000" flipV="1">
            <a:off x="928688" y="3643313"/>
            <a:ext cx="6000750" cy="0"/>
          </a:xfrm>
          <a:prstGeom prst="straightConnector1">
            <a:avLst/>
          </a:prstGeom>
          <a:noFill/>
          <a:ln w="38100">
            <a:solidFill>
              <a:schemeClr val="accent6">
                <a:lumMod val="60000"/>
                <a:lumOff val="40000"/>
              </a:schemeClr>
            </a:solidFill>
            <a:round/>
            <a:headEnd/>
            <a:tailEnd/>
          </a:ln>
        </p:spPr>
      </p:cxnSp>
      <p:cxnSp>
        <p:nvCxnSpPr>
          <p:cNvPr id="8" name="AutoShape 8"/>
          <p:cNvCxnSpPr>
            <a:cxnSpLocks noChangeShapeType="1"/>
          </p:cNvCxnSpPr>
          <p:nvPr/>
        </p:nvCxnSpPr>
        <p:spPr bwMode="auto">
          <a:xfrm rot="16200000" flipV="1">
            <a:off x="5857875" y="3643313"/>
            <a:ext cx="6000750" cy="0"/>
          </a:xfrm>
          <a:prstGeom prst="straightConnector1">
            <a:avLst/>
          </a:prstGeom>
          <a:noFill/>
          <a:ln w="38100">
            <a:solidFill>
              <a:schemeClr val="accent6">
                <a:lumMod val="60000"/>
                <a:lumOff val="40000"/>
              </a:schemeClr>
            </a:solidFill>
            <a:round/>
            <a:headEnd/>
            <a:tailEnd/>
          </a:ln>
        </p:spPr>
      </p:cxnSp>
      <p:cxnSp>
        <p:nvCxnSpPr>
          <p:cNvPr id="9" name="AutoShape 8"/>
          <p:cNvCxnSpPr>
            <a:cxnSpLocks noChangeShapeType="1"/>
          </p:cNvCxnSpPr>
          <p:nvPr/>
        </p:nvCxnSpPr>
        <p:spPr bwMode="auto">
          <a:xfrm rot="10800000">
            <a:off x="3929063" y="1428750"/>
            <a:ext cx="4929187" cy="1588"/>
          </a:xfrm>
          <a:prstGeom prst="straightConnector1">
            <a:avLst/>
          </a:prstGeom>
          <a:noFill/>
          <a:ln w="38100">
            <a:solidFill>
              <a:schemeClr val="accent6">
                <a:lumMod val="60000"/>
                <a:lumOff val="40000"/>
              </a:schemeClr>
            </a:solidFill>
            <a:round/>
            <a:headEnd/>
            <a:tailEnd/>
          </a:ln>
        </p:spPr>
      </p:cxnSp>
      <p:sp>
        <p:nvSpPr>
          <p:cNvPr id="10" name="Text Box 9"/>
          <p:cNvSpPr txBox="1">
            <a:spLocks noChangeArrowheads="1"/>
          </p:cNvSpPr>
          <p:nvPr/>
        </p:nvSpPr>
        <p:spPr bwMode="auto">
          <a:xfrm>
            <a:off x="2571750" y="5786438"/>
            <a:ext cx="1000125"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ška</a:t>
            </a:r>
            <a:endParaRPr lang="cs-CZ" dirty="0">
              <a:solidFill>
                <a:schemeClr val="accent2">
                  <a:lumMod val="75000"/>
                </a:schemeClr>
              </a:solidFill>
              <a:latin typeface="Arial" pitchFamily="34" charset="0"/>
            </a:endParaRPr>
          </a:p>
        </p:txBody>
      </p:sp>
      <p:sp>
        <p:nvSpPr>
          <p:cNvPr id="11" name="Text Box 9"/>
          <p:cNvSpPr txBox="1">
            <a:spLocks noChangeArrowheads="1"/>
          </p:cNvSpPr>
          <p:nvPr/>
        </p:nvSpPr>
        <p:spPr bwMode="auto">
          <a:xfrm>
            <a:off x="1428750" y="1500188"/>
            <a:ext cx="1214438"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v-stavit</a:t>
            </a:r>
          </a:p>
        </p:txBody>
      </p:sp>
      <p:sp>
        <p:nvSpPr>
          <p:cNvPr id="12" name="Text Box 9"/>
          <p:cNvSpPr txBox="1">
            <a:spLocks noChangeArrowheads="1"/>
          </p:cNvSpPr>
          <p:nvPr/>
        </p:nvSpPr>
        <p:spPr bwMode="auto">
          <a:xfrm>
            <a:off x="500063" y="857250"/>
            <a:ext cx="1214437"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ditelně</a:t>
            </a:r>
            <a:endParaRPr lang="cs-CZ" dirty="0">
              <a:solidFill>
                <a:schemeClr val="accent2">
                  <a:lumMod val="75000"/>
                </a:schemeClr>
              </a:solidFill>
              <a:latin typeface="Arial" pitchFamily="34" charset="0"/>
            </a:endParaRPr>
          </a:p>
        </p:txBody>
      </p:sp>
      <p:sp>
        <p:nvSpPr>
          <p:cNvPr id="13" name="Text Box 9"/>
          <p:cNvSpPr txBox="1">
            <a:spLocks noChangeArrowheads="1"/>
          </p:cNvSpPr>
          <p:nvPr/>
        </p:nvSpPr>
        <p:spPr bwMode="auto">
          <a:xfrm>
            <a:off x="642938" y="2714625"/>
            <a:ext cx="1143000"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v-hrávat</a:t>
            </a:r>
          </a:p>
        </p:txBody>
      </p:sp>
      <p:sp>
        <p:nvSpPr>
          <p:cNvPr id="14" name="Text Box 9"/>
          <p:cNvSpPr txBox="1">
            <a:spLocks noChangeArrowheads="1"/>
          </p:cNvSpPr>
          <p:nvPr/>
        </p:nvSpPr>
        <p:spPr bwMode="auto">
          <a:xfrm>
            <a:off x="1643063" y="3357563"/>
            <a:ext cx="1143000"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psat</a:t>
            </a:r>
            <a:endParaRPr lang="cs-CZ" dirty="0">
              <a:solidFill>
                <a:schemeClr val="accent2">
                  <a:lumMod val="75000"/>
                </a:schemeClr>
              </a:solidFill>
              <a:latin typeface="Arial" pitchFamily="34" charset="0"/>
            </a:endParaRPr>
          </a:p>
        </p:txBody>
      </p:sp>
      <p:sp>
        <p:nvSpPr>
          <p:cNvPr id="15" name="Text Box 9"/>
          <p:cNvSpPr txBox="1">
            <a:spLocks noChangeArrowheads="1"/>
          </p:cNvSpPr>
          <p:nvPr/>
        </p:nvSpPr>
        <p:spPr bwMode="auto">
          <a:xfrm>
            <a:off x="2286000" y="928688"/>
            <a:ext cx="1214438"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dlička</a:t>
            </a:r>
            <a:endParaRPr lang="cs-CZ" dirty="0">
              <a:solidFill>
                <a:schemeClr val="accent2">
                  <a:lumMod val="75000"/>
                </a:schemeClr>
              </a:solidFill>
              <a:latin typeface="Arial" pitchFamily="34" charset="0"/>
            </a:endParaRPr>
          </a:p>
        </p:txBody>
      </p:sp>
      <p:sp>
        <p:nvSpPr>
          <p:cNvPr id="16" name="Text Box 9"/>
          <p:cNvSpPr txBox="1">
            <a:spLocks noChangeArrowheads="1"/>
          </p:cNvSpPr>
          <p:nvPr/>
        </p:nvSpPr>
        <p:spPr bwMode="auto">
          <a:xfrm>
            <a:off x="2643188" y="2000250"/>
            <a:ext cx="928687"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šeň</a:t>
            </a:r>
            <a:endParaRPr lang="cs-CZ" dirty="0">
              <a:solidFill>
                <a:schemeClr val="accent2">
                  <a:lumMod val="75000"/>
                </a:schemeClr>
              </a:solidFill>
              <a:latin typeface="Arial" pitchFamily="34" charset="0"/>
            </a:endParaRPr>
          </a:p>
        </p:txBody>
      </p:sp>
      <p:sp>
        <p:nvSpPr>
          <p:cNvPr id="17" name="Text Box 9"/>
          <p:cNvSpPr txBox="1">
            <a:spLocks noChangeArrowheads="1"/>
          </p:cNvSpPr>
          <p:nvPr/>
        </p:nvSpPr>
        <p:spPr bwMode="auto">
          <a:xfrm>
            <a:off x="500063" y="2000250"/>
            <a:ext cx="928687"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v-tah</a:t>
            </a:r>
          </a:p>
        </p:txBody>
      </p:sp>
      <p:sp>
        <p:nvSpPr>
          <p:cNvPr id="18" name="Text Box 9"/>
          <p:cNvSpPr txBox="1">
            <a:spLocks noChangeArrowheads="1"/>
          </p:cNvSpPr>
          <p:nvPr/>
        </p:nvSpPr>
        <p:spPr bwMode="auto">
          <a:xfrm>
            <a:off x="2500313" y="2786063"/>
            <a:ext cx="1143000"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v-kání</a:t>
            </a:r>
          </a:p>
        </p:txBody>
      </p:sp>
      <p:sp>
        <p:nvSpPr>
          <p:cNvPr id="19" name="Text Box 9"/>
          <p:cNvSpPr txBox="1">
            <a:spLocks noChangeArrowheads="1"/>
          </p:cNvSpPr>
          <p:nvPr/>
        </p:nvSpPr>
        <p:spPr bwMode="auto">
          <a:xfrm>
            <a:off x="1714500" y="2214563"/>
            <a:ext cx="714375"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tr</a:t>
            </a:r>
            <a:endParaRPr lang="cs-CZ" dirty="0">
              <a:solidFill>
                <a:schemeClr val="accent2">
                  <a:lumMod val="75000"/>
                </a:schemeClr>
              </a:solidFill>
              <a:latin typeface="Arial" pitchFamily="34" charset="0"/>
            </a:endParaRPr>
          </a:p>
        </p:txBody>
      </p:sp>
      <p:sp>
        <p:nvSpPr>
          <p:cNvPr id="20" name="Text Box 9"/>
          <p:cNvSpPr txBox="1">
            <a:spLocks noChangeArrowheads="1"/>
          </p:cNvSpPr>
          <p:nvPr/>
        </p:nvSpPr>
        <p:spPr bwMode="auto">
          <a:xfrm>
            <a:off x="2357438" y="4143375"/>
            <a:ext cx="1285875"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chřice</a:t>
            </a:r>
            <a:endParaRPr lang="cs-CZ" dirty="0">
              <a:solidFill>
                <a:schemeClr val="accent2">
                  <a:lumMod val="75000"/>
                </a:schemeClr>
              </a:solidFill>
              <a:latin typeface="Arial" pitchFamily="34" charset="0"/>
            </a:endParaRPr>
          </a:p>
        </p:txBody>
      </p:sp>
      <p:sp>
        <p:nvSpPr>
          <p:cNvPr id="21" name="Text Box 9"/>
          <p:cNvSpPr txBox="1">
            <a:spLocks noChangeArrowheads="1"/>
          </p:cNvSpPr>
          <p:nvPr/>
        </p:nvSpPr>
        <p:spPr bwMode="auto">
          <a:xfrm>
            <a:off x="428625" y="3714750"/>
            <a:ext cx="1000125"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v-dle</a:t>
            </a:r>
          </a:p>
        </p:txBody>
      </p:sp>
      <p:sp>
        <p:nvSpPr>
          <p:cNvPr id="22" name="Text Box 9"/>
          <p:cNvSpPr txBox="1">
            <a:spLocks noChangeArrowheads="1"/>
          </p:cNvSpPr>
          <p:nvPr/>
        </p:nvSpPr>
        <p:spPr bwMode="auto">
          <a:xfrm>
            <a:off x="500063" y="5286375"/>
            <a:ext cx="1643062"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hroznové v-no</a:t>
            </a:r>
          </a:p>
        </p:txBody>
      </p:sp>
      <p:sp>
        <p:nvSpPr>
          <p:cNvPr id="23" name="Text Box 9"/>
          <p:cNvSpPr txBox="1">
            <a:spLocks noChangeArrowheads="1"/>
          </p:cNvSpPr>
          <p:nvPr/>
        </p:nvSpPr>
        <p:spPr bwMode="auto">
          <a:xfrm>
            <a:off x="2357438" y="4929188"/>
            <a:ext cx="1214437" cy="357187"/>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učovat</a:t>
            </a:r>
            <a:endParaRPr lang="cs-CZ" dirty="0">
              <a:solidFill>
                <a:schemeClr val="accent2">
                  <a:lumMod val="75000"/>
                </a:schemeClr>
              </a:solidFill>
              <a:latin typeface="Arial" pitchFamily="34" charset="0"/>
            </a:endParaRPr>
          </a:p>
        </p:txBody>
      </p:sp>
      <p:sp>
        <p:nvSpPr>
          <p:cNvPr id="24" name="Text Box 9"/>
          <p:cNvSpPr txBox="1">
            <a:spLocks noChangeArrowheads="1"/>
          </p:cNvSpPr>
          <p:nvPr/>
        </p:nvSpPr>
        <p:spPr bwMode="auto">
          <a:xfrm>
            <a:off x="1000125" y="6000750"/>
            <a:ext cx="1071563"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v-lovit</a:t>
            </a:r>
          </a:p>
        </p:txBody>
      </p:sp>
      <p:sp>
        <p:nvSpPr>
          <p:cNvPr id="25" name="Text Box 9"/>
          <p:cNvSpPr txBox="1">
            <a:spLocks noChangeArrowheads="1"/>
          </p:cNvSpPr>
          <p:nvPr/>
        </p:nvSpPr>
        <p:spPr bwMode="auto">
          <a:xfrm>
            <a:off x="1000125" y="4429125"/>
            <a:ext cx="1000125" cy="357188"/>
          </a:xfrm>
          <a:prstGeom prst="rect">
            <a:avLst/>
          </a:prstGeom>
          <a:solidFill>
            <a:schemeClr val="bg2">
              <a:lumMod val="75000"/>
            </a:schemeClr>
          </a:solidFill>
          <a:ln w="38100">
            <a:solidFill>
              <a:srgbClr val="F2F2F2"/>
            </a:solidFill>
            <a:miter lim="800000"/>
            <a:headEnd/>
            <a:tailEnd/>
          </a:ln>
          <a:effectLst>
            <a:outerShdw dist="28398" dir="3806097" algn="ctr" rotWithShape="0">
              <a:srgbClr val="205867">
                <a:alpha val="50000"/>
              </a:srgbClr>
            </a:outerShdw>
          </a:effectLst>
        </p:spPr>
        <p:txBody>
          <a:bodyPr/>
          <a:lstStyle/>
          <a:p>
            <a:pPr algn="ctr">
              <a:spcAft>
                <a:spcPts val="1000"/>
              </a:spcAft>
              <a:defRPr/>
            </a:pPr>
            <a:r>
              <a:rPr lang="cs-CZ" dirty="0">
                <a:solidFill>
                  <a:schemeClr val="accent2">
                    <a:lumMod val="75000"/>
                  </a:schemeClr>
                </a:solidFill>
                <a:latin typeface="Arial" pitchFamily="34" charset="0"/>
              </a:rPr>
              <a:t>v-</a:t>
            </a:r>
            <a:r>
              <a:rPr lang="cs-CZ" dirty="0" err="1">
                <a:solidFill>
                  <a:schemeClr val="accent2">
                    <a:lumMod val="75000"/>
                  </a:schemeClr>
                </a:solidFill>
                <a:latin typeface="Arial" pitchFamily="34" charset="0"/>
              </a:rPr>
              <a:t>těz</a:t>
            </a:r>
            <a:endParaRPr lang="cs-CZ" dirty="0">
              <a:solidFill>
                <a:schemeClr val="accent2">
                  <a:lumMod val="75000"/>
                </a:schemeClr>
              </a:solidFill>
              <a:latin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Nadpis 1"/>
          <p:cNvSpPr>
            <a:spLocks noGrp="1"/>
          </p:cNvSpPr>
          <p:nvPr>
            <p:ph type="title"/>
          </p:nvPr>
        </p:nvSpPr>
        <p:spPr>
          <a:xfrm>
            <a:off x="457200" y="285750"/>
            <a:ext cx="8229600" cy="500063"/>
          </a:xfrm>
        </p:spPr>
        <p:txBody>
          <a:bodyPr/>
          <a:lstStyle/>
          <a:p>
            <a:pPr algn="l"/>
            <a:r>
              <a:rPr lang="cs-CZ" sz="1200" b="1" smtClean="0"/>
              <a:t>OSMISMĚRKA</a:t>
            </a:r>
            <a:r>
              <a:rPr lang="cs-CZ" sz="1200" smtClean="0"/>
              <a:t/>
            </a:r>
            <a:br>
              <a:rPr lang="cs-CZ" sz="1200" smtClean="0"/>
            </a:br>
            <a:r>
              <a:rPr lang="cs-CZ" sz="1200" smtClean="0"/>
              <a:t>Doplň chybějící písmena a slova vyškrtej v osmisměrce. Zbývající políčka s písmeny vybarvi, přečti po řádcích a tajenku napiš. </a:t>
            </a:r>
          </a:p>
        </p:txBody>
      </p:sp>
      <p:sp>
        <p:nvSpPr>
          <p:cNvPr id="152579" name="Zástupný symbol pro obsah 2"/>
          <p:cNvSpPr>
            <a:spLocks noGrp="1"/>
          </p:cNvSpPr>
          <p:nvPr>
            <p:ph idx="1"/>
          </p:nvPr>
        </p:nvSpPr>
        <p:spPr>
          <a:xfrm>
            <a:off x="457200" y="785813"/>
            <a:ext cx="3328988" cy="5643562"/>
          </a:xfrm>
        </p:spPr>
        <p:txBody>
          <a:bodyPr/>
          <a:lstStyle/>
          <a:p>
            <a:pPr>
              <a:buFont typeface="Arial" charset="0"/>
              <a:buNone/>
            </a:pPr>
            <a:r>
              <a:rPr lang="cs-CZ" sz="1800" smtClean="0"/>
              <a:t>pov     dka          medv    dek</a:t>
            </a:r>
          </a:p>
          <a:p>
            <a:pPr>
              <a:buFont typeface="Arial" charset="0"/>
              <a:buNone/>
            </a:pPr>
            <a:endParaRPr lang="cs-CZ" sz="1800" smtClean="0"/>
          </a:p>
          <a:p>
            <a:pPr>
              <a:buFont typeface="Arial" charset="0"/>
              <a:buNone/>
            </a:pPr>
            <a:r>
              <a:rPr lang="cs-CZ" sz="1800" smtClean="0"/>
              <a:t>v      hra             (pohádková) v     la</a:t>
            </a:r>
          </a:p>
          <a:p>
            <a:pPr>
              <a:buFont typeface="Arial" charset="0"/>
              <a:buNone/>
            </a:pPr>
            <a:endParaRPr lang="cs-CZ" sz="1800" smtClean="0"/>
          </a:p>
          <a:p>
            <a:pPr>
              <a:buFont typeface="Arial" charset="0"/>
              <a:buNone/>
            </a:pPr>
            <a:r>
              <a:rPr lang="cs-CZ" sz="1800" smtClean="0"/>
              <a:t>os     chal             v     ra</a:t>
            </a:r>
          </a:p>
          <a:p>
            <a:pPr>
              <a:buFont typeface="Arial" charset="0"/>
              <a:buNone/>
            </a:pPr>
            <a:endParaRPr lang="cs-CZ" sz="1800" smtClean="0"/>
          </a:p>
          <a:p>
            <a:pPr>
              <a:buFont typeface="Arial" charset="0"/>
              <a:buNone/>
            </a:pPr>
            <a:r>
              <a:rPr lang="cs-CZ" sz="1800" smtClean="0"/>
              <a:t>sv      šť                chv    lka</a:t>
            </a:r>
          </a:p>
          <a:p>
            <a:pPr>
              <a:buFont typeface="Arial" charset="0"/>
              <a:buNone/>
            </a:pPr>
            <a:endParaRPr lang="cs-CZ" sz="1800" smtClean="0"/>
          </a:p>
          <a:p>
            <a:pPr>
              <a:buFont typeface="Arial" charset="0"/>
              <a:buNone/>
            </a:pPr>
            <a:r>
              <a:rPr lang="cs-CZ" sz="1800" smtClean="0"/>
              <a:t>sv     cen             v     soká</a:t>
            </a:r>
          </a:p>
          <a:p>
            <a:pPr>
              <a:buFont typeface="Arial" charset="0"/>
              <a:buNone/>
            </a:pPr>
            <a:endParaRPr lang="cs-CZ" sz="1800" smtClean="0"/>
          </a:p>
          <a:p>
            <a:pPr>
              <a:buFont typeface="Arial" charset="0"/>
              <a:buNone/>
            </a:pPr>
            <a:r>
              <a:rPr lang="cs-CZ" sz="1800" smtClean="0"/>
              <a:t>konv     čka         (houkající) v     r</a:t>
            </a:r>
          </a:p>
          <a:p>
            <a:pPr>
              <a:buFont typeface="Arial" charset="0"/>
              <a:buNone/>
            </a:pPr>
            <a:endParaRPr lang="cs-CZ" sz="1800" smtClean="0"/>
          </a:p>
          <a:p>
            <a:pPr>
              <a:buFont typeface="Arial" charset="0"/>
              <a:buNone/>
            </a:pPr>
            <a:r>
              <a:rPr lang="cs-CZ" sz="1800" smtClean="0"/>
              <a:t>v    loví               v    la (obydlí)</a:t>
            </a:r>
          </a:p>
          <a:p>
            <a:pPr>
              <a:buFont typeface="Arial" charset="0"/>
              <a:buNone/>
            </a:pPr>
            <a:endParaRPr lang="cs-CZ" sz="1800" smtClean="0"/>
          </a:p>
          <a:p>
            <a:pPr>
              <a:buFont typeface="Arial" charset="0"/>
              <a:buNone/>
            </a:pPr>
            <a:r>
              <a:rPr lang="cs-CZ" sz="1800" smtClean="0"/>
              <a:t>lav      čka            v    chovat</a:t>
            </a:r>
          </a:p>
          <a:p>
            <a:pPr>
              <a:buFont typeface="Arial" charset="0"/>
              <a:buNone/>
            </a:pPr>
            <a:endParaRPr lang="cs-CZ" sz="1800" smtClean="0"/>
          </a:p>
          <a:p>
            <a:pPr>
              <a:buFont typeface="Arial" charset="0"/>
              <a:buNone/>
            </a:pPr>
            <a:r>
              <a:rPr lang="cs-CZ" sz="1800" smtClean="0"/>
              <a:t>v     čko             v    m     šlet               </a:t>
            </a:r>
          </a:p>
        </p:txBody>
      </p:sp>
      <p:sp>
        <p:nvSpPr>
          <p:cNvPr id="5" name="TextovéPole 4"/>
          <p:cNvSpPr txBox="1"/>
          <p:nvPr/>
        </p:nvSpPr>
        <p:spPr>
          <a:xfrm>
            <a:off x="928688" y="785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6" name="TextovéPole 5"/>
          <p:cNvSpPr txBox="1"/>
          <p:nvPr/>
        </p:nvSpPr>
        <p:spPr>
          <a:xfrm>
            <a:off x="714375" y="14287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r>
              <a:rPr lang="cs-CZ" dirty="0"/>
              <a:t> </a:t>
            </a:r>
          </a:p>
        </p:txBody>
      </p:sp>
      <p:sp>
        <p:nvSpPr>
          <p:cNvPr id="7" name="TextovéPole 6"/>
          <p:cNvSpPr txBox="1"/>
          <p:nvPr/>
        </p:nvSpPr>
        <p:spPr>
          <a:xfrm>
            <a:off x="2500313" y="785813"/>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8" name="TextovéPole 7"/>
          <p:cNvSpPr txBox="1"/>
          <p:nvPr/>
        </p:nvSpPr>
        <p:spPr>
          <a:xfrm>
            <a:off x="3286125" y="14287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9" name="TextovéPole 8"/>
          <p:cNvSpPr txBox="1"/>
          <p:nvPr/>
        </p:nvSpPr>
        <p:spPr>
          <a:xfrm>
            <a:off x="785813" y="20716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0" name="TextovéPole 9"/>
          <p:cNvSpPr txBox="1"/>
          <p:nvPr/>
        </p:nvSpPr>
        <p:spPr>
          <a:xfrm>
            <a:off x="2214563" y="20716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1" name="TextovéPole 10"/>
          <p:cNvSpPr txBox="1"/>
          <p:nvPr/>
        </p:nvSpPr>
        <p:spPr>
          <a:xfrm>
            <a:off x="785813" y="271462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2" name="TextovéPole 11"/>
          <p:cNvSpPr txBox="1"/>
          <p:nvPr/>
        </p:nvSpPr>
        <p:spPr>
          <a:xfrm>
            <a:off x="2357438" y="271462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3" name="TextovéPole 12"/>
          <p:cNvSpPr txBox="1"/>
          <p:nvPr/>
        </p:nvSpPr>
        <p:spPr>
          <a:xfrm>
            <a:off x="785813" y="3429000"/>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4" name="TextovéPole 13"/>
          <p:cNvSpPr txBox="1"/>
          <p:nvPr/>
        </p:nvSpPr>
        <p:spPr>
          <a:xfrm>
            <a:off x="2143125" y="342900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5" name="TextovéPole 14"/>
          <p:cNvSpPr txBox="1"/>
          <p:nvPr/>
        </p:nvSpPr>
        <p:spPr>
          <a:xfrm>
            <a:off x="1000125" y="407193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6" name="TextovéPole 15"/>
          <p:cNvSpPr txBox="1"/>
          <p:nvPr/>
        </p:nvSpPr>
        <p:spPr>
          <a:xfrm>
            <a:off x="3143250" y="407193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7" name="TextovéPole 16"/>
          <p:cNvSpPr txBox="1"/>
          <p:nvPr/>
        </p:nvSpPr>
        <p:spPr>
          <a:xfrm>
            <a:off x="642938" y="47148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8" name="TextovéPole 17"/>
          <p:cNvSpPr txBox="1"/>
          <p:nvPr/>
        </p:nvSpPr>
        <p:spPr>
          <a:xfrm>
            <a:off x="2071688" y="4714875"/>
            <a:ext cx="214312"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19" name="TextovéPole 18"/>
          <p:cNvSpPr txBox="1"/>
          <p:nvPr/>
        </p:nvSpPr>
        <p:spPr>
          <a:xfrm>
            <a:off x="857250" y="54292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0" name="TextovéPole 19"/>
          <p:cNvSpPr txBox="1"/>
          <p:nvPr/>
        </p:nvSpPr>
        <p:spPr>
          <a:xfrm>
            <a:off x="2143125" y="5429250"/>
            <a:ext cx="214313" cy="369888"/>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1" name="TextovéPole 20"/>
          <p:cNvSpPr txBox="1"/>
          <p:nvPr/>
        </p:nvSpPr>
        <p:spPr>
          <a:xfrm>
            <a:off x="642938" y="6072188"/>
            <a:ext cx="214312"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2" name="TextovéPole 21"/>
          <p:cNvSpPr txBox="1"/>
          <p:nvPr/>
        </p:nvSpPr>
        <p:spPr>
          <a:xfrm>
            <a:off x="2000250" y="6072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sp>
        <p:nvSpPr>
          <p:cNvPr id="23" name="TextovéPole 22"/>
          <p:cNvSpPr txBox="1"/>
          <p:nvPr/>
        </p:nvSpPr>
        <p:spPr>
          <a:xfrm>
            <a:off x="2428875" y="6072188"/>
            <a:ext cx="214313" cy="369887"/>
          </a:xfrm>
          <a:prstGeom prst="rect">
            <a:avLst/>
          </a:prstGeom>
          <a:solidFill>
            <a:schemeClr val="accent3">
              <a:lumMod val="20000"/>
              <a:lumOff val="80000"/>
            </a:schemeClr>
          </a:solidFill>
          <a:ln>
            <a:solidFill>
              <a:schemeClr val="accent3">
                <a:lumMod val="20000"/>
                <a:lumOff val="80000"/>
              </a:schemeClr>
            </a:solidFill>
          </a:ln>
        </p:spPr>
        <p:txBody>
          <a:bodyPr>
            <a:spAutoFit/>
          </a:bodyPr>
          <a:lstStyle/>
          <a:p>
            <a:pPr>
              <a:defRPr/>
            </a:pPr>
            <a:endParaRPr lang="cs-CZ" dirty="0"/>
          </a:p>
        </p:txBody>
      </p:sp>
      <p:graphicFrame>
        <p:nvGraphicFramePr>
          <p:cNvPr id="24" name="Tabulka 23"/>
          <p:cNvGraphicFramePr>
            <a:graphicFrameLocks noGrp="1"/>
          </p:cNvGraphicFramePr>
          <p:nvPr/>
        </p:nvGraphicFramePr>
        <p:xfrm>
          <a:off x="4500563" y="857250"/>
          <a:ext cx="3929090" cy="3571903"/>
        </p:xfrm>
        <a:graphic>
          <a:graphicData uri="http://schemas.openxmlformats.org/drawingml/2006/table">
            <a:tbl>
              <a:tblPr/>
              <a:tblGrid>
                <a:gridCol w="392909"/>
                <a:gridCol w="392909"/>
                <a:gridCol w="392909"/>
                <a:gridCol w="392909"/>
                <a:gridCol w="392909"/>
                <a:gridCol w="392909"/>
                <a:gridCol w="392909"/>
                <a:gridCol w="392909"/>
                <a:gridCol w="392909"/>
                <a:gridCol w="392909"/>
              </a:tblGrid>
              <a:tr h="358244">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Č</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R</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CH</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Č</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Á</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D</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CH</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M</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D</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D</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Ě</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N</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S</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K</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R</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47707">
                <a:tc>
                  <a:txBody>
                    <a:bodyPr/>
                    <a:lstStyle/>
                    <a:p>
                      <a:pPr algn="ctr" fontAlgn="ctr"/>
                      <a:r>
                        <a:rPr lang="cs-CZ" sz="1800" b="0" i="0" u="none" strike="noStrike">
                          <a:solidFill>
                            <a:srgbClr val="000000"/>
                          </a:solidFill>
                          <a:latin typeface="Calibri"/>
                        </a:rPr>
                        <a:t>Č</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R</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H</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O</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CH</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Y</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M</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Ý</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Š</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E</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T</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P</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r h="358244">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Í</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Ť</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V</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I</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L</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c>
                  <a:txBody>
                    <a:bodyPr/>
                    <a:lstStyle/>
                    <a:p>
                      <a:pPr algn="ctr" fontAlgn="ctr"/>
                      <a:r>
                        <a:rPr lang="cs-CZ" sz="1800" b="0" i="0" u="none" strike="noStrike" dirty="0">
                          <a:solidFill>
                            <a:srgbClr val="000000"/>
                          </a:solidFill>
                          <a:latin typeface="Calibri"/>
                        </a:rPr>
                        <a:t>A</a:t>
                      </a:r>
                    </a:p>
                  </a:txBody>
                  <a:tcPr marL="9525" marR="9525" marT="9525" marB="0" anchor="ctr">
                    <a:lnL w="12700" cap="flat" cmpd="sng" algn="ctr">
                      <a:solidFill>
                        <a:srgbClr val="D99795"/>
                      </a:solidFill>
                      <a:prstDash val="solid"/>
                      <a:round/>
                      <a:headEnd type="none" w="med" len="med"/>
                      <a:tailEnd type="none" w="med" len="med"/>
                    </a:lnL>
                    <a:lnR w="12700" cap="flat" cmpd="sng" algn="ctr">
                      <a:solidFill>
                        <a:srgbClr val="D99795"/>
                      </a:solidFill>
                      <a:prstDash val="solid"/>
                      <a:round/>
                      <a:headEnd type="none" w="med" len="med"/>
                      <a:tailEnd type="none" w="med" len="med"/>
                    </a:lnR>
                    <a:lnT w="12700" cap="flat" cmpd="sng" algn="ctr">
                      <a:solidFill>
                        <a:srgbClr val="D99795"/>
                      </a:solidFill>
                      <a:prstDash val="solid"/>
                      <a:round/>
                      <a:headEnd type="none" w="med" len="med"/>
                      <a:tailEnd type="none" w="med" len="med"/>
                    </a:lnT>
                    <a:lnB w="12700" cap="flat" cmpd="sng" algn="ctr">
                      <a:solidFill>
                        <a:srgbClr val="D99795"/>
                      </a:solidFill>
                      <a:prstDash val="solid"/>
                      <a:round/>
                      <a:headEnd type="none" w="med" len="med"/>
                      <a:tailEnd type="none" w="med" len="med"/>
                    </a:lnB>
                  </a:tcPr>
                </a:tc>
              </a:tr>
            </a:tbl>
          </a:graphicData>
        </a:graphic>
      </p:graphicFrame>
      <p:graphicFrame>
        <p:nvGraphicFramePr>
          <p:cNvPr id="25" name="Tabulka 24"/>
          <p:cNvGraphicFramePr>
            <a:graphicFrameLocks noGrp="1"/>
          </p:cNvGraphicFramePr>
          <p:nvPr/>
        </p:nvGraphicFramePr>
        <p:xfrm>
          <a:off x="4214813" y="4714875"/>
          <a:ext cx="3835400" cy="647700"/>
        </p:xfrm>
        <a:graphic>
          <a:graphicData uri="http://schemas.openxmlformats.org/drawingml/2006/table">
            <a:tbl>
              <a:tblPr/>
              <a:tblGrid>
                <a:gridCol w="3835400"/>
              </a:tblGrid>
              <a:tr h="323850">
                <a:tc>
                  <a:txBody>
                    <a:bodyPr/>
                    <a:lstStyle/>
                    <a:p>
                      <a:pPr algn="l" fontAlgn="b"/>
                      <a:r>
                        <a:rPr lang="cs-CZ" sz="1800" b="0" i="0" u="none" strike="noStrike" dirty="0">
                          <a:solidFill>
                            <a:srgbClr val="000000"/>
                          </a:solidFill>
                          <a:latin typeface="Calibri"/>
                        </a:rPr>
                        <a:t>Maminka se ptá udiveně:</a:t>
                      </a:r>
                    </a:p>
                  </a:txBody>
                  <a:tcPr marL="9525" marR="9525" marT="9525" marB="0" anchor="b">
                    <a:lnL>
                      <a:noFill/>
                    </a:lnL>
                    <a:lnR>
                      <a:noFill/>
                    </a:lnR>
                    <a:lnT>
                      <a:noFill/>
                    </a:lnT>
                    <a:lnB>
                      <a:noFill/>
                    </a:lnB>
                  </a:tcPr>
                </a:tc>
              </a:tr>
              <a:tr h="323850">
                <a:tc>
                  <a:txBody>
                    <a:bodyPr/>
                    <a:lstStyle/>
                    <a:p>
                      <a:pPr algn="l" fontAlgn="b"/>
                      <a:r>
                        <a:rPr lang="cs-CZ" sz="1800" b="0" i="0" u="none" strike="noStrike" dirty="0">
                          <a:solidFill>
                            <a:srgbClr val="000000"/>
                          </a:solidFill>
                          <a:latin typeface="Calibri"/>
                        </a:rPr>
                        <a:t>,,Nač potřebuješ, Andulko,ta vajíčka?"</a:t>
                      </a:r>
                    </a:p>
                  </a:txBody>
                  <a:tcPr marL="9525" marR="9525" marT="9525" marB="0" anchor="b">
                    <a:lnL>
                      <a:noFill/>
                    </a:lnL>
                    <a:lnR>
                      <a:noFill/>
                    </a:lnR>
                    <a:lnT>
                      <a:noFill/>
                    </a:lnT>
                    <a:lnB>
                      <a:noFill/>
                    </a:lnB>
                  </a:tcPr>
                </a:tc>
              </a:tr>
            </a:tbl>
          </a:graphicData>
        </a:graphic>
      </p:graphicFrame>
      <p:graphicFrame>
        <p:nvGraphicFramePr>
          <p:cNvPr id="26" name="Tabulka 25"/>
          <p:cNvGraphicFramePr>
            <a:graphicFrameLocks noGrp="1"/>
          </p:cNvGraphicFramePr>
          <p:nvPr/>
        </p:nvGraphicFramePr>
        <p:xfrm>
          <a:off x="4214813" y="5357813"/>
          <a:ext cx="1143008" cy="381000"/>
        </p:xfrm>
        <a:graphic>
          <a:graphicData uri="http://schemas.openxmlformats.org/drawingml/2006/table">
            <a:tbl>
              <a:tblPr/>
              <a:tblGrid>
                <a:gridCol w="1143008"/>
              </a:tblGrid>
              <a:tr h="381000">
                <a:tc>
                  <a:txBody>
                    <a:bodyPr/>
                    <a:lstStyle/>
                    <a:p>
                      <a:pPr algn="l" fontAlgn="b"/>
                      <a:r>
                        <a:rPr lang="cs-CZ" sz="1800" b="0" i="0" u="none" strike="noStrike" dirty="0">
                          <a:solidFill>
                            <a:srgbClr val="000000"/>
                          </a:solidFill>
                          <a:latin typeface="Calibri"/>
                        </a:rPr>
                        <a:t>,,Ráda bych </a:t>
                      </a:r>
                    </a:p>
                  </a:txBody>
                  <a:tcPr marL="9525" marR="9525" marT="9525" marB="0" anchor="b">
                    <a:lnL>
                      <a:noFill/>
                    </a:lnL>
                    <a:lnR>
                      <a:noFill/>
                    </a:lnR>
                    <a:lnT>
                      <a:noFill/>
                    </a:lnT>
                    <a:lnB>
                      <a:noFill/>
                    </a:lnB>
                  </a:tcPr>
                </a:tc>
              </a:tr>
            </a:tbl>
          </a:graphicData>
        </a:graphic>
      </p:graphicFrame>
      <p:graphicFrame>
        <p:nvGraphicFramePr>
          <p:cNvPr id="27" name="Tabulka 26"/>
          <p:cNvGraphicFramePr>
            <a:graphicFrameLocks noGrp="1"/>
          </p:cNvGraphicFramePr>
          <p:nvPr/>
        </p:nvGraphicFramePr>
        <p:xfrm>
          <a:off x="5357813" y="5429250"/>
          <a:ext cx="3048000" cy="323850"/>
        </p:xfrm>
        <a:graphic>
          <a:graphicData uri="http://schemas.openxmlformats.org/drawingml/2006/table">
            <a:tbl>
              <a:tblPr/>
              <a:tblGrid>
                <a:gridCol w="381000"/>
                <a:gridCol w="381000"/>
                <a:gridCol w="381000"/>
                <a:gridCol w="381000"/>
                <a:gridCol w="381000"/>
                <a:gridCol w="381000"/>
                <a:gridCol w="381000"/>
                <a:gridCol w="381000"/>
              </a:tblGrid>
              <a:tr h="323850">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c>
                  <a:txBody>
                    <a:bodyPr/>
                    <a:lstStyle/>
                    <a:p>
                      <a:pPr algn="ctr" fontAlgn="ctr"/>
                      <a:r>
                        <a:rPr lang="cs-CZ" sz="1800" b="0" i="0" u="none" strike="noStrike" dirty="0">
                          <a:solidFill>
                            <a:srgbClr val="000000"/>
                          </a:solidFill>
                          <a:latin typeface="Calibri"/>
                        </a:rPr>
                        <a:t> </a:t>
                      </a:r>
                    </a:p>
                  </a:txBody>
                  <a:tcPr marL="9525" marR="9525" marT="9525" marB="0" anchor="ctr">
                    <a:lnL w="12700" cap="flat" cmpd="sng" algn="ctr">
                      <a:solidFill>
                        <a:srgbClr val="75923C"/>
                      </a:solidFill>
                      <a:prstDash val="solid"/>
                      <a:round/>
                      <a:headEnd type="none" w="med" len="med"/>
                      <a:tailEnd type="none" w="med" len="med"/>
                    </a:lnL>
                    <a:lnR w="12700" cap="flat" cmpd="sng" algn="ctr">
                      <a:solidFill>
                        <a:srgbClr val="75923C"/>
                      </a:solidFill>
                      <a:prstDash val="solid"/>
                      <a:round/>
                      <a:headEnd type="none" w="med" len="med"/>
                      <a:tailEnd type="none" w="med" len="med"/>
                    </a:lnR>
                    <a:lnT w="12700" cap="flat" cmpd="sng" algn="ctr">
                      <a:solidFill>
                        <a:srgbClr val="75923C"/>
                      </a:solidFill>
                      <a:prstDash val="solid"/>
                      <a:round/>
                      <a:headEnd type="none" w="med" len="med"/>
                      <a:tailEnd type="none" w="med" len="med"/>
                    </a:lnT>
                    <a:lnB w="12700" cap="flat" cmpd="sng" algn="ctr">
                      <a:solidFill>
                        <a:srgbClr val="75923C"/>
                      </a:solidFill>
                      <a:prstDash val="solid"/>
                      <a:round/>
                      <a:headEnd type="none" w="med" len="med"/>
                      <a:tailEnd type="none" w="med" len="med"/>
                    </a:lnB>
                    <a:solidFill>
                      <a:srgbClr val="D7E4BC"/>
                    </a:solidFill>
                  </a:tcPr>
                </a:tc>
              </a:tr>
            </a:tbl>
          </a:graphicData>
        </a:graphic>
      </p:graphicFrame>
      <p:graphicFrame>
        <p:nvGraphicFramePr>
          <p:cNvPr id="28" name="Tabulka 27"/>
          <p:cNvGraphicFramePr>
            <a:graphicFrameLocks noGrp="1"/>
          </p:cNvGraphicFramePr>
          <p:nvPr/>
        </p:nvGraphicFramePr>
        <p:xfrm>
          <a:off x="4214813" y="5786438"/>
          <a:ext cx="1295400" cy="381000"/>
        </p:xfrm>
        <a:graphic>
          <a:graphicData uri="http://schemas.openxmlformats.org/drawingml/2006/table">
            <a:tbl>
              <a:tblPr/>
              <a:tblGrid>
                <a:gridCol w="1295400"/>
              </a:tblGrid>
              <a:tr h="381000">
                <a:tc>
                  <a:txBody>
                    <a:bodyPr/>
                    <a:lstStyle/>
                    <a:p>
                      <a:pPr algn="l" fontAlgn="b"/>
                      <a:r>
                        <a:rPr lang="cs-CZ" sz="1800" b="0" i="0" u="none" strike="noStrike" dirty="0">
                          <a:solidFill>
                            <a:srgbClr val="000000"/>
                          </a:solidFill>
                          <a:latin typeface="Calibri"/>
                        </a:rPr>
                        <a:t>kuřátka."</a:t>
                      </a:r>
                    </a:p>
                  </a:txBody>
                  <a:tcPr marL="9525" marR="9525" marT="9525" marB="0" anchor="b">
                    <a:lnL>
                      <a:noFill/>
                    </a:lnL>
                    <a:lnR>
                      <a:noFill/>
                    </a:lnR>
                    <a:lnT>
                      <a:noFill/>
                    </a:lnT>
                    <a:lnB>
                      <a:noFill/>
                    </a:lnB>
                  </a:tcPr>
                </a:tc>
              </a:tr>
            </a:tbl>
          </a:graphicData>
        </a:graphic>
      </p:graphicFrame>
      <p:graphicFrame>
        <p:nvGraphicFramePr>
          <p:cNvPr id="29" name="Tabulka 28"/>
          <p:cNvGraphicFramePr>
            <a:graphicFrameLocks noGrp="1"/>
          </p:cNvGraphicFramePr>
          <p:nvPr/>
        </p:nvGraphicFramePr>
        <p:xfrm>
          <a:off x="4214813" y="4500563"/>
          <a:ext cx="3763962" cy="266700"/>
        </p:xfrm>
        <a:graphic>
          <a:graphicData uri="http://schemas.openxmlformats.org/drawingml/2006/table">
            <a:tbl>
              <a:tblPr/>
              <a:tblGrid>
                <a:gridCol w="3763962"/>
              </a:tblGrid>
              <a:tr h="266700">
                <a:tc>
                  <a:txBody>
                    <a:bodyPr/>
                    <a:lstStyle/>
                    <a:p>
                      <a:pPr algn="l" fontAlgn="b"/>
                      <a:r>
                        <a:rPr lang="cs-CZ" sz="1200" b="0" i="0" u="none" strike="noStrike" dirty="0">
                          <a:solidFill>
                            <a:srgbClr val="000000"/>
                          </a:solidFill>
                          <a:latin typeface="Calibri"/>
                        </a:rPr>
                        <a:t>Tajenka:</a:t>
                      </a:r>
                    </a:p>
                  </a:txBody>
                  <a:tcPr marL="9525" marR="9525" marT="9525" marB="0" anchor="b">
                    <a:lnL>
                      <a:noFill/>
                    </a:lnL>
                    <a:lnR>
                      <a:noFill/>
                    </a:lnR>
                    <a:lnT>
                      <a:noFill/>
                    </a:lnT>
                    <a:lnB>
                      <a:noFill/>
                    </a:lnB>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Zaoblený obdélník 8"/>
          <p:cNvSpPr/>
          <p:nvPr/>
        </p:nvSpPr>
        <p:spPr>
          <a:xfrm>
            <a:off x="571500" y="3500438"/>
            <a:ext cx="1928813"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53603" name="Nadpis 1"/>
          <p:cNvSpPr>
            <a:spLocks noGrp="1"/>
          </p:cNvSpPr>
          <p:nvPr>
            <p:ph type="title"/>
          </p:nvPr>
        </p:nvSpPr>
        <p:spPr>
          <a:xfrm>
            <a:off x="457200" y="274638"/>
            <a:ext cx="8229600" cy="511175"/>
          </a:xfrm>
        </p:spPr>
        <p:txBody>
          <a:bodyPr/>
          <a:lstStyle/>
          <a:p>
            <a:pPr algn="l"/>
            <a:r>
              <a:rPr lang="cs-CZ" sz="1200" smtClean="0"/>
              <a:t>Seřaď tato vyjmenovaná slova podle abecedy:</a:t>
            </a:r>
          </a:p>
        </p:txBody>
      </p:sp>
      <p:sp>
        <p:nvSpPr>
          <p:cNvPr id="4" name="Zaoblený obdélník 3"/>
          <p:cNvSpPr/>
          <p:nvPr/>
        </p:nvSpPr>
        <p:spPr>
          <a:xfrm>
            <a:off x="1428750" y="785813"/>
            <a:ext cx="1714500" cy="557212"/>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výheň</a:t>
            </a:r>
          </a:p>
        </p:txBody>
      </p:sp>
      <p:cxnSp>
        <p:nvCxnSpPr>
          <p:cNvPr id="5" name="Přímá spojovací čára 4"/>
          <p:cNvCxnSpPr/>
          <p:nvPr/>
        </p:nvCxnSpPr>
        <p:spPr>
          <a:xfrm>
            <a:off x="500063" y="3286125"/>
            <a:ext cx="8215312" cy="1588"/>
          </a:xfrm>
          <a:prstGeom prst="line">
            <a:avLst/>
          </a:prstGeom>
          <a:ln>
            <a:solidFill>
              <a:srgbClr val="92D050"/>
            </a:solidFill>
          </a:ln>
        </p:spPr>
        <p:style>
          <a:lnRef idx="3">
            <a:schemeClr val="accent6"/>
          </a:lnRef>
          <a:fillRef idx="0">
            <a:schemeClr val="accent6"/>
          </a:fillRef>
          <a:effectRef idx="2">
            <a:schemeClr val="accent6"/>
          </a:effectRef>
          <a:fontRef idx="minor">
            <a:schemeClr val="tx1"/>
          </a:fontRef>
        </p:style>
      </p:cxnSp>
      <p:cxnSp>
        <p:nvCxnSpPr>
          <p:cNvPr id="6" name="Přímá spojovací čára 5"/>
          <p:cNvCxnSpPr/>
          <p:nvPr/>
        </p:nvCxnSpPr>
        <p:spPr>
          <a:xfrm>
            <a:off x="571500" y="4286250"/>
            <a:ext cx="8143875" cy="1588"/>
          </a:xfrm>
          <a:prstGeom prst="line">
            <a:avLst/>
          </a:prstGeom>
          <a:ln>
            <a:solidFill>
              <a:srgbClr val="92D050"/>
            </a:solidFill>
          </a:ln>
        </p:spPr>
        <p:style>
          <a:lnRef idx="2">
            <a:schemeClr val="accent6"/>
          </a:lnRef>
          <a:fillRef idx="0">
            <a:schemeClr val="accent6"/>
          </a:fillRef>
          <a:effectRef idx="1">
            <a:schemeClr val="accent6"/>
          </a:effectRef>
          <a:fontRef idx="minor">
            <a:schemeClr val="tx1"/>
          </a:fontRef>
        </p:style>
      </p:cxnSp>
      <p:cxnSp>
        <p:nvCxnSpPr>
          <p:cNvPr id="7" name="Přímá spojovací čára 6"/>
          <p:cNvCxnSpPr/>
          <p:nvPr/>
        </p:nvCxnSpPr>
        <p:spPr>
          <a:xfrm>
            <a:off x="571500" y="5214938"/>
            <a:ext cx="8143875" cy="1587"/>
          </a:xfrm>
          <a:prstGeom prst="line">
            <a:avLst/>
          </a:prstGeom>
          <a:ln>
            <a:solidFill>
              <a:srgbClr val="92D050"/>
            </a:solidFill>
          </a:ln>
        </p:spPr>
        <p:style>
          <a:lnRef idx="2">
            <a:schemeClr val="accent6"/>
          </a:lnRef>
          <a:fillRef idx="0">
            <a:schemeClr val="accent6"/>
          </a:fillRef>
          <a:effectRef idx="1">
            <a:schemeClr val="accent6"/>
          </a:effectRef>
          <a:fontRef idx="minor">
            <a:schemeClr val="tx1"/>
          </a:fontRef>
        </p:style>
      </p:cxnSp>
      <p:cxnSp>
        <p:nvCxnSpPr>
          <p:cNvPr id="8" name="Přímá spojovací čára 7"/>
          <p:cNvCxnSpPr/>
          <p:nvPr/>
        </p:nvCxnSpPr>
        <p:spPr>
          <a:xfrm>
            <a:off x="571500" y="6143625"/>
            <a:ext cx="8143875" cy="1588"/>
          </a:xfrm>
          <a:prstGeom prst="line">
            <a:avLst/>
          </a:prstGeom>
          <a:ln>
            <a:solidFill>
              <a:srgbClr val="92D050"/>
            </a:solidFill>
          </a:ln>
        </p:spPr>
        <p:style>
          <a:lnRef idx="2">
            <a:schemeClr val="accent6"/>
          </a:lnRef>
          <a:fillRef idx="0">
            <a:schemeClr val="accent6"/>
          </a:fillRef>
          <a:effectRef idx="1">
            <a:schemeClr val="accent6"/>
          </a:effectRef>
          <a:fontRef idx="minor">
            <a:schemeClr val="tx1"/>
          </a:fontRef>
        </p:style>
      </p:cxnSp>
      <p:sp>
        <p:nvSpPr>
          <p:cNvPr id="10" name="Zaoblený obdélník 9"/>
          <p:cNvSpPr/>
          <p:nvPr/>
        </p:nvSpPr>
        <p:spPr>
          <a:xfrm>
            <a:off x="3643313" y="3500438"/>
            <a:ext cx="1928812"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1" name="Zaoblený obdélník 10"/>
          <p:cNvSpPr/>
          <p:nvPr/>
        </p:nvSpPr>
        <p:spPr>
          <a:xfrm>
            <a:off x="6715125" y="3500438"/>
            <a:ext cx="1928813"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2" name="Zaoblený obdélník 11"/>
          <p:cNvSpPr/>
          <p:nvPr/>
        </p:nvSpPr>
        <p:spPr>
          <a:xfrm>
            <a:off x="571500" y="4429125"/>
            <a:ext cx="1928813" cy="700088"/>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3" name="Zaoblený obdélník 12"/>
          <p:cNvSpPr/>
          <p:nvPr/>
        </p:nvSpPr>
        <p:spPr>
          <a:xfrm>
            <a:off x="3643313" y="4429125"/>
            <a:ext cx="1928812" cy="700088"/>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4" name="Zaoblený obdélník 13"/>
          <p:cNvSpPr/>
          <p:nvPr/>
        </p:nvSpPr>
        <p:spPr>
          <a:xfrm>
            <a:off x="6715125" y="4429125"/>
            <a:ext cx="1928813" cy="700088"/>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5" name="Zaoblený obdélník 14"/>
          <p:cNvSpPr/>
          <p:nvPr/>
        </p:nvSpPr>
        <p:spPr>
          <a:xfrm>
            <a:off x="571500" y="5357813"/>
            <a:ext cx="1928813"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6" name="Zaoblený obdélník 15"/>
          <p:cNvSpPr/>
          <p:nvPr/>
        </p:nvSpPr>
        <p:spPr>
          <a:xfrm>
            <a:off x="3643313" y="5357813"/>
            <a:ext cx="1928812"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7" name="Zaoblený obdélník 16"/>
          <p:cNvSpPr/>
          <p:nvPr/>
        </p:nvSpPr>
        <p:spPr>
          <a:xfrm>
            <a:off x="6715125" y="5357813"/>
            <a:ext cx="1928813" cy="700087"/>
          </a:xfrm>
          <a:prstGeom prst="roundRect">
            <a:avLst/>
          </a:prstGeom>
          <a:no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endParaRPr lang="cs-CZ" dirty="0"/>
          </a:p>
        </p:txBody>
      </p:sp>
      <p:sp>
        <p:nvSpPr>
          <p:cNvPr id="18" name="Zaoblený obdélník 17"/>
          <p:cNvSpPr/>
          <p:nvPr/>
        </p:nvSpPr>
        <p:spPr>
          <a:xfrm>
            <a:off x="3857625" y="1071563"/>
            <a:ext cx="1714500" cy="557212"/>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výt</a:t>
            </a:r>
          </a:p>
        </p:txBody>
      </p:sp>
      <p:sp>
        <p:nvSpPr>
          <p:cNvPr id="19" name="Zaoblený obdélník 18"/>
          <p:cNvSpPr/>
          <p:nvPr/>
        </p:nvSpPr>
        <p:spPr>
          <a:xfrm>
            <a:off x="571500" y="1571625"/>
            <a:ext cx="1714500" cy="557213"/>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zvykat</a:t>
            </a:r>
          </a:p>
        </p:txBody>
      </p:sp>
      <p:sp>
        <p:nvSpPr>
          <p:cNvPr id="20" name="Zaoblený obdélník 19"/>
          <p:cNvSpPr/>
          <p:nvPr/>
        </p:nvSpPr>
        <p:spPr>
          <a:xfrm>
            <a:off x="5929313" y="857250"/>
            <a:ext cx="1714500" cy="557213"/>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vydra</a:t>
            </a:r>
          </a:p>
        </p:txBody>
      </p:sp>
      <p:sp>
        <p:nvSpPr>
          <p:cNvPr id="21" name="Zaoblený obdélník 20"/>
          <p:cNvSpPr/>
          <p:nvPr/>
        </p:nvSpPr>
        <p:spPr>
          <a:xfrm>
            <a:off x="6858000" y="1643063"/>
            <a:ext cx="1714500" cy="557212"/>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žvýkat</a:t>
            </a:r>
          </a:p>
        </p:txBody>
      </p:sp>
      <p:sp>
        <p:nvSpPr>
          <p:cNvPr id="22" name="Zaoblený obdélník 21"/>
          <p:cNvSpPr/>
          <p:nvPr/>
        </p:nvSpPr>
        <p:spPr>
          <a:xfrm>
            <a:off x="4714875" y="1928813"/>
            <a:ext cx="1714500" cy="557212"/>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výskat</a:t>
            </a:r>
          </a:p>
        </p:txBody>
      </p:sp>
      <p:sp>
        <p:nvSpPr>
          <p:cNvPr id="23" name="Zaoblený obdélník 22"/>
          <p:cNvSpPr/>
          <p:nvPr/>
        </p:nvSpPr>
        <p:spPr>
          <a:xfrm>
            <a:off x="1357313" y="2500313"/>
            <a:ext cx="1714500" cy="557212"/>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vysoký</a:t>
            </a:r>
          </a:p>
        </p:txBody>
      </p:sp>
      <p:sp>
        <p:nvSpPr>
          <p:cNvPr id="24" name="Zaoblený obdélník 23"/>
          <p:cNvSpPr/>
          <p:nvPr/>
        </p:nvSpPr>
        <p:spPr>
          <a:xfrm>
            <a:off x="2571750" y="1857375"/>
            <a:ext cx="1714500" cy="557213"/>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výr</a:t>
            </a:r>
          </a:p>
        </p:txBody>
      </p:sp>
      <p:sp>
        <p:nvSpPr>
          <p:cNvPr id="25" name="Zaoblený obdélník 24"/>
          <p:cNvSpPr/>
          <p:nvPr/>
        </p:nvSpPr>
        <p:spPr>
          <a:xfrm>
            <a:off x="6500813" y="2571750"/>
            <a:ext cx="1714500" cy="557213"/>
          </a:xfrm>
          <a:prstGeom prst="roundRect">
            <a:avLst/>
          </a:prstGeom>
          <a:solidFill>
            <a:srgbClr val="7030A0"/>
          </a:solidFill>
          <a:ln>
            <a:solidFill>
              <a:schemeClr val="accent4">
                <a:lumMod val="60000"/>
                <a:lumOff val="40000"/>
              </a:schemeClr>
            </a:solidFill>
          </a:ln>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defRPr/>
            </a:pPr>
            <a:r>
              <a:rPr lang="cs-CZ" dirty="0"/>
              <a:t>povyk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Nadpis 1"/>
          <p:cNvSpPr>
            <a:spLocks noGrp="1"/>
          </p:cNvSpPr>
          <p:nvPr>
            <p:ph type="title"/>
          </p:nvPr>
        </p:nvSpPr>
        <p:spPr>
          <a:xfrm>
            <a:off x="457200" y="428625"/>
            <a:ext cx="8229600" cy="571500"/>
          </a:xfrm>
        </p:spPr>
        <p:txBody>
          <a:bodyPr/>
          <a:lstStyle/>
          <a:p>
            <a:pPr algn="l"/>
            <a:r>
              <a:rPr lang="cs-CZ" sz="1200" smtClean="0"/>
              <a:t>Dopiš chybějící vyjmenovaná slova po ,,V“</a:t>
            </a:r>
          </a:p>
        </p:txBody>
      </p:sp>
      <p:sp>
        <p:nvSpPr>
          <p:cNvPr id="154627" name="Zástupný symbol pro obsah 2"/>
          <p:cNvSpPr>
            <a:spLocks noGrp="1"/>
          </p:cNvSpPr>
          <p:nvPr>
            <p:ph idx="1"/>
          </p:nvPr>
        </p:nvSpPr>
        <p:spPr>
          <a:xfrm>
            <a:off x="457200" y="928688"/>
            <a:ext cx="8229600" cy="5197475"/>
          </a:xfrm>
        </p:spPr>
        <p:txBody>
          <a:bodyPr>
            <a:normAutofit lnSpcReduction="10000"/>
          </a:bodyPr>
          <a:lstStyle/>
          <a:p>
            <a:pPr>
              <a:buFont typeface="Arial" charset="0"/>
              <a:buNone/>
            </a:pPr>
            <a:r>
              <a:rPr lang="cs-CZ" smtClean="0"/>
              <a:t>vy,                     , výt,</a:t>
            </a:r>
          </a:p>
          <a:p>
            <a:pPr>
              <a:buFont typeface="Arial" charset="0"/>
              <a:buNone/>
            </a:pPr>
            <a:endParaRPr lang="cs-CZ" smtClean="0"/>
          </a:p>
          <a:p>
            <a:pPr>
              <a:buFont typeface="Arial" charset="0"/>
              <a:buNone/>
            </a:pPr>
            <a:r>
              <a:rPr lang="cs-CZ" smtClean="0"/>
              <a:t>                   , zvykat,                     ,</a:t>
            </a:r>
          </a:p>
          <a:p>
            <a:pPr>
              <a:buFont typeface="Arial" charset="0"/>
              <a:buNone/>
            </a:pPr>
            <a:endParaRPr lang="cs-CZ" smtClean="0"/>
          </a:p>
          <a:p>
            <a:pPr>
              <a:buFont typeface="Arial" charset="0"/>
              <a:buNone/>
            </a:pPr>
            <a:r>
              <a:rPr lang="cs-CZ" smtClean="0"/>
              <a:t>                   ,                     , vyžle,</a:t>
            </a:r>
          </a:p>
          <a:p>
            <a:pPr>
              <a:buFont typeface="Arial" charset="0"/>
              <a:buNone/>
            </a:pPr>
            <a:endParaRPr lang="cs-CZ" smtClean="0"/>
          </a:p>
          <a:p>
            <a:pPr>
              <a:buFont typeface="Arial" charset="0"/>
              <a:buNone/>
            </a:pPr>
            <a:r>
              <a:rPr lang="cs-CZ" smtClean="0"/>
              <a:t>povyk, </a:t>
            </a:r>
          </a:p>
          <a:p>
            <a:pPr>
              <a:buFont typeface="Arial" charset="0"/>
              <a:buNone/>
            </a:pPr>
            <a:endParaRPr lang="cs-CZ" smtClean="0"/>
          </a:p>
          <a:p>
            <a:pPr>
              <a:buFont typeface="Arial" charset="0"/>
              <a:buNone/>
            </a:pPr>
            <a:r>
              <a:rPr lang="cs-CZ" smtClean="0"/>
              <a:t>a slova s předponou vy-, vý-</a:t>
            </a:r>
          </a:p>
          <a:p>
            <a:pPr>
              <a:buFont typeface="Arial" charset="0"/>
              <a:buNone/>
            </a:pPr>
            <a:endParaRPr lang="cs-CZ" smtClean="0"/>
          </a:p>
          <a:p>
            <a:pPr>
              <a:buFont typeface="Arial" charset="0"/>
              <a:buNone/>
            </a:pPr>
            <a:endParaRPr lang="cs-CZ" smtClean="0"/>
          </a:p>
        </p:txBody>
      </p:sp>
      <p:sp>
        <p:nvSpPr>
          <p:cNvPr id="4" name="Zaoblený obdélník 3"/>
          <p:cNvSpPr/>
          <p:nvPr/>
        </p:nvSpPr>
        <p:spPr>
          <a:xfrm>
            <a:off x="2500313" y="3214688"/>
            <a:ext cx="1785937"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5" name="Zaoblený obdélník 4"/>
          <p:cNvSpPr/>
          <p:nvPr/>
        </p:nvSpPr>
        <p:spPr>
          <a:xfrm>
            <a:off x="1143000" y="857250"/>
            <a:ext cx="1785938"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6" name="Zaoblený obdélník 5"/>
          <p:cNvSpPr/>
          <p:nvPr/>
        </p:nvSpPr>
        <p:spPr>
          <a:xfrm>
            <a:off x="500063" y="2000250"/>
            <a:ext cx="1785937"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7" name="Zaoblený obdélník 6"/>
          <p:cNvSpPr/>
          <p:nvPr/>
        </p:nvSpPr>
        <p:spPr>
          <a:xfrm>
            <a:off x="3714750" y="2000250"/>
            <a:ext cx="1785938"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8" name="Zaoblený obdélník 7"/>
          <p:cNvSpPr/>
          <p:nvPr/>
        </p:nvSpPr>
        <p:spPr>
          <a:xfrm>
            <a:off x="500063" y="3214688"/>
            <a:ext cx="1785937"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
        <p:nvSpPr>
          <p:cNvPr id="9" name="Zaoblený obdélník 8"/>
          <p:cNvSpPr/>
          <p:nvPr/>
        </p:nvSpPr>
        <p:spPr>
          <a:xfrm>
            <a:off x="1714500" y="4357688"/>
            <a:ext cx="1785938" cy="714375"/>
          </a:xfrm>
          <a:prstGeom prst="roundRect">
            <a:avLst/>
          </a:prstGeom>
          <a:solidFill>
            <a:srgbClr val="FFC000"/>
          </a:solidFill>
          <a:ln>
            <a:solidFill>
              <a:srgbClr val="FFFF00"/>
            </a:solidFill>
          </a:ln>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a:defRPr/>
            </a:pPr>
            <a:endParaRPr lang="cs-CZ" sz="3200" dirty="0">
              <a:solidFill>
                <a:schemeClr val="tx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Nadpis 1"/>
          <p:cNvSpPr>
            <a:spLocks noGrp="1"/>
          </p:cNvSpPr>
          <p:nvPr>
            <p:ph type="title"/>
          </p:nvPr>
        </p:nvSpPr>
        <p:spPr>
          <a:xfrm>
            <a:off x="457200" y="274638"/>
            <a:ext cx="8229600" cy="868362"/>
          </a:xfrm>
        </p:spPr>
        <p:txBody>
          <a:bodyPr/>
          <a:lstStyle/>
          <a:p>
            <a:r>
              <a:rPr lang="cs-CZ" smtClean="0"/>
              <a:t>Popis</a:t>
            </a:r>
          </a:p>
        </p:txBody>
      </p:sp>
      <p:sp>
        <p:nvSpPr>
          <p:cNvPr id="155651" name="Zástupný symbol pro obsah 2"/>
          <p:cNvSpPr>
            <a:spLocks noGrp="1"/>
          </p:cNvSpPr>
          <p:nvPr>
            <p:ph idx="1"/>
          </p:nvPr>
        </p:nvSpPr>
        <p:spPr>
          <a:xfrm>
            <a:off x="457200" y="1071563"/>
            <a:ext cx="8229600" cy="5054600"/>
          </a:xfrm>
        </p:spPr>
        <p:txBody>
          <a:bodyPr>
            <a:normAutofit lnSpcReduction="10000"/>
          </a:bodyPr>
          <a:lstStyle/>
          <a:p>
            <a:pPr>
              <a:buFont typeface="Arial" charset="0"/>
              <a:buNone/>
            </a:pPr>
            <a:r>
              <a:rPr lang="cs-CZ" sz="1600" smtClean="0"/>
              <a:t>Prezentace je určená k procvičení vyjmenovaných slov po ,,V“.</a:t>
            </a:r>
          </a:p>
          <a:p>
            <a:pPr>
              <a:buFont typeface="Wingdings" pitchFamily="2" charset="2"/>
              <a:buChar char="v"/>
            </a:pPr>
            <a:r>
              <a:rPr lang="cs-CZ" sz="1600" smtClean="0"/>
              <a:t>Na prvním snímku si žáci formou doplňování chybějících i – y, í – ý procvičí  doposud naučená vyjmenovaná slova a slova příbuzná. Písmena do rámečků se vpisují tak, že se klikne levým tlačítkem myši na rámeček a pomocí klávesnice se doplní chybějící písmeno. Stejným způsobem se na šestém snímku dopisují chybějící vyjmenovaná slova.</a:t>
            </a:r>
          </a:p>
          <a:p>
            <a:pPr>
              <a:buFont typeface="Wingdings" pitchFamily="2" charset="2"/>
              <a:buChar char="v"/>
            </a:pPr>
            <a:r>
              <a:rPr lang="cs-CZ" sz="1600" smtClean="0"/>
              <a:t>Druhý snímek křížovka. Vyplňuje se kliknutím na každé políčko levým tlačítkem myši a vepsáním patřičného písmene pomocí klávesnice.</a:t>
            </a:r>
          </a:p>
          <a:p>
            <a:pPr>
              <a:buFont typeface="Wingdings" pitchFamily="2" charset="2"/>
              <a:buChar char="v"/>
            </a:pPr>
            <a:r>
              <a:rPr lang="cs-CZ" sz="1600" smtClean="0"/>
              <a:t>Na třetím a pátém snímku se přemisťují cedulky tak, že se klikne levým tlačítkem myši do rohu kartičky a následně se posouváním myši se současným držením levého tlačítka přemístí na požadované místo.</a:t>
            </a:r>
          </a:p>
          <a:p>
            <a:pPr>
              <a:buFont typeface="Wingdings" pitchFamily="2" charset="2"/>
              <a:buChar char="v"/>
            </a:pPr>
            <a:r>
              <a:rPr lang="cs-CZ" sz="1600" smtClean="0"/>
              <a:t>Čtvrtý snímek – osmisměrka. Nejprve dopsat i – y, í – ý do rámečků ve slovech kliknutím levým tlačítkem myši na rámeček a doplněním chybějícího písmene pomocí klávesnice. Vyhledávat slova uvedená vpravo v sloupcích v tabulce s písmeny, slova jsou v tabulce napsaná vodorov- ně, svisle či šikmo v obou směrech. Slova se v tabulce škrtají tak, že se na liště kreslení klikne levý tlačítkem myši na úsečku, následně na první písmeno vyhledaného slova a úsečka s drže- ním levého tlačítka se natáhne ve směru čtení přes celé slovo. Po vyškrtání všech slov se L (levým) tlačítkem myši klikne na nepřeškrtnuté písmeno a v nástroji kreslení se klikne na výplň tvarů, kde se zvolí světlejší barva. Takto se vyznačí všechna nepřeškrtnutá písmena, při jejichž přečtení zleva ve směru čtení získáme tajenku, kterou přepíšeme do rámečku. (klik L tlačítkem, písmeno klávesnicí) </a:t>
            </a:r>
          </a:p>
          <a:p>
            <a:endParaRPr lang="cs-CZ"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Nadpis 1"/>
          <p:cNvSpPr>
            <a:spLocks noGrp="1"/>
          </p:cNvSpPr>
          <p:nvPr>
            <p:ph type="title"/>
          </p:nvPr>
        </p:nvSpPr>
        <p:spPr/>
        <p:txBody>
          <a:bodyPr/>
          <a:lstStyle/>
          <a:p>
            <a:r>
              <a:rPr lang="cs-CZ" smtClean="0"/>
              <a:t>Zdroje</a:t>
            </a:r>
          </a:p>
        </p:txBody>
      </p:sp>
      <p:sp>
        <p:nvSpPr>
          <p:cNvPr id="10243" name="Zástupný symbol pro obsah 2"/>
          <p:cNvSpPr>
            <a:spLocks noGrp="1"/>
          </p:cNvSpPr>
          <p:nvPr>
            <p:ph idx="1"/>
          </p:nvPr>
        </p:nvSpPr>
        <p:spPr>
          <a:xfrm>
            <a:off x="785813" y="1428750"/>
            <a:ext cx="7643812" cy="3214688"/>
          </a:xfrm>
        </p:spPr>
        <p:txBody>
          <a:bodyPr/>
          <a:lstStyle/>
          <a:p>
            <a:pPr>
              <a:buFont typeface="Arial" charset="0"/>
              <a:buNone/>
              <a:defRPr/>
            </a:pPr>
            <a:r>
              <a:rPr lang="cs-CZ" dirty="0" smtClean="0"/>
              <a:t> </a:t>
            </a:r>
            <a:r>
              <a:rPr lang="cs-CZ" sz="1200" dirty="0" smtClean="0"/>
              <a:t>Myšlenková mapa – dle návrhu autorky</a:t>
            </a:r>
          </a:p>
          <a:p>
            <a:pPr>
              <a:buFont typeface="Arial" charset="0"/>
              <a:buNone/>
              <a:defRPr/>
            </a:pPr>
            <a:r>
              <a:rPr lang="cs-CZ" sz="1200" dirty="0" smtClean="0"/>
              <a:t>   Snímek 2 </a:t>
            </a:r>
            <a:r>
              <a:rPr lang="cs-CZ" sz="1200" smtClean="0"/>
              <a:t>- obrázek </a:t>
            </a:r>
            <a:r>
              <a:rPr lang="cs-CZ" sz="1200" dirty="0" smtClean="0"/>
              <a:t>dle návrhu autorky</a:t>
            </a:r>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endParaRPr lang="cs-CZ" sz="1200" dirty="0" smtClean="0"/>
          </a:p>
          <a:p>
            <a:pPr>
              <a:buFont typeface="Arial" charset="0"/>
              <a:buNone/>
              <a:defRPr/>
            </a:pPr>
            <a:r>
              <a:rPr lang="cs-CZ" sz="1800" dirty="0" smtClean="0"/>
              <a:t>Autorem materiálu a všech jeho částí, není-li uvedeno jinak, je Mgr. Jitka Vlková.</a:t>
            </a:r>
          </a:p>
          <a:p>
            <a:pPr>
              <a:buFont typeface="Arial" charset="0"/>
              <a:buNone/>
              <a:defRPr/>
            </a:pPr>
            <a:endParaRPr lang="cs-CZ" sz="1200" i="1" dirty="0" smtClean="0">
              <a:latin typeface="+mj-lt"/>
            </a:endParaRPr>
          </a:p>
          <a:p>
            <a:pPr>
              <a:buFont typeface="Arial" charset="0"/>
              <a:buNone/>
              <a:defRPr/>
            </a:pPr>
            <a:endParaRPr lang="cs-CZ" sz="1200" i="1" dirty="0" smtClean="0">
              <a:latin typeface="+mj-lt"/>
            </a:endParaRPr>
          </a:p>
          <a:p>
            <a:pPr>
              <a:buFont typeface="Arial" charset="0"/>
              <a:buNone/>
              <a:defRPr/>
            </a:pPr>
            <a:endParaRPr lang="cs-CZ" sz="1200" i="1" dirty="0" smtClean="0">
              <a:latin typeface="+mj-lt"/>
            </a:endParaRPr>
          </a:p>
          <a:p>
            <a:pPr>
              <a:buFont typeface="Arial" charset="0"/>
              <a:buNone/>
              <a:defRPr/>
            </a:pPr>
            <a:endParaRPr lang="cs-CZ" dirty="0" smtClean="0"/>
          </a:p>
        </p:txBody>
      </p:sp>
      <p:pic>
        <p:nvPicPr>
          <p:cNvPr id="156676" name="Picture 4"/>
          <p:cNvPicPr>
            <a:picLocks noChangeAspect="1" noChangeArrowheads="1"/>
          </p:cNvPicPr>
          <p:nvPr/>
        </p:nvPicPr>
        <p:blipFill>
          <a:blip r:embed="rId2" cstate="print"/>
          <a:srcRect/>
          <a:stretch>
            <a:fillRect/>
          </a:stretch>
        </p:blipFill>
        <p:spPr bwMode="auto">
          <a:xfrm>
            <a:off x="1785938" y="4857750"/>
            <a:ext cx="5976937" cy="99060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812</Words>
  <Application>Microsoft Office PowerPoint</Application>
  <PresentationFormat>Předvádění na obrazovce (4:3)</PresentationFormat>
  <Paragraphs>279</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VYJMENOVANÁ  SLOVA</vt:lpstr>
      <vt:lpstr>Doplň správná i –y, í –ý: </vt:lpstr>
      <vt:lpstr>Doplň křížovku:</vt:lpstr>
      <vt:lpstr>Roztřiď do sloupců podle toho, zda – li se ve slově píše i – í nebo y – ý:</vt:lpstr>
      <vt:lpstr>OSMISMĚRKA Doplň chybějící písmena a slova vyškrtej v osmisměrce. Zbývající políčka s písmeny vybarvi, přečti po řádcích a tajenku napiš. </vt:lpstr>
      <vt:lpstr>Seřaď tato vyjmenovaná slova podle abecedy:</vt:lpstr>
      <vt:lpstr>Dopiš chybějící vyjmenovaná slova po ,,V“</vt:lpstr>
      <vt:lpstr>Popis</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pajkrtova</dc:creator>
  <cp:lastModifiedBy>Martin Králík</cp:lastModifiedBy>
  <cp:revision>6</cp:revision>
  <dcterms:created xsi:type="dcterms:W3CDTF">2012-01-11T10:22:22Z</dcterms:created>
  <dcterms:modified xsi:type="dcterms:W3CDTF">2012-03-17T12:51:10Z</dcterms:modified>
</cp:coreProperties>
</file>