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409" r:id="rId2"/>
    <p:sldId id="410" r:id="rId3"/>
    <p:sldId id="411" r:id="rId4"/>
    <p:sldId id="412" r:id="rId5"/>
    <p:sldId id="413" r:id="rId6"/>
    <p:sldId id="414" r:id="rId7"/>
    <p:sldId id="415" r:id="rId8"/>
    <p:sldId id="41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47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7B501D-B0E7-42F7-8025-43A041C40F7B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6C822E-E15B-44D4-8460-915D4050836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13EFC-6BC5-4210-944E-3F7C35FC7B66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BFA3B-A071-4D66-A3BA-A38885817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13EFC-6BC5-4210-944E-3F7C35FC7B66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BFA3B-A071-4D66-A3BA-A38885817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13EFC-6BC5-4210-944E-3F7C35FC7B66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BFA3B-A071-4D66-A3BA-A38885817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13EFC-6BC5-4210-944E-3F7C35FC7B66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BFA3B-A071-4D66-A3BA-A38885817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13EFC-6BC5-4210-944E-3F7C35FC7B66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BFA3B-A071-4D66-A3BA-A38885817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13EFC-6BC5-4210-944E-3F7C35FC7B66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BFA3B-A071-4D66-A3BA-A38885817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13EFC-6BC5-4210-944E-3F7C35FC7B66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BFA3B-A071-4D66-A3BA-A38885817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13EFC-6BC5-4210-944E-3F7C35FC7B66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BFA3B-A071-4D66-A3BA-A38885817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13EFC-6BC5-4210-944E-3F7C35FC7B66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BFA3B-A071-4D66-A3BA-A38885817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13EFC-6BC5-4210-944E-3F7C35FC7B66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BFA3B-A071-4D66-A3BA-A38885817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213EFC-6BC5-4210-944E-3F7C35FC7B66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BFA3B-A071-4D66-A3BA-A38885817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213EFC-6BC5-4210-944E-3F7C35FC7B66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6BFA3B-A071-4D66-A3BA-A38885817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28688"/>
            <a:ext cx="7772400" cy="21431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VYJMENOVANÁ  SLOVA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50" y="3571875"/>
            <a:ext cx="6400800" cy="199548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Mgr. Jitka Vlková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smtClean="0"/>
              <a:t>VY_32_INOVACE_20_02_vyjmenovaná </a:t>
            </a:r>
            <a:r>
              <a:rPr lang="cs-CZ" sz="1900" dirty="0" smtClean="0"/>
              <a:t>slova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pic>
        <p:nvPicPr>
          <p:cNvPr id="15770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88" y="3000375"/>
            <a:ext cx="5976937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22" name="Nadpis 1"/>
          <p:cNvSpPr>
            <a:spLocks noGrp="1"/>
          </p:cNvSpPr>
          <p:nvPr>
            <p:ph type="title"/>
          </p:nvPr>
        </p:nvSpPr>
        <p:spPr>
          <a:xfrm>
            <a:off x="457200" y="428625"/>
            <a:ext cx="8229600" cy="428625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smtClean="0"/>
              <a:t>             </a:t>
            </a:r>
            <a:r>
              <a:rPr lang="cs-CZ" sz="2400" b="1" u="sng" smtClean="0"/>
              <a:t>BRZY, JAZYK, NAZÝVAT, RUZYNĚ</a:t>
            </a:r>
          </a:p>
        </p:txBody>
      </p:sp>
      <p:sp>
        <p:nvSpPr>
          <p:cNvPr id="158723" name="Zástupný symbol pro obsah 2"/>
          <p:cNvSpPr>
            <a:spLocks noGrp="1"/>
          </p:cNvSpPr>
          <p:nvPr>
            <p:ph idx="1"/>
          </p:nvPr>
        </p:nvSpPr>
        <p:spPr>
          <a:xfrm>
            <a:off x="357188" y="857250"/>
            <a:ext cx="8429625" cy="5500688"/>
          </a:xfrm>
        </p:spPr>
        <p:txBody>
          <a:bodyPr>
            <a:normAutofit lnSpcReduction="10000"/>
          </a:bodyPr>
          <a:lstStyle/>
          <a:p>
            <a:pPr>
              <a:buFont typeface="Arial" charset="0"/>
              <a:buNone/>
            </a:pPr>
            <a:r>
              <a:rPr lang="cs-CZ" sz="1200" smtClean="0"/>
              <a:t>Doplň správná i –y, í –ý:</a:t>
            </a:r>
          </a:p>
          <a:p>
            <a:pPr>
              <a:buFont typeface="Arial" charset="0"/>
              <a:buNone/>
            </a:pPr>
            <a:r>
              <a:rPr lang="cs-CZ" sz="1800" smtClean="0"/>
              <a:t>Štěňata</a:t>
            </a:r>
          </a:p>
          <a:p>
            <a:pPr>
              <a:buFont typeface="Arial" charset="0"/>
              <a:buNone/>
            </a:pPr>
            <a:r>
              <a:rPr lang="cs-CZ" sz="1800" smtClean="0"/>
              <a:t>Toník b    l navštívit kamaráda V     ktora. Za dveřmi b    tu se oz    -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valo štěkání. Když V     ktor otevřel, v     běhla ven Z     ta. Z    ta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je psí maminka. Sam     ce psa se naz    vá fena, samec se naz    vá pes a mláďata se na-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z     vají štěňata. Z     ta má čtyři štěňata. Právě se v    batol     la za Z     tou. Jedno štěně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v     tvořilo loužičku,druhé unaveně z     vlo, třetí vyl    zovalo m    stičku malým jaz    čkem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a čtvrté radostně poskakovalo, vrtělo ocáskem a v     z     valo ke hře. Z    ta si lehla a ja-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z     kem v     plazeným z tlam     čky ol     zovala své m     láčky. Toník se v     ptával na jmé-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na štěňat a brz      s      je všechny zapamatoval. </a:t>
            </a:r>
            <a:r>
              <a:rPr lang="cs-CZ" sz="1200" smtClean="0"/>
              <a:t/>
            </a:r>
            <a:br>
              <a:rPr lang="cs-CZ" sz="1200" smtClean="0"/>
            </a:br>
            <a:endParaRPr lang="cs-CZ" sz="1200" smtClean="0"/>
          </a:p>
        </p:txBody>
      </p:sp>
      <p:pic>
        <p:nvPicPr>
          <p:cNvPr id="158724" name="Picture 2" descr="D005071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72250" y="571500"/>
            <a:ext cx="2020888" cy="2071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071563" y="1428750"/>
            <a:ext cx="214312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57563" y="1428750"/>
            <a:ext cx="214312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86375" y="1428750"/>
            <a:ext cx="214313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86000" y="2071688"/>
            <a:ext cx="214313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57625" y="2071688"/>
            <a:ext cx="214313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43500" y="2071688"/>
            <a:ext cx="214313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86438" y="2071688"/>
            <a:ext cx="214312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15063" y="1428750"/>
            <a:ext cx="214312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57438" y="2714625"/>
            <a:ext cx="214312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86188" y="2714625"/>
            <a:ext cx="214312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00750" y="2714625"/>
            <a:ext cx="214313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1500" y="3357563"/>
            <a:ext cx="214313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071688" y="3357563"/>
            <a:ext cx="214312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72063" y="3357563"/>
            <a:ext cx="214312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786438" y="3357563"/>
            <a:ext cx="214312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643688" y="3357563"/>
            <a:ext cx="214312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71500" y="4071938"/>
            <a:ext cx="214313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857625" y="4071938"/>
            <a:ext cx="214313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143500" y="4071938"/>
            <a:ext cx="214313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215063" y="4071938"/>
            <a:ext cx="214312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929563" y="4071938"/>
            <a:ext cx="214312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072063" y="4714875"/>
            <a:ext cx="214312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429250" y="4714875"/>
            <a:ext cx="214313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858000" y="4714875"/>
            <a:ext cx="214313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71500" y="5357813"/>
            <a:ext cx="214313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357313" y="5357813"/>
            <a:ext cx="214312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143250" y="5357813"/>
            <a:ext cx="214313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929063" y="5357813"/>
            <a:ext cx="214312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357813" y="5357813"/>
            <a:ext cx="214312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072313" y="5357813"/>
            <a:ext cx="214312" cy="3698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785938" y="6000750"/>
            <a:ext cx="214312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214563" y="6000750"/>
            <a:ext cx="214312" cy="36988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6" name="Nadpis 1"/>
          <p:cNvSpPr>
            <a:spLocks noGrp="1"/>
          </p:cNvSpPr>
          <p:nvPr>
            <p:ph type="title"/>
          </p:nvPr>
        </p:nvSpPr>
        <p:spPr>
          <a:xfrm>
            <a:off x="457200" y="500063"/>
            <a:ext cx="8229600" cy="428625"/>
          </a:xfrm>
        </p:spPr>
        <p:txBody>
          <a:bodyPr/>
          <a:lstStyle/>
          <a:p>
            <a:pPr algn="l"/>
            <a:r>
              <a:rPr lang="cs-CZ" sz="1200" smtClean="0"/>
              <a:t>Zapamatuj si:</a:t>
            </a:r>
          </a:p>
        </p:txBody>
      </p:sp>
      <p:sp>
        <p:nvSpPr>
          <p:cNvPr id="159747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25"/>
            <a:ext cx="8229600" cy="5126038"/>
          </a:xfrm>
        </p:spPr>
        <p:txBody>
          <a:bodyPr/>
          <a:lstStyle/>
          <a:p>
            <a:pPr algn="ctr">
              <a:buFont typeface="Arial" charset="0"/>
              <a:buNone/>
            </a:pPr>
            <a:r>
              <a:rPr lang="cs-CZ" smtClean="0">
                <a:solidFill>
                  <a:srgbClr val="C00000"/>
                </a:solidFill>
              </a:rPr>
              <a:t>BRZY</a:t>
            </a:r>
            <a:r>
              <a:rPr lang="cs-CZ" smtClean="0"/>
              <a:t>   ale    BRZIČKO</a:t>
            </a:r>
          </a:p>
          <a:p>
            <a:pPr>
              <a:buFont typeface="Arial" charset="0"/>
              <a:buNone/>
            </a:pPr>
            <a:r>
              <a:rPr lang="cs-CZ" sz="1200" smtClean="0"/>
              <a:t>Doplň správná i –y, í – ý:</a:t>
            </a:r>
          </a:p>
          <a:p>
            <a:pPr>
              <a:buFont typeface="Arial" charset="0"/>
              <a:buNone/>
            </a:pPr>
            <a:endParaRPr lang="cs-CZ" sz="1200" smtClean="0"/>
          </a:p>
          <a:p>
            <a:pPr>
              <a:buFont typeface="Arial" charset="0"/>
              <a:buNone/>
            </a:pPr>
            <a:r>
              <a:rPr lang="cs-CZ" sz="2000" smtClean="0"/>
              <a:t>Brz      bude svítat.                   Vstanu brz    čko.                  Brz      je uvidíme.</a:t>
            </a:r>
          </a:p>
          <a:p>
            <a:pPr>
              <a:buFont typeface="Arial" charset="0"/>
              <a:buNone/>
            </a:pP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smtClean="0"/>
              <a:t>Brz    čko bude svítat.              Vstanu brz    .                        Brz    čko je uvidíme.           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57250" y="2000250"/>
            <a:ext cx="214313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2000250"/>
            <a:ext cx="214313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72250" y="2000250"/>
            <a:ext cx="214313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57250" y="2714625"/>
            <a:ext cx="214313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2714625"/>
            <a:ext cx="214313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72250" y="2714625"/>
            <a:ext cx="214313" cy="3698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70" name="Nadpis 1"/>
          <p:cNvSpPr>
            <a:spLocks noGrp="1"/>
          </p:cNvSpPr>
          <p:nvPr>
            <p:ph type="title"/>
          </p:nvPr>
        </p:nvSpPr>
        <p:spPr>
          <a:xfrm>
            <a:off x="500063" y="285750"/>
            <a:ext cx="8229600" cy="428625"/>
          </a:xfrm>
        </p:spPr>
        <p:txBody>
          <a:bodyPr/>
          <a:lstStyle/>
          <a:p>
            <a:pPr algn="l"/>
            <a:r>
              <a:rPr lang="en-US" sz="1200" smtClean="0"/>
              <a:t>Roztřiď do sloupců podle toho, zda – li se ve slově píše i – í nebo y – ý:</a:t>
            </a:r>
            <a:endParaRPr lang="cs-CZ" sz="1200" smtClean="0"/>
          </a:p>
        </p:txBody>
      </p:sp>
      <p:sp>
        <p:nvSpPr>
          <p:cNvPr id="160771" name="AutoShape 13"/>
          <p:cNvSpPr>
            <a:spLocks noChangeArrowheads="1"/>
          </p:cNvSpPr>
          <p:nvPr/>
        </p:nvSpPr>
        <p:spPr bwMode="auto">
          <a:xfrm>
            <a:off x="4429125" y="642938"/>
            <a:ext cx="1400175" cy="704850"/>
          </a:xfrm>
          <a:prstGeom prst="cube">
            <a:avLst>
              <a:gd name="adj" fmla="val 25000"/>
            </a:avLst>
          </a:prstGeom>
          <a:blipFill dpi="0" rotWithShape="1">
            <a:blip r:embed="rId2" cstate="print"/>
            <a:srcRect/>
            <a:tile tx="0" ty="0" sx="100000" sy="100000" flip="none" algn="tl"/>
          </a:blip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2000">
                <a:solidFill>
                  <a:schemeClr val="bg1"/>
                </a:solidFill>
                <a:latin typeface="Calibri" pitchFamily="34" charset="0"/>
              </a:rPr>
              <a:t>     I  -  Í</a:t>
            </a:r>
          </a:p>
          <a:p>
            <a:endParaRPr lang="cs-CZ"/>
          </a:p>
        </p:txBody>
      </p:sp>
      <p:sp>
        <p:nvSpPr>
          <p:cNvPr id="160772" name="AutoShape 13"/>
          <p:cNvSpPr>
            <a:spLocks noChangeArrowheads="1"/>
          </p:cNvSpPr>
          <p:nvPr/>
        </p:nvSpPr>
        <p:spPr bwMode="auto">
          <a:xfrm>
            <a:off x="6929438" y="642938"/>
            <a:ext cx="1400175" cy="704850"/>
          </a:xfrm>
          <a:prstGeom prst="cube">
            <a:avLst>
              <a:gd name="adj" fmla="val 25000"/>
            </a:avLst>
          </a:prstGeom>
          <a:blipFill dpi="0" rotWithShape="1">
            <a:blip r:embed="rId2" cstate="print"/>
            <a:srcRect/>
            <a:tile tx="0" ty="0" sx="100000" sy="100000" flip="none" algn="tl"/>
          </a:blip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2000">
                <a:solidFill>
                  <a:srgbClr val="FFFFFF"/>
                </a:solidFill>
                <a:latin typeface="Calibri" pitchFamily="34" charset="0"/>
              </a:rPr>
              <a:t>    </a:t>
            </a:r>
            <a:r>
              <a:rPr lang="cs-CZ" sz="2000">
                <a:solidFill>
                  <a:schemeClr val="bg1"/>
                </a:solidFill>
                <a:latin typeface="Calibri" pitchFamily="34" charset="0"/>
              </a:rPr>
              <a:t>Y  -  Ý</a:t>
            </a:r>
          </a:p>
          <a:p>
            <a:endParaRPr lang="cs-CZ"/>
          </a:p>
        </p:txBody>
      </p:sp>
      <p:cxnSp>
        <p:nvCxnSpPr>
          <p:cNvPr id="7" name="AutoShape 8"/>
          <p:cNvCxnSpPr>
            <a:cxnSpLocks noChangeShapeType="1"/>
          </p:cNvCxnSpPr>
          <p:nvPr/>
        </p:nvCxnSpPr>
        <p:spPr bwMode="auto">
          <a:xfrm rot="16200000" flipV="1">
            <a:off x="928688" y="3643313"/>
            <a:ext cx="6000750" cy="0"/>
          </a:xfrm>
          <a:prstGeom prst="straightConnector1">
            <a:avLst/>
          </a:prstGeom>
          <a:noFill/>
          <a:ln w="38100">
            <a:solidFill>
              <a:schemeClr val="accent2">
                <a:lumMod val="75000"/>
              </a:schemeClr>
            </a:solidFill>
            <a:round/>
            <a:headEnd/>
            <a:tailEnd/>
          </a:ln>
        </p:spPr>
      </p:cxnSp>
      <p:cxnSp>
        <p:nvCxnSpPr>
          <p:cNvPr id="8" name="AutoShape 8"/>
          <p:cNvCxnSpPr>
            <a:cxnSpLocks noChangeShapeType="1"/>
          </p:cNvCxnSpPr>
          <p:nvPr/>
        </p:nvCxnSpPr>
        <p:spPr bwMode="auto">
          <a:xfrm rot="16200000" flipV="1">
            <a:off x="3357563" y="3643313"/>
            <a:ext cx="6000750" cy="0"/>
          </a:xfrm>
          <a:prstGeom prst="straightConnector1">
            <a:avLst/>
          </a:prstGeom>
          <a:noFill/>
          <a:ln w="38100">
            <a:solidFill>
              <a:schemeClr val="accent2">
                <a:lumMod val="75000"/>
              </a:schemeClr>
            </a:solidFill>
            <a:round/>
            <a:headEnd/>
            <a:tailEnd/>
          </a:ln>
        </p:spPr>
      </p:cxnSp>
      <p:cxnSp>
        <p:nvCxnSpPr>
          <p:cNvPr id="9" name="AutoShape 8"/>
          <p:cNvCxnSpPr>
            <a:cxnSpLocks noChangeShapeType="1"/>
          </p:cNvCxnSpPr>
          <p:nvPr/>
        </p:nvCxnSpPr>
        <p:spPr bwMode="auto">
          <a:xfrm rot="16200000" flipV="1">
            <a:off x="5857875" y="3643313"/>
            <a:ext cx="6000750" cy="0"/>
          </a:xfrm>
          <a:prstGeom prst="straightConnector1">
            <a:avLst/>
          </a:prstGeom>
          <a:noFill/>
          <a:ln w="38100">
            <a:solidFill>
              <a:schemeClr val="accent2">
                <a:lumMod val="75000"/>
              </a:schemeClr>
            </a:solidFill>
            <a:round/>
            <a:headEnd/>
            <a:tailEnd/>
          </a:ln>
        </p:spPr>
      </p:cxnSp>
      <p:cxnSp>
        <p:nvCxnSpPr>
          <p:cNvPr id="10" name="AutoShape 8"/>
          <p:cNvCxnSpPr>
            <a:cxnSpLocks noChangeShapeType="1"/>
          </p:cNvCxnSpPr>
          <p:nvPr/>
        </p:nvCxnSpPr>
        <p:spPr bwMode="auto">
          <a:xfrm rot="10800000">
            <a:off x="3929063" y="1428750"/>
            <a:ext cx="4929187" cy="1588"/>
          </a:xfrm>
          <a:prstGeom prst="straightConnector1">
            <a:avLst/>
          </a:prstGeom>
          <a:noFill/>
          <a:ln w="38100">
            <a:solidFill>
              <a:schemeClr val="accent2">
                <a:lumMod val="75000"/>
              </a:schemeClr>
            </a:solidFill>
            <a:round/>
            <a:headEnd/>
            <a:tailEnd/>
          </a:ln>
        </p:spPr>
      </p:cxnSp>
      <p:sp>
        <p:nvSpPr>
          <p:cNvPr id="11" name="Text Box 9"/>
          <p:cNvSpPr txBox="1">
            <a:spLocks noChangeArrowheads="1"/>
          </p:cNvSpPr>
          <p:nvPr/>
        </p:nvSpPr>
        <p:spPr bwMode="auto">
          <a:xfrm>
            <a:off x="1785938" y="857250"/>
            <a:ext cx="1500187" cy="357188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 algn="ctr">
              <a:spcAft>
                <a:spcPts val="1000"/>
              </a:spcAft>
              <a:defRPr/>
            </a:pPr>
            <a:r>
              <a:rPr lang="cs-CZ" sz="1600" dirty="0" err="1">
                <a:latin typeface="Arial" pitchFamily="34" charset="0"/>
              </a:rPr>
              <a:t>podz</a:t>
            </a:r>
            <a:r>
              <a:rPr lang="cs-CZ" sz="1600" dirty="0">
                <a:latin typeface="Arial" pitchFamily="34" charset="0"/>
              </a:rPr>
              <a:t>-mní vítr</a:t>
            </a:r>
          </a:p>
        </p:txBody>
      </p:sp>
      <p:sp>
        <p:nvSpPr>
          <p:cNvPr id="12" name="Text Box 9"/>
          <p:cNvSpPr txBox="1">
            <a:spLocks noChangeArrowheads="1"/>
          </p:cNvSpPr>
          <p:nvPr/>
        </p:nvSpPr>
        <p:spPr bwMode="auto">
          <a:xfrm>
            <a:off x="428625" y="1357313"/>
            <a:ext cx="1643063" cy="357187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 algn="ctr">
              <a:spcAft>
                <a:spcPts val="1000"/>
              </a:spcAft>
              <a:defRPr/>
            </a:pPr>
            <a:r>
              <a:rPr lang="cs-CZ" sz="1600" dirty="0" err="1">
                <a:latin typeface="Arial" pitchFamily="34" charset="0"/>
              </a:rPr>
              <a:t>Ruz</a:t>
            </a:r>
            <a:r>
              <a:rPr lang="cs-CZ" sz="1600" dirty="0">
                <a:latin typeface="Arial" pitchFamily="34" charset="0"/>
              </a:rPr>
              <a:t>-</a:t>
            </a:r>
            <a:r>
              <a:rPr lang="cs-CZ" sz="1600" dirty="0" err="1">
                <a:latin typeface="Arial" pitchFamily="34" charset="0"/>
              </a:rPr>
              <a:t>ňské</a:t>
            </a:r>
            <a:r>
              <a:rPr lang="cs-CZ" sz="1600" dirty="0">
                <a:latin typeface="Arial" pitchFamily="34" charset="0"/>
              </a:rPr>
              <a:t> letiště</a:t>
            </a:r>
          </a:p>
        </p:txBody>
      </p:sp>
      <p:sp>
        <p:nvSpPr>
          <p:cNvPr id="13" name="Text Box 9"/>
          <p:cNvSpPr txBox="1">
            <a:spLocks noChangeArrowheads="1"/>
          </p:cNvSpPr>
          <p:nvPr/>
        </p:nvSpPr>
        <p:spPr bwMode="auto">
          <a:xfrm>
            <a:off x="785813" y="2000250"/>
            <a:ext cx="1643062" cy="357188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 algn="ctr"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plaz-</a:t>
            </a:r>
            <a:r>
              <a:rPr lang="cs-CZ" sz="1600" dirty="0" err="1">
                <a:latin typeface="Arial" pitchFamily="34" charset="0"/>
              </a:rPr>
              <a:t>cí</a:t>
            </a:r>
            <a:r>
              <a:rPr lang="cs-CZ" sz="1600" dirty="0">
                <a:latin typeface="Arial" pitchFamily="34" charset="0"/>
              </a:rPr>
              <a:t> se zmije</a:t>
            </a:r>
          </a:p>
        </p:txBody>
      </p:sp>
      <p:sp>
        <p:nvSpPr>
          <p:cNvPr id="14" name="Text Box 9"/>
          <p:cNvSpPr txBox="1">
            <a:spLocks noChangeArrowheads="1"/>
          </p:cNvSpPr>
          <p:nvPr/>
        </p:nvSpPr>
        <p:spPr bwMode="auto">
          <a:xfrm>
            <a:off x="2357438" y="1428750"/>
            <a:ext cx="1285875" cy="357188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 algn="ctr"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rozbitý z-p</a:t>
            </a:r>
          </a:p>
        </p:txBody>
      </p:sp>
      <p:sp>
        <p:nvSpPr>
          <p:cNvPr id="15" name="Text Box 9"/>
          <p:cNvSpPr txBox="1">
            <a:spLocks noChangeArrowheads="1"/>
          </p:cNvSpPr>
          <p:nvPr/>
        </p:nvSpPr>
        <p:spPr bwMode="auto">
          <a:xfrm>
            <a:off x="2143125" y="3000375"/>
            <a:ext cx="1643063" cy="357188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 algn="ctr"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hlasitě se </a:t>
            </a:r>
            <a:r>
              <a:rPr lang="cs-CZ" sz="1600" dirty="0" err="1">
                <a:latin typeface="Arial" pitchFamily="34" charset="0"/>
              </a:rPr>
              <a:t>oz</a:t>
            </a:r>
            <a:r>
              <a:rPr lang="cs-CZ" sz="1600" dirty="0">
                <a:latin typeface="Arial" pitchFamily="34" charset="0"/>
              </a:rPr>
              <a:t>-val</a:t>
            </a:r>
          </a:p>
        </p:txBody>
      </p:sp>
      <p:sp>
        <p:nvSpPr>
          <p:cNvPr id="16" name="Text Box 9"/>
          <p:cNvSpPr txBox="1">
            <a:spLocks noChangeArrowheads="1"/>
          </p:cNvSpPr>
          <p:nvPr/>
        </p:nvSpPr>
        <p:spPr bwMode="auto">
          <a:xfrm>
            <a:off x="500063" y="2643188"/>
            <a:ext cx="1428750" cy="357187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 algn="ctr"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teplý z-mník</a:t>
            </a:r>
          </a:p>
        </p:txBody>
      </p:sp>
      <p:sp>
        <p:nvSpPr>
          <p:cNvPr id="17" name="Text Box 9"/>
          <p:cNvSpPr txBox="1">
            <a:spLocks noChangeArrowheads="1"/>
          </p:cNvSpPr>
          <p:nvPr/>
        </p:nvSpPr>
        <p:spPr bwMode="auto">
          <a:xfrm>
            <a:off x="2428875" y="5286375"/>
            <a:ext cx="1071563" cy="357188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 algn="ctr"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z-tra ráno</a:t>
            </a:r>
          </a:p>
        </p:txBody>
      </p:sp>
      <p:sp>
        <p:nvSpPr>
          <p:cNvPr id="18" name="Text Box 9"/>
          <p:cNvSpPr txBox="1">
            <a:spLocks noChangeArrowheads="1"/>
          </p:cNvSpPr>
          <p:nvPr/>
        </p:nvSpPr>
        <p:spPr bwMode="auto">
          <a:xfrm>
            <a:off x="1643063" y="6072188"/>
            <a:ext cx="1500187" cy="357187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 algn="ctr"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vysoká z-</a:t>
            </a:r>
            <a:r>
              <a:rPr lang="cs-CZ" sz="1600" dirty="0" err="1">
                <a:latin typeface="Arial" pitchFamily="34" charset="0"/>
              </a:rPr>
              <a:t>dka</a:t>
            </a:r>
            <a:endParaRPr lang="cs-CZ" sz="1600" dirty="0">
              <a:latin typeface="Arial" pitchFamily="34" charset="0"/>
            </a:endParaRPr>
          </a:p>
        </p:txBody>
      </p:sp>
      <p:sp>
        <p:nvSpPr>
          <p:cNvPr id="19" name="Text Box 9"/>
          <p:cNvSpPr txBox="1">
            <a:spLocks noChangeArrowheads="1"/>
          </p:cNvSpPr>
          <p:nvPr/>
        </p:nvSpPr>
        <p:spPr bwMode="auto">
          <a:xfrm>
            <a:off x="357188" y="3357563"/>
            <a:ext cx="1571625" cy="357187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 algn="ctr"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růžový </a:t>
            </a:r>
            <a:r>
              <a:rPr lang="cs-CZ" sz="1600" dirty="0" err="1">
                <a:latin typeface="Arial" pitchFamily="34" charset="0"/>
              </a:rPr>
              <a:t>jaz</a:t>
            </a:r>
            <a:r>
              <a:rPr lang="cs-CZ" sz="1600" dirty="0">
                <a:latin typeface="Arial" pitchFamily="34" charset="0"/>
              </a:rPr>
              <a:t>-</a:t>
            </a:r>
            <a:r>
              <a:rPr lang="cs-CZ" sz="1600" dirty="0" err="1">
                <a:latin typeface="Arial" pitchFamily="34" charset="0"/>
              </a:rPr>
              <a:t>ček</a:t>
            </a:r>
            <a:endParaRPr lang="cs-CZ" sz="1600" dirty="0">
              <a:latin typeface="Arial" pitchFamily="34" charset="0"/>
            </a:endParaRPr>
          </a:p>
        </p:txBody>
      </p:sp>
      <p:sp>
        <p:nvSpPr>
          <p:cNvPr id="20" name="Text Box 9"/>
          <p:cNvSpPr txBox="1">
            <a:spLocks noChangeArrowheads="1"/>
          </p:cNvSpPr>
          <p:nvPr/>
        </p:nvSpPr>
        <p:spPr bwMode="auto">
          <a:xfrm>
            <a:off x="2286000" y="3571875"/>
            <a:ext cx="1071563" cy="357188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 algn="ctr">
              <a:spcAft>
                <a:spcPts val="1000"/>
              </a:spcAft>
              <a:defRPr/>
            </a:pPr>
            <a:r>
              <a:rPr lang="cs-CZ" sz="1600" dirty="0" err="1">
                <a:latin typeface="Arial" pitchFamily="34" charset="0"/>
              </a:rPr>
              <a:t>brz</a:t>
            </a:r>
            <a:r>
              <a:rPr lang="cs-CZ" sz="1600" dirty="0">
                <a:latin typeface="Arial" pitchFamily="34" charset="0"/>
              </a:rPr>
              <a:t>-</a:t>
            </a:r>
            <a:r>
              <a:rPr lang="cs-CZ" sz="1600" dirty="0" err="1">
                <a:latin typeface="Arial" pitchFamily="34" charset="0"/>
              </a:rPr>
              <a:t>čko</a:t>
            </a:r>
            <a:endParaRPr lang="cs-CZ" sz="1600" dirty="0">
              <a:latin typeface="Arial" pitchFamily="34" charset="0"/>
            </a:endParaRPr>
          </a:p>
        </p:txBody>
      </p:sp>
      <p:sp>
        <p:nvSpPr>
          <p:cNvPr id="21" name="Text Box 9"/>
          <p:cNvSpPr txBox="1">
            <a:spLocks noChangeArrowheads="1"/>
          </p:cNvSpPr>
          <p:nvPr/>
        </p:nvSpPr>
        <p:spPr bwMode="auto">
          <a:xfrm>
            <a:off x="2571750" y="2357438"/>
            <a:ext cx="1071563" cy="357187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 algn="ctr"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cizí </a:t>
            </a:r>
            <a:r>
              <a:rPr lang="cs-CZ" sz="1600" dirty="0" err="1">
                <a:latin typeface="Arial" pitchFamily="34" charset="0"/>
              </a:rPr>
              <a:t>jaz</a:t>
            </a:r>
            <a:r>
              <a:rPr lang="cs-CZ" sz="1600" dirty="0">
                <a:latin typeface="Arial" pitchFamily="34" charset="0"/>
              </a:rPr>
              <a:t>-k</a:t>
            </a:r>
          </a:p>
        </p:txBody>
      </p:sp>
      <p:sp>
        <p:nvSpPr>
          <p:cNvPr id="22" name="Text Box 9"/>
          <p:cNvSpPr txBox="1">
            <a:spLocks noChangeArrowheads="1"/>
          </p:cNvSpPr>
          <p:nvPr/>
        </p:nvSpPr>
        <p:spPr bwMode="auto">
          <a:xfrm>
            <a:off x="2357438" y="4429125"/>
            <a:ext cx="1143000" cy="357188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 algn="ctr"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Kaz-svět</a:t>
            </a:r>
          </a:p>
        </p:txBody>
      </p:sp>
      <p:sp>
        <p:nvSpPr>
          <p:cNvPr id="23" name="Text Box 9"/>
          <p:cNvSpPr txBox="1">
            <a:spLocks noChangeArrowheads="1"/>
          </p:cNvSpPr>
          <p:nvPr/>
        </p:nvSpPr>
        <p:spPr bwMode="auto">
          <a:xfrm>
            <a:off x="500063" y="5357813"/>
            <a:ext cx="1571625" cy="357187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 algn="ctr"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Praha- </a:t>
            </a:r>
            <a:r>
              <a:rPr lang="cs-CZ" sz="1600" dirty="0" err="1">
                <a:latin typeface="Arial" pitchFamily="34" charset="0"/>
              </a:rPr>
              <a:t>Ruz</a:t>
            </a:r>
            <a:r>
              <a:rPr lang="cs-CZ" sz="1600" dirty="0">
                <a:latin typeface="Arial" pitchFamily="34" charset="0"/>
              </a:rPr>
              <a:t>-ně</a:t>
            </a:r>
          </a:p>
        </p:txBody>
      </p:sp>
      <p:sp>
        <p:nvSpPr>
          <p:cNvPr id="24" name="Text Box 9"/>
          <p:cNvSpPr txBox="1">
            <a:spLocks noChangeArrowheads="1"/>
          </p:cNvSpPr>
          <p:nvPr/>
        </p:nvSpPr>
        <p:spPr bwMode="auto">
          <a:xfrm>
            <a:off x="500063" y="4000500"/>
            <a:ext cx="1643062" cy="357188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 algn="ctr"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vyz-vat k boji</a:t>
            </a:r>
          </a:p>
        </p:txBody>
      </p:sp>
      <p:sp>
        <p:nvSpPr>
          <p:cNvPr id="25" name="Text Box 9"/>
          <p:cNvSpPr txBox="1">
            <a:spLocks noChangeArrowheads="1"/>
          </p:cNvSpPr>
          <p:nvPr/>
        </p:nvSpPr>
        <p:spPr bwMode="auto">
          <a:xfrm>
            <a:off x="714375" y="4714875"/>
            <a:ext cx="1428750" cy="357188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 algn="ctr">
              <a:spcAft>
                <a:spcPts val="1000"/>
              </a:spcAft>
              <a:defRPr/>
            </a:pPr>
            <a:r>
              <a:rPr lang="cs-CZ" sz="1600" dirty="0" err="1">
                <a:latin typeface="Arial" pitchFamily="34" charset="0"/>
              </a:rPr>
              <a:t>Brz</a:t>
            </a:r>
            <a:r>
              <a:rPr lang="cs-CZ" sz="1600" dirty="0">
                <a:latin typeface="Arial" pitchFamily="34" charset="0"/>
              </a:rPr>
              <a:t>- napiš!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794" name="Nadpis 1"/>
          <p:cNvSpPr>
            <a:spLocks noGrp="1"/>
          </p:cNvSpPr>
          <p:nvPr>
            <p:ph type="title"/>
          </p:nvPr>
        </p:nvSpPr>
        <p:spPr>
          <a:xfrm>
            <a:off x="357188" y="500063"/>
            <a:ext cx="8329612" cy="714375"/>
          </a:xfrm>
        </p:spPr>
        <p:txBody>
          <a:bodyPr/>
          <a:lstStyle/>
          <a:p>
            <a:pPr algn="l"/>
            <a:r>
              <a:rPr lang="cs-CZ" sz="1200" smtClean="0"/>
              <a:t>Doplň křížovku: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28625" y="1357313"/>
          <a:ext cx="8178799" cy="2571750"/>
        </p:xfrm>
        <a:graphic>
          <a:graphicData uri="http://schemas.openxmlformats.org/drawingml/2006/table">
            <a:tbl>
              <a:tblPr/>
              <a:tblGrid>
                <a:gridCol w="4751131"/>
                <a:gridCol w="380852"/>
                <a:gridCol w="380852"/>
                <a:gridCol w="380852"/>
                <a:gridCol w="380852"/>
                <a:gridCol w="380852"/>
                <a:gridCol w="380852"/>
                <a:gridCol w="380852"/>
                <a:gridCol w="380852"/>
                <a:gridCol w="380852"/>
              </a:tblGrid>
              <a:tr h="323850">
                <a:tc>
                  <a:txBody>
                    <a:bodyPr/>
                    <a:lstStyle/>
                    <a:p>
                      <a:pPr algn="l" fontAlgn="b"/>
                      <a:r>
                        <a:rPr lang="pl-PL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 Teplý kabát na zimu - …… 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 Naše největší letiště je v Praze …… 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 Právě se učíme český ….. 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 Ježek ……… zahrabaný v listí. Spí.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 Po úrazu se pohyboval pomocí invalidního …… 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 Nerozhlédl se. …….. ho projíždějící auto.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 fontAlgn="b"/>
                      <a:r>
                        <a:rPr lang="pt-BR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 Do nádrže automobilu natankoval …… 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 Když se nudí, začnou znuděně ….. 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00063" y="4643438"/>
          <a:ext cx="2143140" cy="323850"/>
        </p:xfrm>
        <a:graphic>
          <a:graphicData uri="http://schemas.openxmlformats.org/drawingml/2006/table">
            <a:tbl>
              <a:tblPr/>
              <a:tblGrid>
                <a:gridCol w="2143140"/>
              </a:tblGrid>
              <a:tr h="323850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Znáš písničku ,,Já jsem 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643188" y="4643438"/>
          <a:ext cx="3429000" cy="323850"/>
        </p:xfrm>
        <a:graphic>
          <a:graphicData uri="http://schemas.openxmlformats.org/drawingml/2006/table">
            <a:tbl>
              <a:tblPr/>
              <a:tblGrid>
                <a:gridCol w="381000"/>
                <a:gridCol w="381000"/>
                <a:gridCol w="381000"/>
                <a:gridCol w="381000"/>
                <a:gridCol w="381000"/>
                <a:gridCol w="381000"/>
                <a:gridCol w="381000"/>
                <a:gridCol w="381000"/>
                <a:gridCol w="381000"/>
              </a:tblGrid>
              <a:tr h="32385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C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3252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C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3252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C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3252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C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3252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C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3252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C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3252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C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32523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FFC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32523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?"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00063" y="4357688"/>
          <a:ext cx="4749800" cy="257175"/>
        </p:xfrm>
        <a:graphic>
          <a:graphicData uri="http://schemas.openxmlformats.org/drawingml/2006/table">
            <a:tbl>
              <a:tblPr/>
              <a:tblGrid>
                <a:gridCol w="4749800"/>
              </a:tblGrid>
              <a:tr h="257175"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Doplň tajenku: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818" name="Nadpis 1"/>
          <p:cNvSpPr>
            <a:spLocks noGrp="1"/>
          </p:cNvSpPr>
          <p:nvPr>
            <p:ph type="title"/>
          </p:nvPr>
        </p:nvSpPr>
        <p:spPr>
          <a:xfrm>
            <a:off x="457200" y="857250"/>
            <a:ext cx="8229600" cy="785813"/>
          </a:xfrm>
        </p:spPr>
        <p:txBody>
          <a:bodyPr/>
          <a:lstStyle/>
          <a:p>
            <a:pPr algn="l"/>
            <a:r>
              <a:rPr lang="cs-CZ" sz="1200" smtClean="0"/>
              <a:t>Napiš vyjmenovaná slova po ,,Z“</a:t>
            </a:r>
          </a:p>
        </p:txBody>
      </p:sp>
      <p:sp>
        <p:nvSpPr>
          <p:cNvPr id="162819" name="Zástupný symbol pro obsah 2"/>
          <p:cNvSpPr>
            <a:spLocks noGrp="1"/>
          </p:cNvSpPr>
          <p:nvPr>
            <p:ph idx="1"/>
          </p:nvPr>
        </p:nvSpPr>
        <p:spPr>
          <a:xfrm>
            <a:off x="428625" y="1500188"/>
            <a:ext cx="8258175" cy="4554537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                      </a:t>
            </a:r>
          </a:p>
          <a:p>
            <a:pPr>
              <a:buFont typeface="Arial" charset="0"/>
              <a:buNone/>
            </a:pPr>
            <a:r>
              <a:rPr lang="cs-CZ" smtClean="0"/>
              <a:t>                    ,                     ,                      ,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500063" y="2000250"/>
            <a:ext cx="1785937" cy="714375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571750" y="2000250"/>
            <a:ext cx="1785938" cy="714375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643438" y="2000250"/>
            <a:ext cx="1785937" cy="714375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786563" y="2000250"/>
            <a:ext cx="1785937" cy="714375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Popis</a:t>
            </a:r>
          </a:p>
        </p:txBody>
      </p:sp>
      <p:sp>
        <p:nvSpPr>
          <p:cNvPr id="16384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z="1800" smtClean="0"/>
              <a:t>Prezentace je určená k osvojení vyjmenovaných slov po ,,Z“ – BRZY, JAZYK, NAZÝVAT, </a:t>
            </a:r>
          </a:p>
          <a:p>
            <a:pPr>
              <a:buFont typeface="Arial" charset="0"/>
              <a:buNone/>
            </a:pPr>
            <a:r>
              <a:rPr lang="cs-CZ" sz="1800" smtClean="0"/>
              <a:t>RUZYNĚ a k procvičení učiva.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Na prvním a druhém snímku žáci doplňují chybějících i – y, í – ý. Písmena do </a:t>
            </a:r>
          </a:p>
          <a:p>
            <a:pPr>
              <a:buFont typeface="Arial" charset="0"/>
              <a:buNone/>
            </a:pPr>
            <a:r>
              <a:rPr lang="cs-CZ" sz="1800" smtClean="0"/>
              <a:t>       rámečků se vpisují tak, že se klikne levým tlačítkem myši na rámeček a pomocí</a:t>
            </a:r>
          </a:p>
          <a:p>
            <a:pPr>
              <a:buFont typeface="Arial" charset="0"/>
              <a:buNone/>
            </a:pPr>
            <a:r>
              <a:rPr lang="cs-CZ" sz="1800" smtClean="0"/>
              <a:t>       klávesnice se doplní chybějící písmeno. Stejným způsobem se na pátém snímku</a:t>
            </a:r>
          </a:p>
          <a:p>
            <a:pPr>
              <a:buFont typeface="Arial" charset="0"/>
              <a:buNone/>
            </a:pPr>
            <a:r>
              <a:rPr lang="cs-CZ" sz="1800" smtClean="0"/>
              <a:t>       dopisují chybějící vyjmenovaná slova.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Třetí snímek slouží k procvičení vyjmenovaných slov a slov příbuzných formou</a:t>
            </a:r>
          </a:p>
          <a:p>
            <a:pPr>
              <a:buFont typeface="Arial" charset="0"/>
              <a:buNone/>
            </a:pPr>
            <a:r>
              <a:rPr lang="cs-CZ" sz="1800" smtClean="0"/>
              <a:t>       přesouvání cedulek do patřičných sloupců. Přesun se provádí kliknutím levým</a:t>
            </a:r>
          </a:p>
          <a:p>
            <a:pPr>
              <a:buFont typeface="Arial" charset="0"/>
              <a:buNone/>
            </a:pPr>
            <a:r>
              <a:rPr lang="cs-CZ" sz="1800" smtClean="0"/>
              <a:t>       tlačítkem myši do rohu kartičky a následně posunem myši se současným držením</a:t>
            </a:r>
          </a:p>
          <a:p>
            <a:pPr>
              <a:buFont typeface="Arial" charset="0"/>
              <a:buNone/>
            </a:pPr>
            <a:r>
              <a:rPr lang="cs-CZ" sz="1800" smtClean="0"/>
              <a:t>       levého tlačítka.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Čtvrtý snímek – křížovka. Vyplňuje se kliknutím na každé políčko levým tlačítkem</a:t>
            </a:r>
          </a:p>
          <a:p>
            <a:pPr>
              <a:buFont typeface="Arial" charset="0"/>
              <a:buNone/>
            </a:pPr>
            <a:r>
              <a:rPr lang="cs-CZ" sz="1800" smtClean="0"/>
              <a:t>       myši a vepsáním patřičného písmene pomocí klávesnice.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8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785813" y="1428750"/>
            <a:ext cx="7643812" cy="3214688"/>
          </a:xfrm>
        </p:spPr>
        <p:txBody>
          <a:bodyPr/>
          <a:lstStyle/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  <a:r>
              <a:rPr lang="cs-CZ" sz="1200" dirty="0" smtClean="0"/>
              <a:t>Myšlenková mapa – dle návrhu autorky</a:t>
            </a:r>
          </a:p>
          <a:p>
            <a:pPr>
              <a:buFont typeface="Arial" charset="0"/>
              <a:buNone/>
              <a:defRPr/>
            </a:pPr>
            <a:r>
              <a:rPr lang="cs-CZ" sz="1200" dirty="0" smtClean="0"/>
              <a:t>   Snímek 2 </a:t>
            </a:r>
            <a:r>
              <a:rPr lang="cs-CZ" sz="1200" smtClean="0"/>
              <a:t>- obrázek </a:t>
            </a:r>
            <a:r>
              <a:rPr lang="cs-CZ" sz="1200" dirty="0" smtClean="0"/>
              <a:t>dle návrhu autorky</a:t>
            </a:r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r>
              <a:rPr lang="cs-CZ" sz="1800" dirty="0" smtClean="0"/>
              <a:t>Autorem materiálu a všech jeho částí, není-li uvedeno jinak, je Mgr. Jitka Vlková.</a:t>
            </a: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dirty="0" smtClean="0"/>
          </a:p>
        </p:txBody>
      </p:sp>
      <p:pic>
        <p:nvPicPr>
          <p:cNvPr id="16486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38" y="4857750"/>
            <a:ext cx="5976937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546</Words>
  <Application>Microsoft Office PowerPoint</Application>
  <PresentationFormat>Předvádění na obrazovce (4:3)</PresentationFormat>
  <Paragraphs>149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VYJMENOVANÁ  SLOVA</vt:lpstr>
      <vt:lpstr>             BRZY, JAZYK, NAZÝVAT, RUZYNĚ</vt:lpstr>
      <vt:lpstr>Zapamatuj si:</vt:lpstr>
      <vt:lpstr>Roztřiď do sloupců podle toho, zda – li se ve slově píše i – í nebo y – ý:</vt:lpstr>
      <vt:lpstr>Doplň křížovku:</vt:lpstr>
      <vt:lpstr>Napiš vyjmenovaná slova po ,,Z“</vt:lpstr>
      <vt:lpstr>Popis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pajkrtova</dc:creator>
  <cp:lastModifiedBy>pajkrtova</cp:lastModifiedBy>
  <cp:revision>4</cp:revision>
  <dcterms:created xsi:type="dcterms:W3CDTF">2012-01-11T10:22:33Z</dcterms:created>
  <dcterms:modified xsi:type="dcterms:W3CDTF">2012-02-22T09:39:46Z</dcterms:modified>
</cp:coreProperties>
</file>