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32" r:id="rId1"/>
  </p:sldMasterIdLst>
  <p:notesMasterIdLst>
    <p:notesMasterId r:id="rId18"/>
  </p:notesMasterIdLst>
  <p:handoutMasterIdLst>
    <p:handoutMasterId r:id="rId19"/>
  </p:handoutMasterIdLst>
  <p:sldIdLst>
    <p:sldId id="257" r:id="rId2"/>
    <p:sldId id="317" r:id="rId3"/>
    <p:sldId id="259" r:id="rId4"/>
    <p:sldId id="318" r:id="rId5"/>
    <p:sldId id="319" r:id="rId6"/>
    <p:sldId id="320" r:id="rId7"/>
    <p:sldId id="321" r:id="rId8"/>
    <p:sldId id="322" r:id="rId9"/>
    <p:sldId id="323" r:id="rId10"/>
    <p:sldId id="325" r:id="rId11"/>
    <p:sldId id="326" r:id="rId12"/>
    <p:sldId id="327" r:id="rId13"/>
    <p:sldId id="329" r:id="rId14"/>
    <p:sldId id="324" r:id="rId15"/>
    <p:sldId id="330" r:id="rId16"/>
    <p:sldId id="33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94108" autoAdjust="0"/>
  </p:normalViewPr>
  <p:slideViewPr>
    <p:cSldViewPr>
      <p:cViewPr varScale="1">
        <p:scale>
          <a:sx n="75" d="100"/>
          <a:sy n="75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647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F77ED01-D692-4953-8E28-23B57CDF0743}" type="datetimeFigureOut">
              <a:rPr lang="cs-CZ" smtClean="0"/>
              <a:pPr/>
              <a:t>30.8.2013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33" r:id="rId1"/>
    <p:sldLayoutId id="2147484934" r:id="rId2"/>
    <p:sldLayoutId id="2147484935" r:id="rId3"/>
    <p:sldLayoutId id="2147484936" r:id="rId4"/>
    <p:sldLayoutId id="2147484937" r:id="rId5"/>
    <p:sldLayoutId id="2147484938" r:id="rId6"/>
    <p:sldLayoutId id="2147484939" r:id="rId7"/>
    <p:sldLayoutId id="2147484940" r:id="rId8"/>
    <p:sldLayoutId id="2147484941" r:id="rId9"/>
    <p:sldLayoutId id="2147484942" r:id="rId10"/>
    <p:sldLayoutId id="21474849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IX _2_16_ Haustiere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I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</a:t>
            </a:r>
            <a:r>
              <a:rPr lang="cs-CZ" b="1" smtClean="0"/>
              <a:t>DUM: 16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>
                <a:latin typeface="Arial" pitchFamily="34" charset="0"/>
                <a:cs typeface="Arial" pitchFamily="34" charset="0"/>
              </a:rPr>
              <a:t>Anotace:  Seznámení s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názvy domácích zvířat.  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Očekávaný výstup: Dokáží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podat stručné informace o svém domácím mazlíčkovi.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 Druh učebního materiálu: prezentace  </a:t>
            </a: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Typická věková skupina: 13 – 15 let</a:t>
            </a: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r Hund, e Katze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e Schlange, e Schildkröte,...</a:t>
            </a:r>
            <a:endParaRPr lang="cs-CZ" sz="2400">
              <a:latin typeface="Arial" pitchFamily="34" charset="0"/>
              <a:cs typeface="Arial" pitchFamily="34" charset="0"/>
            </a:endParaRPr>
          </a:p>
          <a:p>
            <a:r>
              <a:rPr lang="cs-CZ" sz="2400">
                <a:latin typeface="Arial" pitchFamily="34" charset="0"/>
                <a:cs typeface="Arial" pitchFamily="34" charset="0"/>
              </a:rPr>
              <a:t>Pomůcky a materiál: PC, sešit </a:t>
            </a:r>
          </a:p>
          <a:p>
            <a:pPr marL="82296" indent="0">
              <a:buNone/>
            </a:pPr>
            <a:endParaRPr lang="cs-CZ" sz="24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85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Žáci se seznámí s několika podstatnými jmény, označujícími domácí zvířata.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S pomocí slovníku o nich dokáží podat základní informace.</a:t>
            </a:r>
          </a:p>
          <a:p>
            <a:pPr>
              <a:buFont typeface="Arial" pitchFamily="34" charset="0"/>
              <a:buChar char="•"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Vycházejí z vlastních znalostí a z učiva přírodopisu.</a:t>
            </a:r>
          </a:p>
          <a:p>
            <a:pPr>
              <a:buFont typeface="Arial" pitchFamily="34" charset="0"/>
              <a:buChar char="•"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Mohou pracovat samostatně, ve dvojicích nebo ve skupinách.</a:t>
            </a:r>
          </a:p>
          <a:p>
            <a:pPr>
              <a:buFont typeface="Arial" pitchFamily="34" charset="0"/>
              <a:buChar char="•"/>
            </a:pP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320"/>
            <a:ext cx="7818072" cy="1143000"/>
          </a:xfrm>
        </p:spPr>
        <p:txBody>
          <a:bodyPr/>
          <a:lstStyle/>
          <a:p>
            <a:pPr algn="ctr"/>
            <a:r>
              <a:rPr lang="cs-CZ" smtClean="0">
                <a:latin typeface="Arial" pitchFamily="34" charset="0"/>
                <a:cs typeface="Arial" pitchFamily="34" charset="0"/>
              </a:rPr>
              <a:t>Tiere auf dem Lande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844824"/>
            <a:ext cx="3657600" cy="3960440"/>
          </a:xfrm>
        </p:spPr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die Ziege, -n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koza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der Ziegenbock,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  -böcke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kozel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Zickel, -/n/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- kůzle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http://www.google.cz/url?sa=i&amp;source=images&amp;cd=&amp;docid=dEu2wTTWAj_1YM&amp;tbnid=wsVDmFK9NY_nbM:&amp;ved=0CAIQjBw&amp;url=http%3A%2F%2Fimg.radio.cz%2Fpictures%2Fzvirata%2Fkoza_sanska.jpg&amp;ei=-TIeUtfVHcel0AWDw4DIDQ&amp;psig=AFQjCNEPuR-qjcdBnr8yI_Wv-IKxMjeS5w&amp;ust=137779722555983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3977084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793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latin typeface="Arial" pitchFamily="34" charset="0"/>
                <a:cs typeface="Arial" pitchFamily="34" charset="0"/>
              </a:rPr>
              <a:t>Tiere auf dem Lande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324036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die Kuh, Kühe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kráva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der Stier, -e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býk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der Ochs, -en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vůl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Kalb, Kälber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- tele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03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latin typeface="Arial" pitchFamily="34" charset="0"/>
                <a:cs typeface="Arial" pitchFamily="34" charset="0"/>
              </a:rPr>
              <a:t>Tiere auf dem Lande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2060848"/>
            <a:ext cx="3657600" cy="412659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Schaf, -e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ovce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der Widder, -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beran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Lamm, Lämmer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- jehně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29966"/>
            <a:ext cx="3168352" cy="4319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365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latin typeface="Arial" pitchFamily="34" charset="0"/>
                <a:cs typeface="Arial" pitchFamily="34" charset="0"/>
              </a:rPr>
              <a:t>Tiere auf dem Lande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988840"/>
            <a:ext cx="3657600" cy="419860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Pferd, -e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kůň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die Stute, -n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kobyla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Fohlen, -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- hříbě 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3672408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821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latin typeface="Arial" pitchFamily="34" charset="0"/>
                <a:cs typeface="Arial" pitchFamily="34" charset="0"/>
              </a:rPr>
              <a:t>Tiere auf dem Lande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700808"/>
            <a:ext cx="3657600" cy="448663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Schwein, -e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prase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die Sau, -en 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nebo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Säue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svině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Ferkel, -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- sele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3888432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487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latin typeface="Arial" pitchFamily="34" charset="0"/>
                <a:cs typeface="Arial" pitchFamily="34" charset="0"/>
              </a:rPr>
              <a:t>Tiere auf dem Lande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7624" y="2204864"/>
            <a:ext cx="3672408" cy="3982576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der Hahn, Hähne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kohout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die Henne, -n</a:t>
            </a:r>
          </a:p>
          <a:p>
            <a:pPr>
              <a:buFontTx/>
              <a:buChar char="-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slepice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das Huhn, Hühner</a:t>
            </a:r>
          </a:p>
          <a:p>
            <a:pPr marL="82296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- kuře</a:t>
            </a:r>
          </a:p>
          <a:p>
            <a:pPr marL="82296" indent="0">
              <a:buNone/>
            </a:pP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data.regiony24.cz/foto/clanky/stare/archiv_slepice.jpg?width=500&amp;bgcolor=bl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16832"/>
            <a:ext cx="3898404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02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8075240" cy="1162050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das  Geflügel  -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drůbež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8153400" cy="4209331"/>
          </a:xfrm>
        </p:spPr>
        <p:txBody>
          <a:bodyPr/>
          <a:lstStyle/>
          <a:p>
            <a:pPr marL="82296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die Gans, Gänse  -  husa</a:t>
            </a:r>
          </a:p>
          <a:p>
            <a:pPr marL="82296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der Gänserich, -e  -  houser</a:t>
            </a:r>
          </a:p>
          <a:p>
            <a:pPr marL="82296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die Ente, Enten  -  kachna</a:t>
            </a:r>
          </a:p>
          <a:p>
            <a:pPr marL="82296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der Enterich, -e  -  kačer</a:t>
            </a:r>
          </a:p>
          <a:p>
            <a:pPr marL="82296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die Pute, Puten  -  krůta</a:t>
            </a:r>
          </a:p>
          <a:p>
            <a:pPr marL="82296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der Truthahn, Truthähne  -  krocan</a:t>
            </a:r>
          </a:p>
          <a:p>
            <a:pPr marL="82296" indent="0" algn="ctr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die Taube, Tauben  -  holub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73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8075240" cy="1162050"/>
          </a:xfrm>
        </p:spPr>
        <p:txBody>
          <a:bodyPr>
            <a:normAutofit/>
          </a:bodyPr>
          <a:lstStyle/>
          <a:p>
            <a:pPr algn="ctr"/>
            <a:r>
              <a:rPr lang="cs-CZ" sz="3200" smtClean="0">
                <a:latin typeface="Arial" pitchFamily="34" charset="0"/>
                <a:cs typeface="Arial" pitchFamily="34" charset="0"/>
              </a:rPr>
              <a:t>Unsere  Tiere</a:t>
            </a:r>
            <a:endParaRPr lang="cs-CZ" sz="320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11560" y="1916832"/>
            <a:ext cx="7999040" cy="4536504"/>
          </a:xfrm>
        </p:spPr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sz="3500" smtClean="0">
                <a:latin typeface="Arial" pitchFamily="34" charset="0"/>
                <a:cs typeface="Arial" pitchFamily="34" charset="0"/>
              </a:rPr>
              <a:t>   Wir leben meistens in der Stadt. Da ist </a:t>
            </a:r>
          </a:p>
          <a:p>
            <a:pPr marL="82296" indent="0">
              <a:buNone/>
            </a:pPr>
            <a:r>
              <a:rPr lang="cs-CZ" sz="3500" smtClean="0">
                <a:latin typeface="Arial" pitchFamily="34" charset="0"/>
                <a:cs typeface="Arial" pitchFamily="34" charset="0"/>
              </a:rPr>
              <a:t>es nicht möglich große Tiere zu Hause</a:t>
            </a:r>
          </a:p>
          <a:p>
            <a:pPr marL="82296" indent="0">
              <a:buNone/>
            </a:pPr>
            <a:r>
              <a:rPr lang="cs-CZ" sz="3500" smtClean="0">
                <a:latin typeface="Arial" pitchFamily="34" charset="0"/>
                <a:cs typeface="Arial" pitchFamily="34" charset="0"/>
              </a:rPr>
              <a:t> halten / züchten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(chovat).</a:t>
            </a:r>
          </a:p>
          <a:p>
            <a:pPr marL="82296" indent="0">
              <a:buNone/>
            </a:pPr>
            <a:r>
              <a:rPr lang="cs-CZ" sz="3500">
                <a:latin typeface="Arial" pitchFamily="34" charset="0"/>
                <a:cs typeface="Arial" pitchFamily="34" charset="0"/>
              </a:rPr>
              <a:t> </a:t>
            </a:r>
            <a:r>
              <a:rPr lang="cs-CZ" sz="3500" smtClean="0">
                <a:latin typeface="Arial" pitchFamily="34" charset="0"/>
                <a:cs typeface="Arial" pitchFamily="34" charset="0"/>
              </a:rPr>
              <a:t>   Die Kinder in unserer Klasse haben z.B. </a:t>
            </a:r>
          </a:p>
          <a:p>
            <a:pPr marL="82296" indent="0">
              <a:buNone/>
            </a:pPr>
            <a:r>
              <a:rPr lang="cs-CZ" sz="3500" smtClean="0">
                <a:latin typeface="Arial" pitchFamily="34" charset="0"/>
                <a:cs typeface="Arial" pitchFamily="34" charset="0"/>
              </a:rPr>
              <a:t>Papageien, Wellen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(andulky)</a:t>
            </a:r>
            <a:r>
              <a:rPr lang="cs-CZ" smtClean="0">
                <a:latin typeface="Arial" pitchFamily="34" charset="0"/>
                <a:cs typeface="Arial" pitchFamily="34" charset="0"/>
              </a:rPr>
              <a:t>, Kanarienvögel,</a:t>
            </a:r>
          </a:p>
          <a:p>
            <a:pPr marL="82296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500" smtClean="0">
                <a:latin typeface="Arial" pitchFamily="34" charset="0"/>
                <a:cs typeface="Arial" pitchFamily="34" charset="0"/>
              </a:rPr>
              <a:t>einige von ihnen züchten Spinnen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(pavouky)</a:t>
            </a:r>
            <a:r>
              <a:rPr lang="cs-CZ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82296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500" smtClean="0">
                <a:latin typeface="Arial" pitchFamily="34" charset="0"/>
                <a:cs typeface="Arial" pitchFamily="34" charset="0"/>
              </a:rPr>
              <a:t>Frösche, Schlangen, Eidechsen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( ještěrky)</a:t>
            </a:r>
            <a:r>
              <a:rPr lang="cs-CZ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82296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500" smtClean="0">
                <a:latin typeface="Arial" pitchFamily="34" charset="0"/>
                <a:cs typeface="Arial" pitchFamily="34" charset="0"/>
              </a:rPr>
              <a:t>Schildkröten und verschiedene Nagetiere     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(hlodavce).</a:t>
            </a:r>
          </a:p>
          <a:p>
            <a:pPr marL="82296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66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salovar\Desktop\Haustiere\MH90042774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8"/>
            <a:ext cx="3960440" cy="4127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salovar\Desktop\Haustiere\MH90040152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01008"/>
            <a:ext cx="2940918" cy="2687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alovar\Desktop\Haustiere\MB900180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0648"/>
            <a:ext cx="3168352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81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1013" y="3140968"/>
            <a:ext cx="2969419" cy="3047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21348" y="0"/>
            <a:ext cx="4320480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03648" y="2780928"/>
            <a:ext cx="3359857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44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320"/>
            <a:ext cx="7674056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smtClean="0">
                <a:latin typeface="Arial" pitchFamily="34" charset="0"/>
                <a:cs typeface="Arial" pitchFamily="34" charset="0"/>
              </a:rPr>
              <a:t>der Retriever</a:t>
            </a:r>
            <a:endParaRPr lang="cs-CZ" sz="3200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1524000"/>
            <a:ext cx="3785624" cy="4663440"/>
          </a:xfrm>
        </p:spPr>
        <p:txBody>
          <a:bodyPr/>
          <a:lstStyle/>
          <a:p>
            <a:pPr marL="82296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 Das ist Harry, der Hund von Jan. Er ist</a:t>
            </a:r>
          </a:p>
          <a:p>
            <a:pPr marL="82296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3 Jahre alt. Er trinkt Wasser und frisst (nur einmal täglich) </a:t>
            </a:r>
          </a:p>
          <a:p>
            <a:pPr marL="82296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Granulat oder Fleisch und Gemüse.</a:t>
            </a:r>
          </a:p>
          <a:p>
            <a:pPr marL="82296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Er spielt sehr gern und macht mit Jan lange Spaziergänge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Er bellt nur wenig.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C:\Users\salovar\Desktop\Haustiere\MH900422769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381642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5889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 Kaninchen</a:t>
            </a:r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7624" y="1524000"/>
            <a:ext cx="3672408" cy="4663440"/>
          </a:xfrm>
        </p:spPr>
        <p:txBody>
          <a:bodyPr>
            <a:normAutofit fontScale="92500"/>
          </a:bodyPr>
          <a:lstStyle/>
          <a:p>
            <a:pPr marL="82296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Und hier ist Bobina. Sie ist 5 Jahre alt und ist sehr lieb. Abends schmust sie gern. Sie spielt, „lernt“ Deutsch, spielt Verstecken. </a:t>
            </a:r>
          </a:p>
          <a:p>
            <a:pPr marL="82296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Sie frisst Körnchen, Gras, Heu, aber auch Möhre, Tomaten, Salat, Äpfel – alles, was knackt/knuspert.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848"/>
            <a:ext cx="4176464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444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i="1"/>
              <a:t> </a:t>
            </a:r>
            <a:r>
              <a:rPr lang="cs-CZ" sz="1800">
                <a:effectLst/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1600" smtClean="0">
                <a:latin typeface="Arial" pitchFamily="34" charset="0"/>
                <a:cs typeface="Arial" pitchFamily="34" charset="0"/>
              </a:rPr>
              <a:t>fotografie z rodinného archivu</a:t>
            </a:r>
          </a:p>
          <a:p>
            <a:pPr marL="82296" indent="0">
              <a:buNone/>
            </a:pPr>
            <a:r>
              <a:rPr lang="cs-CZ" sz="1600"/>
              <a:t> Dostupné pod licencí Creative Commons na WWW</a:t>
            </a:r>
            <a:r>
              <a:rPr lang="cs-CZ" sz="1600" smtClean="0"/>
              <a:t>:</a:t>
            </a:r>
          </a:p>
          <a:p>
            <a:pPr marL="82296" indent="0">
              <a:buNone/>
            </a:pPr>
            <a:r>
              <a:rPr lang="cs-CZ" sz="1600">
                <a:latin typeface="Arial" pitchFamily="34" charset="0"/>
                <a:cs typeface="Arial" pitchFamily="34" charset="0"/>
              </a:rPr>
              <a:t>http://office.microsoft.com/cs-cz</a:t>
            </a:r>
          </a:p>
          <a:p>
            <a:pPr marL="82296" indent="0">
              <a:buNone/>
            </a:pPr>
            <a:r>
              <a:rPr lang="cs-CZ" sz="1600">
                <a:latin typeface="Arial" pitchFamily="34" charset="0"/>
                <a:cs typeface="Arial" pitchFamily="34" charset="0"/>
              </a:rPr>
              <a:t>/images/results.aspx?qu=zv%C3%AD%C5%99ata#ai:MP900227746|is:0</a:t>
            </a:r>
          </a:p>
          <a:p>
            <a:pPr marL="82296" indent="0">
              <a:buNone/>
            </a:pPr>
            <a:r>
              <a:rPr lang="cs-CZ" sz="1600">
                <a:latin typeface="Arial" pitchFamily="34" charset="0"/>
                <a:cs typeface="Arial" pitchFamily="34" charset="0"/>
              </a:rPr>
              <a:t>http://www.regiony24.cz/12-63078-zeleni-odmitaji-chov-slepic-v-klecich-a-drzeni-zvirat-v-cirkusech</a:t>
            </a:r>
          </a:p>
          <a:p>
            <a:pPr marL="82296" indent="0">
              <a:buNone/>
            </a:pPr>
            <a:endParaRPr lang="cs-CZ" sz="180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64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2265</TotalTime>
  <Words>557</Words>
  <Application>Microsoft Office PowerPoint</Application>
  <PresentationFormat>Předvádění na obrazovce (4:3)</PresentationFormat>
  <Paragraphs>103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Prezentace aplikace PowerPoint</vt:lpstr>
      <vt:lpstr>Prezentace aplikace PowerPoint</vt:lpstr>
      <vt:lpstr>Prezentace aplikace PowerPoint</vt:lpstr>
      <vt:lpstr>Tiere auf dem Lande</vt:lpstr>
      <vt:lpstr>Tiere auf dem Lande</vt:lpstr>
      <vt:lpstr>Tiere auf dem Lande</vt:lpstr>
      <vt:lpstr>Tiere auf dem Lande</vt:lpstr>
      <vt:lpstr>Tiere auf dem Lande</vt:lpstr>
      <vt:lpstr>Tiere auf dem Lande</vt:lpstr>
      <vt:lpstr>das  Geflügel  - drůbež</vt:lpstr>
      <vt:lpstr>Unsere  Tiere</vt:lpstr>
      <vt:lpstr>Prezentace aplikace PowerPoint</vt:lpstr>
      <vt:lpstr>Prezentace aplikace PowerPoint</vt:lpstr>
      <vt:lpstr>der Retriever</vt:lpstr>
      <vt:lpstr>das Kaninchen</vt:lpstr>
      <vt:lpstr>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155</cp:revision>
  <dcterms:created xsi:type="dcterms:W3CDTF">2012-10-28T12:20:09Z</dcterms:created>
  <dcterms:modified xsi:type="dcterms:W3CDTF">2013-08-29T22:30:14Z</dcterms:modified>
</cp:coreProperties>
</file>