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62" r:id="rId5"/>
    <p:sldId id="261" r:id="rId6"/>
    <p:sldId id="263" r:id="rId7"/>
    <p:sldId id="265" r:id="rId8"/>
    <p:sldId id="266" r:id="rId9"/>
    <p:sldId id="264" r:id="rId10"/>
    <p:sldId id="268" r:id="rId11"/>
    <p:sldId id="269" r:id="rId12"/>
    <p:sldId id="271" r:id="rId13"/>
    <p:sldId id="267" r:id="rId14"/>
    <p:sldId id="270" r:id="rId15"/>
    <p:sldId id="272" r:id="rId16"/>
    <p:sldId id="260"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81" d="100"/>
          <a:sy n="81" d="100"/>
        </p:scale>
        <p:origin x="-1848" y="-6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D40CCF-0B39-43F2-ACF7-CED5F532A9B8}" type="datetimeFigureOut">
              <a:rPr lang="cs-CZ" smtClean="0"/>
              <a:pPr/>
              <a:t>30.8.2013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620724-957F-4040-8AC5-6F47208FF1F0}" type="slidenum">
              <a:rPr lang="cs-CZ" smtClean="0"/>
              <a:pPr/>
              <a:t>‹#›</a:t>
            </a:fld>
            <a:endParaRPr lang="cs-CZ" dirty="0"/>
          </a:p>
        </p:txBody>
      </p:sp>
    </p:spTree>
    <p:extLst>
      <p:ext uri="{BB962C8B-B14F-4D97-AF65-F5344CB8AC3E}">
        <p14:creationId xmlns:p14="http://schemas.microsoft.com/office/powerpoint/2010/main" xmlns="" val="327259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dirty="0"/>
          </a:p>
        </p:txBody>
      </p:sp>
    </p:spTree>
    <p:extLst>
      <p:ext uri="{BB962C8B-B14F-4D97-AF65-F5344CB8AC3E}">
        <p14:creationId xmlns:p14="http://schemas.microsoft.com/office/powerpoint/2010/main" xmlns="" val="313190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30.8.2013</a:t>
            </a:fld>
            <a:endParaRPr lang="cs-CZ" dirty="0"/>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30.8.2013</a:t>
            </a:fld>
            <a:endParaRPr lang="cs-CZ" dirty="0"/>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dirty="0"/>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dirty="0"/>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30.8.2013</a:t>
            </a:fld>
            <a:endParaRPr lang="cs-CZ" dirty="0"/>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dirty="0"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30.8.2013</a:t>
            </a:fld>
            <a:endParaRPr lang="cs-CZ" dirty="0"/>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dirty="0"/>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30.8.2013</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dirty="0"/>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30.8.2013</a:t>
            </a:fld>
            <a:endParaRPr lang="cs-CZ" dirty="0"/>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dirty="0"/>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upload.wikimedia.org/wikipedia/commons/thumb/0/08/Albert_Camus,_gagnant_de_prix_Nobel,_portrait_en_buste,_pos%C3%A9_au_bureau,_faisant_face_%C3%A0_gauche,_cigarette_de_tabagisme.jpg/220px-Albert_Camus,_gagnant_de_prix_Nobel,_portrait_en_buste,_pos%C3%A9_au_bureau,_faisant_face_%C3%A0_gauche,_cigarette_de_tabagisme.jpg" TargetMode="External"/><Relationship Id="rId2" Type="http://schemas.openxmlformats.org/officeDocument/2006/relationships/hyperlink" Target="http://office.microsoft.com/cs-cz/images/"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6/64/Camus23.jpg/250px-Camus23.jpg" TargetMode="External"/><Relationship Id="rId5" Type="http://schemas.openxmlformats.org/officeDocument/2006/relationships/hyperlink" Target="http://upload.wikimedia.org/wikipedia/commons/thumb/4/43/Camus_Monument_in_Villeblevin_France_17-august-2003.1.JPG/220px-Camus_Monument_in_Villeblevin_France_17-august-2003.1.JPG" TargetMode="External"/><Relationship Id="rId4" Type="http://schemas.openxmlformats.org/officeDocument/2006/relationships/hyperlink" Target="http://upload.wikimedia.org/wikipedia/commons/thumb/0/0f/20041113-002_Lourmarin_Tombstone_Albert_Camus.jpg/220px-20041113-002_Lourmarin_Tombstone_Albert_Camu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279499487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PhDr. Eva Fučilová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VY_12_INOVACE_01A_27_Camus_Cizinec</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Světová literatura 20. století</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22.</a:t>
                      </a:r>
                      <a:r>
                        <a:rPr lang="de-DE" sz="1800" b="1" kern="1200" dirty="0" smtClean="0">
                          <a:solidFill>
                            <a:srgbClr val="2C3036"/>
                          </a:solidFill>
                          <a:latin typeface="Calibri" pitchFamily="34" charset="0"/>
                          <a:ea typeface="+mn-ea"/>
                          <a:cs typeface="+mn-cs"/>
                        </a:rPr>
                        <a:t>08.</a:t>
                      </a:r>
                      <a:r>
                        <a:rPr lang="cs-CZ" sz="1800" b="1" kern="1200" dirty="0" smtClean="0">
                          <a:solidFill>
                            <a:srgbClr val="2C3036"/>
                          </a:solidFill>
                          <a:latin typeface="Calibri" pitchFamily="34" charset="0"/>
                          <a:ea typeface="+mn-ea"/>
                          <a:cs typeface="+mn-cs"/>
                        </a:rPr>
                        <a:t>2013 </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Anotace</a:t>
            </a:r>
            <a:endParaRPr lang="cs-CZ" dirty="0"/>
          </a:p>
        </p:txBody>
      </p:sp>
      <p:sp>
        <p:nvSpPr>
          <p:cNvPr id="3" name="Zástupný symbol pro obsah 2"/>
          <p:cNvSpPr>
            <a:spLocks noGrp="1"/>
          </p:cNvSpPr>
          <p:nvPr>
            <p:ph idx="1"/>
          </p:nvPr>
        </p:nvSpPr>
        <p:spPr/>
        <p:txBody>
          <a:bodyPr>
            <a:normAutofit fontScale="62500" lnSpcReduction="20000"/>
          </a:bodyPr>
          <a:lstStyle/>
          <a:p>
            <a:pPr algn="just">
              <a:buNone/>
            </a:pPr>
            <a:r>
              <a:rPr lang="cs-CZ" dirty="0" smtClean="0"/>
              <a:t>Tento materiál byl vytvořen pro výuku v předmětu český jazyk a literatura v šestém ročníku šestiletého studia,  a to jako část jedné vyučovací hodiny v rozsahu cca 40 minut.</a:t>
            </a:r>
          </a:p>
          <a:p>
            <a:pPr algn="just">
              <a:buNone/>
            </a:pPr>
            <a:r>
              <a:rPr lang="cs-CZ" dirty="0" smtClean="0"/>
              <a:t>Materiál slouží k procvičování čtenářské gramotnosti, je zaměřen na  kontrolu porozumění textu a vyhledávání informací v úryvcích z díla Cizinec, jehož autorem je Albert Camus.</a:t>
            </a:r>
          </a:p>
          <a:p>
            <a:pPr algn="just">
              <a:buNone/>
            </a:pPr>
            <a:r>
              <a:rPr lang="cs-CZ" dirty="0" smtClean="0"/>
              <a:t>Cílem prezentace je po úvodním krátkém představení autora a zvoleného literárního díla naučit žáky pracovat s textem, vyhledávat v něm na základě kladených otázek určité informace, porozumět mu a přemýšlet o jeho obsahu. Dále je prezentace využita také pro otázky týkající se jazykové výstavby textu.  </a:t>
            </a:r>
          </a:p>
          <a:p>
            <a:pPr algn="just">
              <a:buNone/>
            </a:pPr>
            <a:r>
              <a:rPr lang="cs-CZ" dirty="0" smtClean="0"/>
              <a:t>Metodi</a:t>
            </a:r>
            <a:r>
              <a:rPr lang="cs-CZ" dirty="0" smtClean="0">
                <a:latin typeface="Times New Roman" pitchFamily="18" charset="0"/>
                <a:cs typeface="Times New Roman" pitchFamily="18" charset="0"/>
              </a:rPr>
              <a:t>cké pokyny: Žáci postupují podle pokynů uvedených v prezentaci. Řešení úloh zapisují na tabuli elektronickým perem</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správné řešení či srovnání obsahuje prezentace v závěru. Texty i otázky k nim je možno vytisknout a dát žákům k dispozici do dvojice či do skupiny apod. Na prezentaci navazuje domácí úkol.</a:t>
            </a:r>
          </a:p>
          <a:p>
            <a:pPr lvl="0" algn="just">
              <a:buNone/>
            </a:pPr>
            <a:r>
              <a:rPr lang="cs-CZ" dirty="0" smtClean="0"/>
              <a:t>Materiál je určen k interaktivní výuce.</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normAutofit/>
          </a:bodyPr>
          <a:lstStyle/>
          <a:p>
            <a:r>
              <a:rPr lang="cs-CZ" sz="4000" dirty="0" smtClean="0"/>
              <a:t>ALBERT CAMUS</a:t>
            </a:r>
            <a:br>
              <a:rPr lang="cs-CZ" sz="4000" dirty="0" smtClean="0"/>
            </a:br>
            <a:r>
              <a:rPr lang="cs-CZ" sz="4000" dirty="0" smtClean="0"/>
              <a:t>CIZINEC</a:t>
            </a:r>
            <a:br>
              <a:rPr lang="cs-CZ" sz="4000" dirty="0" smtClean="0"/>
            </a:br>
            <a:r>
              <a:rPr lang="cs-CZ" sz="4000" dirty="0" smtClean="0"/>
              <a:t>Světová literatura 20. století</a:t>
            </a:r>
            <a:endParaRPr lang="cs-CZ" sz="4000" dirty="0"/>
          </a:p>
        </p:txBody>
      </p:sp>
      <p:sp>
        <p:nvSpPr>
          <p:cNvPr id="5" name="Podnadpis 4"/>
          <p:cNvSpPr>
            <a:spLocks noGrp="1"/>
          </p:cNvSpPr>
          <p:nvPr>
            <p:ph type="subTitle" idx="1"/>
          </p:nvPr>
        </p:nvSpPr>
        <p:spPr/>
        <p:txBody>
          <a:bodyPr>
            <a:normAutofit/>
          </a:bodyPr>
          <a:lstStyle/>
          <a:p>
            <a:r>
              <a:rPr lang="cs-CZ" dirty="0" smtClean="0"/>
              <a:t>Rozvoj čtenářské gramotnosti</a:t>
            </a:r>
            <a:endParaRPr lang="cs-CZ" dirty="0"/>
          </a:p>
        </p:txBody>
      </p:sp>
      <p:pic>
        <p:nvPicPr>
          <p:cNvPr id="6" name="Picture 2" descr="C:\Users\Doma\AppData\Local\Microsoft\Windows\Temporary Internet Files\Content.IE5\4U55UC9U\MP900448290[1].jpg"/>
          <p:cNvPicPr>
            <a:picLocks noChangeAspect="1" noChangeArrowheads="1"/>
          </p:cNvPicPr>
          <p:nvPr/>
        </p:nvPicPr>
        <p:blipFill>
          <a:blip r:embed="rId2" cstate="print"/>
          <a:srcRect/>
          <a:stretch>
            <a:fillRect/>
          </a:stretch>
        </p:blipFill>
        <p:spPr bwMode="auto">
          <a:xfrm>
            <a:off x="285720" y="2964337"/>
            <a:ext cx="2357454" cy="3546613"/>
          </a:xfrm>
          <a:prstGeom prst="rect">
            <a:avLst/>
          </a:prstGeom>
          <a:noFill/>
          <a:ln w="50800">
            <a:solidFill>
              <a:srgbClr val="FFFF00"/>
            </a:solidFill>
          </a:ln>
        </p:spPr>
      </p:pic>
      <p:pic>
        <p:nvPicPr>
          <p:cNvPr id="1026" name="Picture 2" descr="C:\Users\Doma\AppData\Local\Microsoft\Windows\Temporary Internet Files\Content.IE5\WQ5Q8PFW\MP900427686[1].jpg"/>
          <p:cNvPicPr>
            <a:picLocks noChangeAspect="1" noChangeArrowheads="1"/>
          </p:cNvPicPr>
          <p:nvPr/>
        </p:nvPicPr>
        <p:blipFill>
          <a:blip r:embed="rId3" cstate="print"/>
          <a:srcRect/>
          <a:stretch>
            <a:fillRect/>
          </a:stretch>
        </p:blipFill>
        <p:spPr bwMode="auto">
          <a:xfrm>
            <a:off x="2714612" y="4143380"/>
            <a:ext cx="3571868" cy="2363572"/>
          </a:xfrm>
          <a:prstGeom prst="rect">
            <a:avLst/>
          </a:prstGeom>
          <a:noFill/>
          <a:ln w="47625">
            <a:solidFill>
              <a:srgbClr val="FFFF00"/>
            </a:solid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a:t>
            </a:r>
            <a:endParaRPr lang="cs-CZ" dirty="0"/>
          </a:p>
        </p:txBody>
      </p:sp>
      <p:sp>
        <p:nvSpPr>
          <p:cNvPr id="10" name="Zástupný symbol pro obsah 9"/>
          <p:cNvSpPr>
            <a:spLocks noGrp="1"/>
          </p:cNvSpPr>
          <p:nvPr>
            <p:ph sz="half" idx="1"/>
          </p:nvPr>
        </p:nvSpPr>
        <p:spPr/>
        <p:txBody>
          <a:bodyPr>
            <a:normAutofit fontScale="92500"/>
          </a:bodyPr>
          <a:lstStyle/>
          <a:p>
            <a:pPr>
              <a:buClr>
                <a:srgbClr val="00B0F0"/>
              </a:buClr>
              <a:buFont typeface="Wingdings" pitchFamily="2" charset="2"/>
              <a:buChar char="§"/>
            </a:pPr>
            <a:r>
              <a:rPr lang="cs-CZ" dirty="0" smtClean="0"/>
              <a:t>francouzský spisovatel, publicista a filozof</a:t>
            </a:r>
          </a:p>
          <a:p>
            <a:pPr>
              <a:buClr>
                <a:srgbClr val="00B0F0"/>
              </a:buClr>
              <a:buFont typeface="Wingdings" pitchFamily="2" charset="2"/>
              <a:buChar char="§"/>
            </a:pPr>
            <a:r>
              <a:rPr lang="cs-CZ" dirty="0" smtClean="0"/>
              <a:t>jeden z nejvýznamnějších francouzských autorů dvacátého století</a:t>
            </a:r>
          </a:p>
          <a:p>
            <a:pPr>
              <a:buClr>
                <a:srgbClr val="00B0F0"/>
              </a:buClr>
              <a:buFont typeface="Wingdings" pitchFamily="2" charset="2"/>
              <a:buChar char="§"/>
            </a:pPr>
            <a:r>
              <a:rPr lang="cs-CZ" dirty="0" smtClean="0"/>
              <a:t>označován za představitele existencialismu ve filozofii i v literatuře</a:t>
            </a:r>
          </a:p>
          <a:p>
            <a:pPr>
              <a:buClr>
                <a:srgbClr val="00B0F0"/>
              </a:buClr>
              <a:buFont typeface="Wingdings" pitchFamily="2" charset="2"/>
              <a:buChar char="§"/>
            </a:pPr>
            <a:r>
              <a:rPr lang="cs-CZ" dirty="0" smtClean="0"/>
              <a:t>roku </a:t>
            </a:r>
            <a:r>
              <a:rPr lang="de-DE" dirty="0" smtClean="0"/>
              <a:t>1957 </a:t>
            </a:r>
            <a:r>
              <a:rPr lang="cs-CZ" dirty="0" smtClean="0"/>
              <a:t>obdržel za své celoživotní dílo Nobelovu cenu za literaturu</a:t>
            </a:r>
            <a:endParaRPr lang="cs-CZ" dirty="0"/>
          </a:p>
        </p:txBody>
      </p:sp>
      <p:pic>
        <p:nvPicPr>
          <p:cNvPr id="12" name="Zástupný symbol pro obsah 11" descr="220px-Albert_Camus,_gagnant_de_prix_Nobel,_portrait_en_buste,_posé_au_bureau,_faisant_face_à_gauche,_cigarette_de_tabagisme.jpg"/>
          <p:cNvPicPr>
            <a:picLocks noGrp="1" noChangeAspect="1"/>
          </p:cNvPicPr>
          <p:nvPr>
            <p:ph sz="half" idx="2"/>
          </p:nvPr>
        </p:nvPicPr>
        <p:blipFill>
          <a:blip r:embed="rId2"/>
          <a:stretch>
            <a:fillRect/>
          </a:stretch>
        </p:blipFill>
        <p:spPr>
          <a:xfrm>
            <a:off x="5143504" y="2000240"/>
            <a:ext cx="3214710" cy="3857652"/>
          </a:xfrm>
          <a:ln w="88900">
            <a:solidFill>
              <a:schemeClr val="tx2">
                <a:lumMod val="75000"/>
              </a:schemeClr>
            </a:solidFill>
          </a:ln>
          <a:scene3d>
            <a:camera prst="orthographicFront"/>
            <a:lightRig rig="threePt" dir="t"/>
          </a:scene3d>
          <a:sp3d>
            <a:bevelB/>
          </a:sp3d>
        </p:spPr>
      </p:pic>
      <p:sp>
        <p:nvSpPr>
          <p:cNvPr id="13" name="TextovéPole 12"/>
          <p:cNvSpPr txBox="1"/>
          <p:nvPr/>
        </p:nvSpPr>
        <p:spPr>
          <a:xfrm>
            <a:off x="7429520" y="5929330"/>
            <a:ext cx="857256" cy="369332"/>
          </a:xfrm>
          <a:prstGeom prst="rect">
            <a:avLst/>
          </a:prstGeom>
          <a:noFill/>
        </p:spPr>
        <p:txBody>
          <a:bodyPr wrap="square" rtlCol="0">
            <a:spAutoFit/>
          </a:bodyPr>
          <a:lstStyle/>
          <a:p>
            <a:r>
              <a:rPr lang="cs-CZ" dirty="0" smtClean="0"/>
              <a:t>Obr. 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algn="ctr"/>
            <a:r>
              <a:rPr lang="cs-CZ" dirty="0" smtClean="0"/>
              <a:t>Albert Camus – ze života</a:t>
            </a:r>
            <a:endParaRPr lang="cs-CZ" dirty="0"/>
          </a:p>
        </p:txBody>
      </p:sp>
      <p:sp>
        <p:nvSpPr>
          <p:cNvPr id="7" name="Zástupný symbol pro obsah 6"/>
          <p:cNvSpPr>
            <a:spLocks noGrp="1"/>
          </p:cNvSpPr>
          <p:nvPr>
            <p:ph sz="half" idx="2"/>
          </p:nvPr>
        </p:nvSpPr>
        <p:spPr>
          <a:xfrm>
            <a:off x="3714744" y="1645920"/>
            <a:ext cx="4972056" cy="4526280"/>
          </a:xfrm>
        </p:spPr>
        <p:txBody>
          <a:bodyPr>
            <a:normAutofit fontScale="70000" lnSpcReduction="20000"/>
          </a:bodyPr>
          <a:lstStyle/>
          <a:p>
            <a:pPr>
              <a:buClr>
                <a:srgbClr val="00B0F0"/>
              </a:buClr>
              <a:buFont typeface="Arial" pitchFamily="34" charset="0"/>
              <a:buChar char="•"/>
            </a:pPr>
            <a:r>
              <a:rPr lang="cs-CZ" dirty="0" smtClean="0"/>
              <a:t>Narodil se roku 1913 v Alžírsku, tehdejší francouzské kolonii.</a:t>
            </a:r>
          </a:p>
          <a:p>
            <a:pPr>
              <a:buClr>
                <a:srgbClr val="00B0F0"/>
              </a:buClr>
              <a:buFont typeface="Arial" pitchFamily="34" charset="0"/>
              <a:buChar char="•"/>
            </a:pPr>
            <a:r>
              <a:rPr lang="cs-CZ" dirty="0" smtClean="0"/>
              <a:t>Vyrůstal v opravdu skromných poměrech, otec totiž roku 1914 zemřel na následky válečného zranění, matka byla analfabet a velice uzavřená osoba, o jeho výchovu se starala velmi přísná babička.</a:t>
            </a:r>
          </a:p>
          <a:p>
            <a:pPr>
              <a:buClr>
                <a:srgbClr val="00B0F0"/>
              </a:buClr>
              <a:buFont typeface="Arial" pitchFamily="34" charset="0"/>
              <a:buChar char="•"/>
            </a:pPr>
            <a:r>
              <a:rPr lang="cs-CZ" dirty="0" smtClean="0"/>
              <a:t>Asi jen díky dobrému učiteli ze základní školy mohl A. C. studovat později na gymnáziu a na univerzitě.</a:t>
            </a:r>
          </a:p>
          <a:p>
            <a:pPr>
              <a:buClr>
                <a:srgbClr val="00B0F0"/>
              </a:buClr>
              <a:buFont typeface="Arial" pitchFamily="34" charset="0"/>
              <a:buChar char="•"/>
            </a:pPr>
            <a:r>
              <a:rPr lang="cs-CZ" dirty="0" smtClean="0"/>
              <a:t>V té době se u něj ovšem projevila tuberkulóza - další nepříjemná skutečnost.</a:t>
            </a:r>
          </a:p>
          <a:p>
            <a:pPr>
              <a:buClr>
                <a:srgbClr val="00B0F0"/>
              </a:buClr>
              <a:buFont typeface="Arial" pitchFamily="34" charset="0"/>
              <a:buChar char="•"/>
            </a:pPr>
            <a:r>
              <a:rPr lang="cs-CZ" dirty="0" smtClean="0"/>
              <a:t>Byl dvakrát ženatý, s první manželkou navštívil v době manželské krize mj. Prahu, kde pobývali poměrně dlouho, neboť se zajímal o Kafkův život a dílo.</a:t>
            </a:r>
          </a:p>
          <a:p>
            <a:pPr>
              <a:buClr>
                <a:srgbClr val="00B0F0"/>
              </a:buClr>
              <a:buFont typeface="Arial" pitchFamily="34" charset="0"/>
              <a:buChar char="•"/>
            </a:pPr>
            <a:r>
              <a:rPr lang="cs-CZ" dirty="0" smtClean="0"/>
              <a:t>Zemřel tragicky - na následky autonehody.</a:t>
            </a:r>
            <a:endParaRPr lang="cs-CZ" dirty="0"/>
          </a:p>
        </p:txBody>
      </p:sp>
      <p:pic>
        <p:nvPicPr>
          <p:cNvPr id="10" name="Zástupný symbol pro obsah 9" descr="220px-20041113-002_Lourmarin_Tombstone_Albert_Camus.jpg"/>
          <p:cNvPicPr>
            <a:picLocks noGrp="1" noChangeAspect="1"/>
          </p:cNvPicPr>
          <p:nvPr>
            <p:ph sz="half" idx="1"/>
          </p:nvPr>
        </p:nvPicPr>
        <p:blipFill>
          <a:blip r:embed="rId2"/>
          <a:stretch>
            <a:fillRect/>
          </a:stretch>
        </p:blipFill>
        <p:spPr>
          <a:xfrm>
            <a:off x="857225" y="1857364"/>
            <a:ext cx="2643206" cy="2000264"/>
          </a:xfrm>
        </p:spPr>
      </p:pic>
      <p:pic>
        <p:nvPicPr>
          <p:cNvPr id="12" name="Obrázek 11" descr="220px-Camus_Monument_in_Villeblevin_France_17-august-2003.1.JPG"/>
          <p:cNvPicPr>
            <a:picLocks noChangeAspect="1"/>
          </p:cNvPicPr>
          <p:nvPr/>
        </p:nvPicPr>
        <p:blipFill>
          <a:blip r:embed="rId3"/>
          <a:stretch>
            <a:fillRect/>
          </a:stretch>
        </p:blipFill>
        <p:spPr>
          <a:xfrm>
            <a:off x="857224" y="3857628"/>
            <a:ext cx="2643206" cy="1974856"/>
          </a:xfrm>
          <a:prstGeom prst="rect">
            <a:avLst/>
          </a:prstGeom>
        </p:spPr>
      </p:pic>
      <p:sp>
        <p:nvSpPr>
          <p:cNvPr id="13" name="TextovéPole 12"/>
          <p:cNvSpPr txBox="1"/>
          <p:nvPr/>
        </p:nvSpPr>
        <p:spPr>
          <a:xfrm>
            <a:off x="2714612" y="3500438"/>
            <a:ext cx="714380" cy="338554"/>
          </a:xfrm>
          <a:prstGeom prst="rect">
            <a:avLst/>
          </a:prstGeom>
          <a:noFill/>
        </p:spPr>
        <p:txBody>
          <a:bodyPr wrap="square" rtlCol="0">
            <a:spAutoFit/>
          </a:bodyPr>
          <a:lstStyle/>
          <a:p>
            <a:r>
              <a:rPr lang="cs-CZ" sz="1600" dirty="0" smtClean="0"/>
              <a:t>Obr. 2</a:t>
            </a:r>
            <a:endParaRPr lang="cs-CZ" sz="1600" dirty="0"/>
          </a:p>
        </p:txBody>
      </p:sp>
      <p:sp>
        <p:nvSpPr>
          <p:cNvPr id="14" name="TextovéPole 13"/>
          <p:cNvSpPr txBox="1"/>
          <p:nvPr/>
        </p:nvSpPr>
        <p:spPr>
          <a:xfrm>
            <a:off x="2714612" y="5429264"/>
            <a:ext cx="714380" cy="338554"/>
          </a:xfrm>
          <a:prstGeom prst="rect">
            <a:avLst/>
          </a:prstGeom>
          <a:noFill/>
        </p:spPr>
        <p:txBody>
          <a:bodyPr wrap="square" rtlCol="0">
            <a:spAutoFit/>
          </a:bodyPr>
          <a:lstStyle/>
          <a:p>
            <a:r>
              <a:rPr lang="cs-CZ" sz="1600" dirty="0" smtClean="0"/>
              <a:t>Obr. 3</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Albert Camus</a:t>
            </a:r>
            <a:br>
              <a:rPr lang="cs-CZ" dirty="0" smtClean="0"/>
            </a:br>
            <a:r>
              <a:rPr lang="cs-CZ" dirty="0" smtClean="0"/>
              <a:t>Cizinec</a:t>
            </a:r>
            <a:endParaRPr lang="cs-CZ" dirty="0"/>
          </a:p>
        </p:txBody>
      </p:sp>
      <p:pic>
        <p:nvPicPr>
          <p:cNvPr id="5" name="Zástupný symbol pro obsah 4" descr="250px-Camus23.jpg"/>
          <p:cNvPicPr>
            <a:picLocks noGrp="1" noChangeAspect="1"/>
          </p:cNvPicPr>
          <p:nvPr>
            <p:ph sz="half" idx="1"/>
          </p:nvPr>
        </p:nvPicPr>
        <p:blipFill>
          <a:blip r:embed="rId2"/>
          <a:stretch>
            <a:fillRect/>
          </a:stretch>
        </p:blipFill>
        <p:spPr>
          <a:xfrm>
            <a:off x="1207678" y="2363442"/>
            <a:ext cx="1864124" cy="2922946"/>
          </a:xfrm>
        </p:spPr>
      </p:pic>
      <p:sp>
        <p:nvSpPr>
          <p:cNvPr id="4" name="Zástupný symbol pro obsah 3"/>
          <p:cNvSpPr>
            <a:spLocks noGrp="1"/>
          </p:cNvSpPr>
          <p:nvPr>
            <p:ph sz="half" idx="2"/>
          </p:nvPr>
        </p:nvSpPr>
        <p:spPr>
          <a:xfrm>
            <a:off x="3500430" y="1645920"/>
            <a:ext cx="5186370" cy="4526280"/>
          </a:xfrm>
        </p:spPr>
        <p:txBody>
          <a:bodyPr>
            <a:normAutofit fontScale="85000" lnSpcReduction="20000"/>
          </a:bodyPr>
          <a:lstStyle/>
          <a:p>
            <a:pPr>
              <a:buClr>
                <a:srgbClr val="00B0F0"/>
              </a:buClr>
              <a:buFont typeface="Wingdings" pitchFamily="2" charset="2"/>
              <a:buChar char="§"/>
            </a:pPr>
            <a:r>
              <a:rPr lang="cs-CZ" dirty="0" smtClean="0"/>
              <a:t>žánr: krátký román (podle jiných novela)</a:t>
            </a:r>
          </a:p>
          <a:p>
            <a:pPr>
              <a:buClr>
                <a:srgbClr val="00B0F0"/>
              </a:buClr>
              <a:buFont typeface="Wingdings" pitchFamily="2" charset="2"/>
              <a:buChar char="§"/>
            </a:pPr>
            <a:r>
              <a:rPr lang="cs-CZ" dirty="0" smtClean="0"/>
              <a:t>doba vzniku: 1942 – raný existencialismus</a:t>
            </a:r>
          </a:p>
          <a:p>
            <a:pPr>
              <a:buClr>
                <a:srgbClr val="00B0F0"/>
              </a:buClr>
              <a:buFont typeface="Wingdings" pitchFamily="2" charset="2"/>
              <a:buChar char="§"/>
            </a:pPr>
            <a:r>
              <a:rPr lang="cs-CZ" dirty="0" smtClean="0"/>
              <a:t>prostředí: Alžírsko</a:t>
            </a:r>
          </a:p>
          <a:p>
            <a:pPr>
              <a:buClr>
                <a:srgbClr val="00B0F0"/>
              </a:buClr>
              <a:buFont typeface="Wingdings" pitchFamily="2" charset="2"/>
              <a:buChar char="§"/>
            </a:pPr>
            <a:r>
              <a:rPr lang="cs-CZ" dirty="0" smtClean="0"/>
              <a:t>zobrazená doba: 1. polovina 20. století</a:t>
            </a:r>
          </a:p>
          <a:p>
            <a:pPr>
              <a:buClr>
                <a:srgbClr val="00B0F0"/>
              </a:buClr>
              <a:buFont typeface="Wingdings" pitchFamily="2" charset="2"/>
              <a:buChar char="§"/>
            </a:pPr>
            <a:r>
              <a:rPr lang="cs-CZ" dirty="0" smtClean="0"/>
              <a:t>hlavní postava: Meursault</a:t>
            </a:r>
          </a:p>
          <a:p>
            <a:pPr>
              <a:buClr>
                <a:srgbClr val="00B0F0"/>
              </a:buClr>
              <a:buFont typeface="Wingdings" pitchFamily="2" charset="2"/>
              <a:buChar char="§"/>
            </a:pPr>
            <a:r>
              <a:rPr lang="cs-CZ" dirty="0" smtClean="0"/>
              <a:t>kompozice: dvě části (členěné na kapitoly)</a:t>
            </a:r>
          </a:p>
          <a:p>
            <a:pPr>
              <a:buClr>
                <a:srgbClr val="00B0F0"/>
              </a:buClr>
              <a:buFont typeface="Wingdings" pitchFamily="2" charset="2"/>
              <a:buChar char="§"/>
            </a:pPr>
            <a:r>
              <a:rPr lang="cs-CZ" dirty="0" smtClean="0"/>
              <a:t>téma: člověk jako izolovaný jedinec, soustředěný na vlastní ego, bez dalších vazeb na ostatní členy společnosti, cítící nesmyslnost života a lidské existence a zároveň nevyhnutelnost smrti a osamělost</a:t>
            </a:r>
            <a:endParaRPr lang="cs-CZ" dirty="0"/>
          </a:p>
        </p:txBody>
      </p:sp>
      <p:sp>
        <p:nvSpPr>
          <p:cNvPr id="6" name="TextovéPole 5"/>
          <p:cNvSpPr txBox="1"/>
          <p:nvPr/>
        </p:nvSpPr>
        <p:spPr>
          <a:xfrm>
            <a:off x="2285984" y="5357826"/>
            <a:ext cx="785818" cy="369332"/>
          </a:xfrm>
          <a:prstGeom prst="rect">
            <a:avLst/>
          </a:prstGeom>
          <a:noFill/>
        </p:spPr>
        <p:txBody>
          <a:bodyPr wrap="square" rtlCol="0">
            <a:spAutoFit/>
          </a:bodyPr>
          <a:lstStyle/>
          <a:p>
            <a:r>
              <a:rPr lang="cs-CZ" dirty="0" smtClean="0"/>
              <a:t>Obr. 4</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otázky I.a</a:t>
            </a:r>
            <a:endParaRPr lang="cs-CZ" dirty="0"/>
          </a:p>
        </p:txBody>
      </p:sp>
      <p:sp>
        <p:nvSpPr>
          <p:cNvPr id="5" name="Zástupný symbol pro obsah 4"/>
          <p:cNvSpPr>
            <a:spLocks noGrp="1"/>
          </p:cNvSpPr>
          <p:nvPr>
            <p:ph idx="1"/>
          </p:nvPr>
        </p:nvSpPr>
        <p:spPr/>
        <p:txBody>
          <a:bodyPr>
            <a:noAutofit/>
          </a:bodyPr>
          <a:lstStyle/>
          <a:p>
            <a:pPr marL="514350" indent="-514350">
              <a:buClr>
                <a:srgbClr val="00B0F0"/>
              </a:buClr>
              <a:buNone/>
            </a:pPr>
            <a:r>
              <a:rPr lang="cs-CZ" sz="2000" dirty="0" smtClean="0"/>
              <a:t>Přečtěte si úryvek z románu uvedený na dalším snímku a pokračujte ve čtení v čítance na str. 34 (první odstavec). Poté odpovězte na následující otázky. Odpovědi si poznamenejte a zapište je také na tabuli.</a:t>
            </a:r>
          </a:p>
          <a:p>
            <a:pPr marL="514350" indent="-514350">
              <a:buClr>
                <a:schemeClr val="bg2">
                  <a:lumMod val="25000"/>
                </a:schemeClr>
              </a:buClr>
              <a:buFont typeface="+mj-lt"/>
              <a:buAutoNum type="arabicPeriod"/>
            </a:pPr>
            <a:r>
              <a:rPr lang="cs-CZ" sz="2000" dirty="0" smtClean="0"/>
              <a:t>Kolik postav vystupuje v ukázce? _____________________________</a:t>
            </a:r>
          </a:p>
          <a:p>
            <a:pPr marL="514350" indent="-514350">
              <a:buClr>
                <a:schemeClr val="bg2">
                  <a:lumMod val="25000"/>
                </a:schemeClr>
              </a:buClr>
              <a:buFont typeface="+mj-lt"/>
              <a:buAutoNum type="arabicPeriod"/>
            </a:pPr>
            <a:r>
              <a:rPr lang="cs-CZ" sz="2000" dirty="0" smtClean="0"/>
              <a:t>Jaký je mezi nimi vztah? ____________________________________</a:t>
            </a:r>
          </a:p>
          <a:p>
            <a:pPr marL="514350" indent="-514350">
              <a:buClr>
                <a:schemeClr val="bg2">
                  <a:lumMod val="25000"/>
                </a:schemeClr>
              </a:buClr>
              <a:buFont typeface="+mj-lt"/>
              <a:buAutoNum type="arabicPeriod"/>
            </a:pPr>
            <a:r>
              <a:rPr lang="cs-CZ" sz="2000" dirty="0" smtClean="0"/>
              <a:t>Tento úryvek je z úplného konce první části románu. Jak tato část končí? Co se stalo? _____________________________ _________________ _________________________________________________________</a:t>
            </a:r>
          </a:p>
          <a:p>
            <a:pPr marL="514350" indent="-514350">
              <a:buClr>
                <a:schemeClr val="bg2">
                  <a:lumMod val="25000"/>
                </a:schemeClr>
              </a:buClr>
              <a:buFont typeface="+mj-lt"/>
              <a:buAutoNum type="arabicPeriod"/>
            </a:pPr>
            <a:r>
              <a:rPr lang="cs-CZ" sz="2000" dirty="0" smtClean="0"/>
              <a:t>Označte v textu pasáže slohového postupu popisného, ve kterých je popisováno prostředí. </a:t>
            </a:r>
          </a:p>
          <a:p>
            <a:pPr marL="514350" indent="-514350">
              <a:buClr>
                <a:schemeClr val="bg2">
                  <a:lumMod val="25000"/>
                </a:schemeClr>
              </a:buClr>
              <a:buFont typeface="+mj-lt"/>
              <a:buAutoNum type="arabicPeriod"/>
            </a:pPr>
            <a:r>
              <a:rPr lang="cs-CZ" sz="2000" dirty="0" smtClean="0"/>
              <a:t>Kdy a kde se tedy podle vašeho názoru děj ukázky odehrává? _________________________________________________________  _________________________________________________________</a:t>
            </a:r>
          </a:p>
          <a:p>
            <a:pPr marL="0" indent="0" algn="r">
              <a:buClr>
                <a:srgbClr val="00B0F0"/>
              </a:buClr>
              <a:buNone/>
            </a:pPr>
            <a:r>
              <a:rPr lang="cs-CZ" sz="1600" dirty="0" smtClean="0"/>
              <a:t>Řešení viz </a:t>
            </a:r>
            <a:r>
              <a:rPr lang="cs-CZ" sz="1600" dirty="0" smtClean="0">
                <a:hlinkClick r:id="rId2" action="ppaction://hlinksldjump"/>
              </a:rPr>
              <a:t>Albert Camus – možná řešení I.</a:t>
            </a:r>
            <a:r>
              <a:rPr lang="cs-CZ" sz="1600" dirty="0" smtClean="0"/>
              <a:t> </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otázky I.b </a:t>
            </a:r>
            <a:endParaRPr lang="cs-CZ" dirty="0"/>
          </a:p>
        </p:txBody>
      </p:sp>
      <p:sp>
        <p:nvSpPr>
          <p:cNvPr id="3" name="Zástupný symbol pro obsah 2"/>
          <p:cNvSpPr>
            <a:spLocks noGrp="1"/>
          </p:cNvSpPr>
          <p:nvPr>
            <p:ph idx="1"/>
          </p:nvPr>
        </p:nvSpPr>
        <p:spPr>
          <a:xfrm>
            <a:off x="457200" y="1646236"/>
            <a:ext cx="8229600" cy="4663083"/>
          </a:xfrm>
        </p:spPr>
        <p:txBody>
          <a:bodyPr>
            <a:noAutofit/>
          </a:bodyPr>
          <a:lstStyle/>
          <a:p>
            <a:pPr marL="514350" indent="-514350">
              <a:lnSpc>
                <a:spcPts val="2400"/>
              </a:lnSpc>
              <a:buClr>
                <a:schemeClr val="bg2">
                  <a:lumMod val="25000"/>
                </a:schemeClr>
              </a:buClr>
              <a:buFont typeface="+mj-lt"/>
              <a:buAutoNum type="arabicPeriod" startAt="6"/>
            </a:pPr>
            <a:r>
              <a:rPr lang="cs-CZ" sz="2400" dirty="0" smtClean="0"/>
              <a:t>Charakterizujte úryvek z hlediska ne/užití obrazných pojmenování. Doložte případně konkrétními příklady z textu. _________________________________________________ _________________________________________________ </a:t>
            </a:r>
          </a:p>
          <a:p>
            <a:pPr marL="514350" indent="-514350">
              <a:lnSpc>
                <a:spcPts val="2400"/>
              </a:lnSpc>
              <a:buClr>
                <a:schemeClr val="bg2">
                  <a:lumMod val="25000"/>
                </a:schemeClr>
              </a:buClr>
              <a:buFont typeface="+mj-lt"/>
              <a:buAutoNum type="arabicPeriod" startAt="6"/>
            </a:pPr>
            <a:r>
              <a:rPr lang="cs-CZ" sz="2400" dirty="0" smtClean="0"/>
              <a:t>Jak souznívá hrdinův psychický stav se stavem okolní přírody? Doložte citací z textu. __________________________________________________________________________________________________</a:t>
            </a:r>
          </a:p>
          <a:p>
            <a:pPr marL="514350" indent="-514350">
              <a:lnSpc>
                <a:spcPts val="2400"/>
              </a:lnSpc>
              <a:buClr>
                <a:schemeClr val="bg2">
                  <a:lumMod val="25000"/>
                </a:schemeClr>
              </a:buClr>
              <a:buFont typeface="+mj-lt"/>
              <a:buAutoNum type="arabicPeriod" startAt="6"/>
            </a:pPr>
            <a:r>
              <a:rPr lang="cs-CZ" sz="2400" dirty="0" smtClean="0"/>
              <a:t>Proč vlastně došlo k výstřelu? ________________________ _________________________________________________</a:t>
            </a:r>
          </a:p>
          <a:p>
            <a:pPr marL="514350" indent="-514350">
              <a:lnSpc>
                <a:spcPts val="2400"/>
              </a:lnSpc>
              <a:buClr>
                <a:schemeClr val="bg2">
                  <a:lumMod val="25000"/>
                </a:schemeClr>
              </a:buClr>
              <a:buFont typeface="+mj-lt"/>
              <a:buAutoNum type="arabicPeriod" startAt="6"/>
            </a:pPr>
            <a:r>
              <a:rPr lang="cs-CZ" sz="2400" dirty="0" smtClean="0"/>
              <a:t>Kdo text vypráví? V jaké osobě? _________________________________________________</a:t>
            </a:r>
          </a:p>
          <a:p>
            <a:pPr marL="514350" indent="-514350">
              <a:lnSpc>
                <a:spcPts val="2400"/>
              </a:lnSpc>
              <a:buClr>
                <a:schemeClr val="bg2">
                  <a:lumMod val="25000"/>
                </a:schemeClr>
              </a:buClr>
              <a:buFont typeface="+mj-lt"/>
              <a:buAutoNum type="arabicPeriod" startAt="6"/>
            </a:pPr>
            <a:r>
              <a:rPr lang="cs-CZ" sz="2400" dirty="0" smtClean="0"/>
              <a:t>Jaké věty převažují v autorově stylu? _________________________________________________</a:t>
            </a:r>
          </a:p>
          <a:p>
            <a:pPr marL="0" indent="0" algn="r">
              <a:lnSpc>
                <a:spcPts val="2400"/>
              </a:lnSpc>
              <a:buClr>
                <a:srgbClr val="00B0F0"/>
              </a:buClr>
              <a:buNone/>
            </a:pPr>
            <a:r>
              <a:rPr lang="cs-CZ" sz="1600" dirty="0"/>
              <a:t>Řešení viz </a:t>
            </a:r>
            <a:r>
              <a:rPr lang="cs-CZ" sz="1600" dirty="0">
                <a:hlinkClick r:id="rId2" action="ppaction://hlinksldjump"/>
              </a:rPr>
              <a:t>Albert Camus – možná řešení I.</a:t>
            </a:r>
            <a:r>
              <a:rPr lang="cs-CZ" sz="1600" dirty="0"/>
              <a:t> </a:t>
            </a:r>
          </a:p>
          <a:p>
            <a:pPr marL="0" indent="0">
              <a:lnSpc>
                <a:spcPts val="2400"/>
              </a:lnSpc>
              <a:buClr>
                <a:srgbClr val="00B0F0"/>
              </a:buClr>
              <a:buNone/>
            </a:pPr>
            <a:endParaRPr lang="cs-CZ" sz="2400" dirty="0" smtClean="0"/>
          </a:p>
          <a:p>
            <a:pPr marL="514350" indent="-514350">
              <a:lnSpc>
                <a:spcPts val="2200"/>
              </a:lnSpc>
              <a:buClr>
                <a:srgbClr val="00B0F0"/>
              </a:buClr>
              <a:buNone/>
            </a:pPr>
            <a:endParaRPr lang="cs-CZ" sz="2400" dirty="0" smtClean="0"/>
          </a:p>
          <a:p>
            <a:pPr>
              <a:lnSpc>
                <a:spcPts val="2200"/>
              </a:lnSpc>
              <a:buNone/>
            </a:pPr>
            <a:endParaRPr lang="cs-CZ"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t>Albert Camus – úryvek I. </a:t>
            </a:r>
            <a:endParaRPr lang="cs-CZ" dirty="0"/>
          </a:p>
        </p:txBody>
      </p:sp>
      <p:sp>
        <p:nvSpPr>
          <p:cNvPr id="6" name="Zástupný symbol pro obsah 5"/>
          <p:cNvSpPr>
            <a:spLocks noGrp="1"/>
          </p:cNvSpPr>
          <p:nvPr>
            <p:ph idx="1"/>
          </p:nvPr>
        </p:nvSpPr>
        <p:spPr/>
        <p:txBody>
          <a:bodyPr>
            <a:noAutofit/>
          </a:bodyPr>
          <a:lstStyle/>
          <a:p>
            <a:pPr>
              <a:lnSpc>
                <a:spcPts val="2000"/>
              </a:lnSpc>
              <a:buNone/>
            </a:pPr>
            <a:r>
              <a:rPr lang="cs-CZ" sz="2000" dirty="0" smtClean="0"/>
              <a:t>V dálce bylo vidět tu scvrklou tmavou hmotu skaliska, zahalenou oslňujícím oparem světla a mořského prachu. Vzpomněl jsem si na chladivý pramen za skaliskem. Potřeboval jsem uslyšet znova hrkot jeho vody, cítil jsem potřebu uniknout slunci, námaze a ženskému pláči, potřebu vyhledat ten stín a jeho pohodu. Ale když jsem přišel blíž, uviděl jsem znova toho Raymondova mládence.</a:t>
            </a:r>
          </a:p>
          <a:p>
            <a:pPr>
              <a:lnSpc>
                <a:spcPts val="2000"/>
              </a:lnSpc>
              <a:buNone/>
            </a:pPr>
            <a:r>
              <a:rPr lang="cs-CZ" sz="2000" dirty="0" smtClean="0"/>
              <a:t>…</a:t>
            </a:r>
          </a:p>
          <a:p>
            <a:pPr>
              <a:lnSpc>
                <a:spcPts val="2000"/>
              </a:lnSpc>
              <a:buNone/>
            </a:pPr>
            <a:r>
              <a:rPr lang="cs-CZ" sz="2000" dirty="0" smtClean="0"/>
              <a:t>Hned jak mě zahlédl, nadzvedl se a sáhl si do kalhot. Já zas ovšem v kapse saka otevřel v ruce Raymondův revolver. A on si pak znova lehl na záda, jenom ruku z kapsy nevyndal. Byl jsem od něho dost daleko, asi deset metrů. Pod jeho přivřenými víčky jsem chvílemi tušil číhavý pohled. Ale jinak mi v tom rozpáleném vzduchu jeho obrysy ustavičně jen tancovaly před očima. Vlny šuměly ještě lenivěji a ochableji než v poledne. Totéž slunce, totéž světlo na téže písčině, která se táhla až sem. Už dvě hodiny se den nehnul z místa, už dvě hodiny kotvil v oceánu rozteklého kovu. Na obzoru proplul parníček a jeho černá skvrna sklouzla jen po okraji mého pohledu, bez pohnutí upřeného na Araba. </a:t>
            </a:r>
            <a:endParaRPr lang="cs-CZ" sz="2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otázky II.</a:t>
            </a:r>
            <a:endParaRPr lang="cs-CZ" dirty="0"/>
          </a:p>
        </p:txBody>
      </p:sp>
      <p:sp>
        <p:nvSpPr>
          <p:cNvPr id="3" name="Zástupný symbol pro obsah 2"/>
          <p:cNvSpPr>
            <a:spLocks noGrp="1"/>
          </p:cNvSpPr>
          <p:nvPr>
            <p:ph idx="1"/>
          </p:nvPr>
        </p:nvSpPr>
        <p:spPr/>
        <p:txBody>
          <a:bodyPr>
            <a:noAutofit/>
          </a:bodyPr>
          <a:lstStyle/>
          <a:p>
            <a:pPr>
              <a:buNone/>
            </a:pPr>
            <a:r>
              <a:rPr lang="cs-CZ" sz="2000" dirty="0" smtClean="0"/>
              <a:t>Přečtěte si závěrečný úryvek z románu uvedený na dalším snímku a pokračujte ve čtení v čítance na str. 35. Poté odpovězte na následující otázky. Odpovědi si poznamenejte a zapište je také na tabuli.</a:t>
            </a:r>
          </a:p>
          <a:p>
            <a:pPr marL="514350" indent="-514350">
              <a:buClr>
                <a:schemeClr val="bg2">
                  <a:lumMod val="25000"/>
                </a:schemeClr>
              </a:buClr>
              <a:buAutoNum type="arabicPeriod"/>
            </a:pPr>
            <a:r>
              <a:rPr lang="cs-CZ" sz="2000" dirty="0" smtClean="0"/>
              <a:t>Které postavy vystupují v tomto úryvku?</a:t>
            </a:r>
          </a:p>
          <a:p>
            <a:pPr marL="514350" indent="-514350">
              <a:buClr>
                <a:schemeClr val="bg2">
                  <a:lumMod val="25000"/>
                </a:schemeClr>
              </a:buClr>
              <a:buAutoNum type="arabicPeriod"/>
            </a:pPr>
            <a:r>
              <a:rPr lang="cs-CZ" sz="2000" dirty="0" smtClean="0"/>
              <a:t>Co je jeho obsahem?</a:t>
            </a:r>
          </a:p>
          <a:p>
            <a:pPr marL="514350" indent="-514350">
              <a:buClr>
                <a:schemeClr val="bg2">
                  <a:lumMod val="25000"/>
                </a:schemeClr>
              </a:buClr>
              <a:buAutoNum type="arabicPeriod"/>
            </a:pPr>
            <a:r>
              <a:rPr lang="cs-CZ" sz="2000" dirty="0" smtClean="0"/>
              <a:t>Jaký slohový postup zde převažuje?</a:t>
            </a:r>
          </a:p>
          <a:p>
            <a:pPr marL="514350" indent="-514350">
              <a:buClr>
                <a:schemeClr val="bg2">
                  <a:lumMod val="25000"/>
                </a:schemeClr>
              </a:buClr>
              <a:buAutoNum type="arabicPeriod"/>
            </a:pPr>
            <a:r>
              <a:rPr lang="cs-CZ" sz="2000" dirty="0" smtClean="0"/>
              <a:t>Najděte příklad užití přímé řeči (pozn. v románu není užita často). </a:t>
            </a:r>
          </a:p>
          <a:p>
            <a:pPr marL="514350" indent="-514350">
              <a:buClr>
                <a:schemeClr val="bg2">
                  <a:lumMod val="25000"/>
                </a:schemeClr>
              </a:buClr>
              <a:buAutoNum type="arabicPeriod"/>
            </a:pPr>
            <a:r>
              <a:rPr lang="cs-CZ" sz="2000" dirty="0" smtClean="0"/>
              <a:t>Proč hrdina odmítá kaplanovu útěchu? </a:t>
            </a:r>
          </a:p>
          <a:p>
            <a:pPr marL="862330" lvl="1" indent="-514350">
              <a:lnSpc>
                <a:spcPts val="1900"/>
              </a:lnSpc>
              <a:buClr>
                <a:schemeClr val="bg2">
                  <a:lumMod val="25000"/>
                </a:schemeClr>
              </a:buClr>
              <a:buFont typeface="+mj-lt"/>
              <a:buAutoNum type="alphaLcParenR"/>
            </a:pPr>
            <a:r>
              <a:rPr lang="cs-CZ" sz="1800" dirty="0" smtClean="0"/>
              <a:t>Jaký je jeho vztah k náboženství, k životu, ke smrti? </a:t>
            </a:r>
          </a:p>
          <a:p>
            <a:pPr marL="862330" lvl="1" indent="-514350">
              <a:lnSpc>
                <a:spcPts val="1900"/>
              </a:lnSpc>
              <a:buClr>
                <a:schemeClr val="bg2">
                  <a:lumMod val="25000"/>
                </a:schemeClr>
              </a:buClr>
              <a:buFont typeface="+mj-lt"/>
              <a:buAutoNum type="alphaLcParenR"/>
            </a:pPr>
            <a:r>
              <a:rPr lang="cs-CZ" sz="1800" dirty="0" smtClean="0"/>
              <a:t>Čím si je jist? </a:t>
            </a:r>
          </a:p>
          <a:p>
            <a:pPr marL="862330" lvl="1" indent="-514350">
              <a:lnSpc>
                <a:spcPts val="1900"/>
              </a:lnSpc>
              <a:buClr>
                <a:schemeClr val="bg2">
                  <a:lumMod val="25000"/>
                </a:schemeClr>
              </a:buClr>
              <a:buFont typeface="+mj-lt"/>
              <a:buAutoNum type="alphaLcParenR"/>
            </a:pPr>
            <a:r>
              <a:rPr lang="cs-CZ" sz="1800" dirty="0" smtClean="0"/>
              <a:t>Je a byl šťastný? </a:t>
            </a:r>
          </a:p>
          <a:p>
            <a:pPr marL="862330" lvl="1" indent="-514350">
              <a:lnSpc>
                <a:spcPts val="1900"/>
              </a:lnSpc>
              <a:buClr>
                <a:schemeClr val="bg2">
                  <a:lumMod val="25000"/>
                </a:schemeClr>
              </a:buClr>
              <a:buFont typeface="+mj-lt"/>
              <a:buAutoNum type="alphaLcParenR"/>
            </a:pPr>
            <a:r>
              <a:rPr lang="cs-CZ" sz="1800" dirty="0" smtClean="0"/>
              <a:t>Co potřebuje, aby se necítil úplně sám?</a:t>
            </a:r>
          </a:p>
          <a:p>
            <a:pPr marL="0" indent="0">
              <a:buNone/>
            </a:pPr>
            <a:r>
              <a:rPr lang="cs-CZ" sz="2000" dirty="0" smtClean="0"/>
              <a:t>DÚ - Srovnejte tyto odpovědi s tím, co jste se o existencialismu dověděli v hodinách ZSV.</a:t>
            </a:r>
          </a:p>
          <a:p>
            <a:pPr marL="0" indent="0" algn="r">
              <a:buNone/>
            </a:pPr>
            <a:r>
              <a:rPr lang="cs-CZ" sz="1600" dirty="0" smtClean="0"/>
              <a:t>Řešení viz </a:t>
            </a:r>
            <a:r>
              <a:rPr lang="cs-CZ" sz="1600" dirty="0" smtClean="0">
                <a:hlinkClick r:id="rId2" action="ppaction://hlinksldjump"/>
              </a:rPr>
              <a:t>Albert Camus – možná řešení II.</a:t>
            </a:r>
            <a:endParaRPr lang="cs-CZ" sz="1600" dirty="0" smtClean="0"/>
          </a:p>
          <a:p>
            <a:pPr marL="514350" indent="-514350">
              <a:buAutoNum type="arabicPeriod"/>
            </a:pPr>
            <a:endParaRPr lang="cs-CZ" sz="2000" dirty="0" smtClean="0"/>
          </a:p>
          <a:p>
            <a:pPr>
              <a:buNone/>
            </a:pPr>
            <a:endParaRPr lang="cs-CZ" sz="2000" dirty="0" smtClean="0"/>
          </a:p>
          <a:p>
            <a:pPr>
              <a:buNone/>
            </a:pPr>
            <a:endParaRPr lang="cs-CZ"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úryvek II.</a:t>
            </a:r>
            <a:endParaRPr lang="cs-CZ" dirty="0"/>
          </a:p>
        </p:txBody>
      </p:sp>
      <p:sp>
        <p:nvSpPr>
          <p:cNvPr id="3" name="Zástupný symbol pro obsah 2"/>
          <p:cNvSpPr>
            <a:spLocks noGrp="1"/>
          </p:cNvSpPr>
          <p:nvPr>
            <p:ph idx="1"/>
          </p:nvPr>
        </p:nvSpPr>
        <p:spPr/>
        <p:txBody>
          <a:bodyPr>
            <a:normAutofit fontScale="92500"/>
          </a:bodyPr>
          <a:lstStyle/>
          <a:p>
            <a:pPr algn="just">
              <a:lnSpc>
                <a:spcPts val="2000"/>
              </a:lnSpc>
              <a:buNone/>
            </a:pPr>
            <a:r>
              <a:rPr lang="cs-CZ" sz="1800" dirty="0" smtClean="0"/>
              <a:t>Kaplan se na mě podíval a z jeho očí jako by hleděl smutek.. Jeho přítomnost mě skličovala a dráždila.  … Ještě se mnou chtěl mluvit o  Bohu, ale já k němu přistoupil a snažil jsem se mu naposledy vysvětlit, že mi už nezbývá moc času. Nechtěl jsem o něj přicházet kvůli Bohu. Zkoušel ještě začít odjinud a zeptal se, proč mu říkám „pane“ a ne „otče“. To mě dorazilo a odpověděl jsem, že on můj otec není: patří k těm druhým.  </a:t>
            </a:r>
          </a:p>
          <a:p>
            <a:pPr algn="just">
              <a:lnSpc>
                <a:spcPts val="2000"/>
              </a:lnSpc>
              <a:buNone/>
            </a:pPr>
            <a:r>
              <a:rPr lang="cs-CZ" sz="1800" dirty="0" smtClean="0"/>
              <a:t>„Ne, milý synu,“ řekl a položil mi ruku na rameno. „Já jsem s vámi. Ale vy to vědět nemůžete, protože vaše srdce je slepé. Budu se za vás modlit.“</a:t>
            </a:r>
          </a:p>
          <a:p>
            <a:pPr algn="just">
              <a:lnSpc>
                <a:spcPts val="2000"/>
              </a:lnSpc>
              <a:buNone/>
            </a:pPr>
            <a:r>
              <a:rPr lang="cs-CZ" sz="1800" dirty="0" smtClean="0"/>
              <a:t>V té chvíli, sám nevím proč, jako by ve mně něco prasklo. Začal jsem křičet z plných plic a spílal jsem mu a řekl jsem mu, aby se nemodlil. Popadl jsem ho za límec sutany. Až ze dna srdce jsem dávil radost i vztek a všechno na něj chrlil. Vypadá tak sebejistě, co? A přece z jeho jistot žádná se nevyrovná jedinému ženskému vlasu. Není si ani jist, jestli je naživu, vždyť žije jako mrtvý. Já třeba vypadám, jako bych měl jen prázdné ruce. Ale sebou si jistý jsem, a vším jsem si jistý, jsem si jistý svým životem i tou smrtí, která už dlouho čekat nebude. Samozřejmě, mám jen tohle. Ale aspoň tu jistotu držím v rukou stejně pevně, jako ona drží mě. … Nic, dočista nic nemá význam a já dobře vím proč. On ví taky proč. Po celý ten nesmyslný život, který jsem vedl, čišel ke mně z hloubky mé budoucnosti skrz všechny ty roky, které ještě nezačaly, temný van …	</a:t>
            </a:r>
            <a:endParaRPr lang="cs-CZ" sz="1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dirty="0" smtClean="0"/>
              <a:t>Albert Camus: Cizinec - úkol III.</a:t>
            </a:r>
            <a:endParaRPr lang="cs-CZ" dirty="0"/>
          </a:p>
        </p:txBody>
      </p:sp>
      <p:sp>
        <p:nvSpPr>
          <p:cNvPr id="3" name="Zástupný symbol pro obsah 2"/>
          <p:cNvSpPr>
            <a:spLocks noGrp="1"/>
          </p:cNvSpPr>
          <p:nvPr>
            <p:ph idx="1"/>
          </p:nvPr>
        </p:nvSpPr>
        <p:spPr>
          <a:xfrm>
            <a:off x="457200" y="1484784"/>
            <a:ext cx="8229600" cy="4687733"/>
          </a:xfrm>
        </p:spPr>
        <p:txBody>
          <a:bodyPr>
            <a:normAutofit fontScale="70000" lnSpcReduction="20000"/>
          </a:bodyPr>
          <a:lstStyle/>
          <a:p>
            <a:pPr algn="just">
              <a:buNone/>
            </a:pPr>
            <a:r>
              <a:rPr lang="cs-CZ" sz="2400" dirty="0" smtClean="0"/>
              <a:t>Na závěr několik doplňujících slov o obsahu díla, na které v další hodině navážeme. Doplňte prosím na základě předcházející práce chybějící části textu.</a:t>
            </a:r>
          </a:p>
          <a:p>
            <a:pPr algn="just">
              <a:buNone/>
            </a:pPr>
            <a:r>
              <a:rPr lang="cs-CZ" sz="2400" dirty="0" smtClean="0"/>
              <a:t>Právě v rozhovoru s ______________, v němž román vrcholí a jehož část jsme četli, je ve slovech hlavní postavy uložena podstata autorské výpovědi. Tak jako autor i jeho _________________ je ateista. Smrt Mersaulta neděsí, není totiž _____________života. Z jeho pohledu je lhostejné, jak dlouho člověk žije, důležité je vyměřený čas prožít_________________. Tento úryvek je z druhé kapitoly, která zachycuje hrdinovo zatčení, soud, odsouzení a čekání na popravu. Je naplněna především vzpomínkami a ____________________. Poměrně bez emocí a strohým stylem autor ukazuje hrdinu, který neuznává pokryteckou morálku a pravidla společnosti a nechce po ______________ ani shovívavost za to, co spáchal, protože se tím provinil. Jen se diví argumentům, jimiž jsou vina a trest odůvodněny.</a:t>
            </a:r>
          </a:p>
          <a:p>
            <a:pPr algn="just">
              <a:buNone/>
            </a:pPr>
            <a:r>
              <a:rPr lang="cs-CZ" sz="2400" dirty="0" smtClean="0"/>
              <a:t>První část románu má trochu odlišný charakter, není v ní tolik úvah, čtenář se s hlavním hrdinou seznamuje ve chvíli, kdy řeší záležitosti spojené s úmrtím matky v domově pro staré lidi. Je mu v té chvíli a po navázání vztahu s bývalou kolegyní Marií ihned po pohřbu ostatními vyčítána lhostejnost a nedostatek citu. Vedle Marie hrají důležitou roli postavy sousedů, zejména Raymond - jeho pozvání na oběd předcházelo konfliktu s Araby, po kterém Mersault pak při procházce na pláži jednoho z Arabů postřelil. </a:t>
            </a:r>
          </a:p>
          <a:p>
            <a:pPr algn="just">
              <a:buNone/>
            </a:pPr>
            <a:endParaRPr lang="cs-CZ" sz="2400" dirty="0"/>
          </a:p>
          <a:p>
            <a:pPr algn="just">
              <a:buNone/>
            </a:pPr>
            <a:endParaRPr lang="cs-CZ" sz="2400" dirty="0" smtClean="0"/>
          </a:p>
          <a:p>
            <a:pPr algn="r">
              <a:buNone/>
            </a:pPr>
            <a:endParaRPr lang="cs-CZ" sz="2300" dirty="0" smtClean="0"/>
          </a:p>
          <a:p>
            <a:pPr algn="r">
              <a:buNone/>
            </a:pPr>
            <a:r>
              <a:rPr lang="cs-CZ" sz="2300" dirty="0" smtClean="0"/>
              <a:t>Řešení viz </a:t>
            </a:r>
            <a:r>
              <a:rPr lang="cs-CZ" sz="2300" dirty="0" smtClean="0">
                <a:hlinkClick r:id="rId2" action="ppaction://hlinksldjump"/>
              </a:rPr>
              <a:t>Albert Camus – řešení III.</a:t>
            </a:r>
            <a:r>
              <a:rPr lang="cs-CZ" sz="2300" dirty="0" smtClean="0"/>
              <a:t> </a:t>
            </a:r>
          </a:p>
          <a:p>
            <a:pPr algn="just">
              <a:buNone/>
            </a:pPr>
            <a:endParaRPr lang="cs-CZ" sz="2400" dirty="0"/>
          </a:p>
        </p:txBody>
      </p:sp>
      <p:graphicFrame>
        <p:nvGraphicFramePr>
          <p:cNvPr id="4" name="Tabulka 3"/>
          <p:cNvGraphicFramePr>
            <a:graphicFrameLocks noGrp="1"/>
          </p:cNvGraphicFramePr>
          <p:nvPr>
            <p:extLst>
              <p:ext uri="{D42A27DB-BD31-4B8C-83A1-F6EECF244321}">
                <p14:modId xmlns:p14="http://schemas.microsoft.com/office/powerpoint/2010/main" xmlns="" val="3308850854"/>
              </p:ext>
            </p:extLst>
          </p:nvPr>
        </p:nvGraphicFramePr>
        <p:xfrm>
          <a:off x="683568" y="5301208"/>
          <a:ext cx="8072496" cy="370840"/>
        </p:xfrm>
        <a:graphic>
          <a:graphicData uri="http://schemas.openxmlformats.org/drawingml/2006/table">
            <a:tbl>
              <a:tblPr firstRow="1" bandRow="1">
                <a:tableStyleId>{5C22544A-7EE6-4342-B048-85BDC9FD1C3A}</a:tableStyleId>
              </a:tblPr>
              <a:tblGrid>
                <a:gridCol w="1345416"/>
                <a:gridCol w="1345416"/>
                <a:gridCol w="1345416"/>
                <a:gridCol w="1345416"/>
                <a:gridCol w="1345416"/>
                <a:gridCol w="1345416"/>
              </a:tblGrid>
              <a:tr h="370840">
                <a:tc>
                  <a:txBody>
                    <a:bodyPr/>
                    <a:lstStyle/>
                    <a:p>
                      <a:pPr algn="ctr"/>
                      <a:r>
                        <a:rPr lang="cs-CZ" sz="1800" dirty="0" smtClean="0"/>
                        <a:t>dobře</a:t>
                      </a:r>
                      <a:endParaRPr lang="cs-CZ" dirty="0"/>
                    </a:p>
                  </a:txBody>
                  <a:tcPr/>
                </a:tc>
                <a:tc>
                  <a:txBody>
                    <a:bodyPr/>
                    <a:lstStyle/>
                    <a:p>
                      <a:pPr algn="ctr"/>
                      <a:r>
                        <a:rPr lang="cs-CZ" sz="1800" dirty="0" smtClean="0"/>
                        <a:t>hrdina</a:t>
                      </a:r>
                      <a:endParaRPr lang="cs-CZ" dirty="0"/>
                    </a:p>
                  </a:txBody>
                  <a:tcPr/>
                </a:tc>
                <a:tc>
                  <a:txBody>
                    <a:bodyPr/>
                    <a:lstStyle/>
                    <a:p>
                      <a:pPr algn="ctr"/>
                      <a:r>
                        <a:rPr lang="cs-CZ" sz="1800" dirty="0" smtClean="0"/>
                        <a:t>kaplanem</a:t>
                      </a:r>
                      <a:endParaRPr lang="cs-CZ" dirty="0"/>
                    </a:p>
                  </a:txBody>
                  <a:tcPr/>
                </a:tc>
                <a:tc>
                  <a:txBody>
                    <a:bodyPr/>
                    <a:lstStyle/>
                    <a:p>
                      <a:pPr algn="ctr"/>
                      <a:r>
                        <a:rPr lang="cs-CZ" sz="1800" dirty="0" smtClean="0"/>
                        <a:t>sebereflexí</a:t>
                      </a:r>
                      <a:endParaRPr lang="cs-CZ" dirty="0"/>
                    </a:p>
                  </a:txBody>
                  <a:tcPr/>
                </a:tc>
                <a:tc>
                  <a:txBody>
                    <a:bodyPr/>
                    <a:lstStyle/>
                    <a:p>
                      <a:pPr algn="ctr"/>
                      <a:r>
                        <a:rPr lang="cs-CZ" sz="1800" dirty="0" smtClean="0"/>
                        <a:t>součástí</a:t>
                      </a:r>
                      <a:endParaRPr lang="cs-CZ" dirty="0"/>
                    </a:p>
                  </a:txBody>
                  <a:tcPr/>
                </a:tc>
                <a:tc>
                  <a:txBody>
                    <a:bodyPr/>
                    <a:lstStyle/>
                    <a:p>
                      <a:pPr algn="ctr"/>
                      <a:r>
                        <a:rPr lang="cs-CZ" sz="1800" dirty="0" smtClean="0"/>
                        <a:t>soudci</a:t>
                      </a:r>
                      <a:endParaRPr lang="cs-CZ" dirty="0"/>
                    </a:p>
                  </a:txBody>
                  <a:tcPr/>
                </a:tc>
              </a:tr>
            </a:tbl>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možná řešení I.</a:t>
            </a:r>
            <a:endParaRPr lang="cs-CZ" dirty="0"/>
          </a:p>
        </p:txBody>
      </p:sp>
      <p:sp>
        <p:nvSpPr>
          <p:cNvPr id="3" name="Zástupný symbol pro obsah 2"/>
          <p:cNvSpPr>
            <a:spLocks noGrp="1"/>
          </p:cNvSpPr>
          <p:nvPr>
            <p:ph idx="1"/>
          </p:nvPr>
        </p:nvSpPr>
        <p:spPr/>
        <p:txBody>
          <a:bodyPr>
            <a:normAutofit fontScale="92500"/>
          </a:bodyPr>
          <a:lstStyle/>
          <a:p>
            <a:pPr marL="514350" indent="-514350">
              <a:buClr>
                <a:schemeClr val="bg2">
                  <a:lumMod val="25000"/>
                </a:schemeClr>
              </a:buClr>
              <a:buFont typeface="+mj-lt"/>
              <a:buAutoNum type="arabicPeriod"/>
            </a:pPr>
            <a:r>
              <a:rPr lang="cs-CZ" sz="1800" dirty="0" smtClean="0"/>
              <a:t>2 postavy</a:t>
            </a:r>
          </a:p>
          <a:p>
            <a:pPr marL="514350" indent="-514350">
              <a:buClr>
                <a:schemeClr val="bg2">
                  <a:lumMod val="25000"/>
                </a:schemeClr>
              </a:buClr>
              <a:buFont typeface="+mj-lt"/>
              <a:buAutoNum type="arabicPeriod"/>
            </a:pPr>
            <a:r>
              <a:rPr lang="cs-CZ" sz="1800" dirty="0" smtClean="0"/>
              <a:t>Nepřátelský vztah už od začátku </a:t>
            </a:r>
          </a:p>
          <a:p>
            <a:pPr marL="514350" indent="-514350">
              <a:buClr>
                <a:schemeClr val="bg2">
                  <a:lumMod val="25000"/>
                </a:schemeClr>
              </a:buClr>
              <a:buFont typeface="+mj-lt"/>
              <a:buAutoNum type="arabicPeriod"/>
            </a:pPr>
            <a:r>
              <a:rPr lang="cs-CZ" sz="1800" dirty="0" smtClean="0"/>
              <a:t>Končí vraždou jedné z postav – slovo „neštěstí“</a:t>
            </a:r>
          </a:p>
          <a:p>
            <a:pPr marL="514350" indent="-514350">
              <a:buClr>
                <a:schemeClr val="bg2">
                  <a:lumMod val="25000"/>
                </a:schemeClr>
              </a:buClr>
              <a:buFont typeface="+mj-lt"/>
              <a:buAutoNum type="arabicPeriod"/>
            </a:pPr>
            <a:r>
              <a:rPr lang="cs-CZ" sz="1800" dirty="0" smtClean="0"/>
              <a:t>--</a:t>
            </a:r>
          </a:p>
          <a:p>
            <a:pPr marL="514350" indent="-514350">
              <a:buClr>
                <a:schemeClr val="bg2">
                  <a:lumMod val="25000"/>
                </a:schemeClr>
              </a:buClr>
              <a:buFont typeface="+mj-lt"/>
              <a:buAutoNum type="arabicPeriod"/>
            </a:pPr>
            <a:r>
              <a:rPr lang="cs-CZ" sz="1800" dirty="0" smtClean="0"/>
              <a:t>Ve velkém horku, tj. v poledne, popř. brzkém odpoledni, v létě – na pláži u moře, nedaleko skála, žádný stín</a:t>
            </a:r>
          </a:p>
          <a:p>
            <a:pPr marL="514350" indent="-514350">
              <a:buClr>
                <a:schemeClr val="bg2">
                  <a:lumMod val="25000"/>
                </a:schemeClr>
              </a:buClr>
              <a:buFont typeface="+mj-lt"/>
              <a:buAutoNum type="arabicPeriod"/>
            </a:pPr>
            <a:r>
              <a:rPr lang="cs-CZ" sz="1800" dirty="0" smtClean="0"/>
              <a:t>Řada obrazných pojmenování – „scvrklou tmavou hmotu skaliska“, „v rozpáleném vzduchu mi jeho obrysy ustavičně jen tancovaly před očima“, „kotvil v oceánu rozteklého kovu“ … </a:t>
            </a:r>
          </a:p>
          <a:p>
            <a:pPr marL="514350" indent="-514350">
              <a:buClr>
                <a:schemeClr val="bg2">
                  <a:lumMod val="25000"/>
                </a:schemeClr>
              </a:buClr>
              <a:buFont typeface="+mj-lt"/>
              <a:buAutoNum type="arabicPeriod"/>
            </a:pPr>
            <a:r>
              <a:rPr lang="cs-CZ" sz="1800" dirty="0" smtClean="0"/>
              <a:t>V líčení se prolínají, zejména v posledním odstavci v čítance, např. „stíny v obličeji“, „Tváře mi hořely úžehem“, „Už jsem nevnímal nic než sluneční činely na čele“ …</a:t>
            </a:r>
          </a:p>
          <a:p>
            <a:pPr marL="514350" indent="-514350">
              <a:buClr>
                <a:schemeClr val="bg2">
                  <a:lumMod val="25000"/>
                </a:schemeClr>
              </a:buClr>
              <a:buFont typeface="+mj-lt"/>
              <a:buAutoNum type="arabicPeriod"/>
            </a:pPr>
            <a:r>
              <a:rPr lang="cs-CZ" sz="1800" dirty="0" smtClean="0"/>
              <a:t>Absurdně  jako by (viz 7.) spojil fyzický stav (touha po stínu) způsobil, že vypravěč udělal krok vpřed, tj. k nepříteli, a vyvolal tak střet a smrt.</a:t>
            </a:r>
          </a:p>
          <a:p>
            <a:pPr marL="514350" indent="-514350">
              <a:buClr>
                <a:schemeClr val="bg2">
                  <a:lumMod val="25000"/>
                </a:schemeClr>
              </a:buClr>
              <a:buFont typeface="+mj-lt"/>
              <a:buAutoNum type="arabicPeriod"/>
            </a:pPr>
            <a:r>
              <a:rPr lang="cs-CZ" sz="1800" dirty="0" smtClean="0"/>
              <a:t>Viz 8. – ich-forma, jedna z postav vypráví</a:t>
            </a:r>
          </a:p>
          <a:p>
            <a:pPr marL="514350" indent="-514350">
              <a:buClr>
                <a:schemeClr val="bg2">
                  <a:lumMod val="25000"/>
                </a:schemeClr>
              </a:buClr>
              <a:buFont typeface="+mj-lt"/>
              <a:buAutoNum type="arabicPeriod"/>
            </a:pPr>
            <a:r>
              <a:rPr lang="cs-CZ" sz="1800" dirty="0" smtClean="0"/>
              <a:t>Věty jednoduché i souvětí, ta nemají složitou stavbu, věty kratší, často jen jmenné, elipsy atd. </a:t>
            </a:r>
          </a:p>
          <a:p>
            <a:pPr marL="0" indent="0" algn="r">
              <a:buClr>
                <a:schemeClr val="bg2">
                  <a:lumMod val="25000"/>
                </a:schemeClr>
              </a:buClr>
              <a:buNone/>
            </a:pPr>
            <a:r>
              <a:rPr lang="cs-CZ" sz="1800" dirty="0" smtClean="0"/>
              <a:t>Otázky viz </a:t>
            </a:r>
            <a:r>
              <a:rPr lang="cs-CZ" sz="1800" dirty="0" smtClean="0">
                <a:hlinkClick r:id="rId2" action="ppaction://hlinksldjump"/>
              </a:rPr>
              <a:t>Albert Camus – otázky I.a</a:t>
            </a:r>
            <a:r>
              <a:rPr lang="cs-CZ" sz="1800" dirty="0" smtClean="0"/>
              <a:t>, </a:t>
            </a:r>
            <a:r>
              <a:rPr lang="cs-CZ" sz="1800" dirty="0" smtClean="0">
                <a:hlinkClick r:id="rId3" action="ppaction://hlinksldjump"/>
              </a:rPr>
              <a:t>Albert Camus – otázky I.b </a:t>
            </a:r>
            <a:endParaRPr lang="cs-CZ" sz="1800" dirty="0" smtClean="0"/>
          </a:p>
          <a:p>
            <a:pPr marL="514350" indent="-514350">
              <a:buFont typeface="+mj-lt"/>
              <a:buAutoNum type="arabicPeriod"/>
            </a:pPr>
            <a:endParaRPr lang="cs-CZ" sz="18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možná řešení II.</a:t>
            </a:r>
            <a:endParaRPr lang="cs-CZ" dirty="0"/>
          </a:p>
        </p:txBody>
      </p:sp>
      <p:sp>
        <p:nvSpPr>
          <p:cNvPr id="3" name="Zástupný symbol pro obsah 2"/>
          <p:cNvSpPr>
            <a:spLocks noGrp="1"/>
          </p:cNvSpPr>
          <p:nvPr>
            <p:ph idx="1"/>
          </p:nvPr>
        </p:nvSpPr>
        <p:spPr/>
        <p:txBody>
          <a:bodyPr>
            <a:normAutofit/>
          </a:bodyPr>
          <a:lstStyle/>
          <a:p>
            <a:pPr marL="514350" indent="-514350">
              <a:buClr>
                <a:schemeClr val="bg2">
                  <a:lumMod val="25000"/>
                </a:schemeClr>
              </a:buClr>
              <a:buFont typeface="+mj-lt"/>
              <a:buAutoNum type="arabicPeriod"/>
            </a:pPr>
            <a:r>
              <a:rPr lang="cs-CZ" sz="1800" dirty="0" smtClean="0"/>
              <a:t>Hlavní hrdina – vypravěč a kaplan, (který za ním přichází před popravou)</a:t>
            </a:r>
          </a:p>
          <a:p>
            <a:pPr marL="514350" indent="-514350">
              <a:buClr>
                <a:schemeClr val="bg2">
                  <a:lumMod val="25000"/>
                </a:schemeClr>
              </a:buClr>
              <a:buFont typeface="+mj-lt"/>
              <a:buAutoNum type="arabicPeriod"/>
            </a:pPr>
            <a:r>
              <a:rPr lang="cs-CZ" sz="1800" dirty="0" smtClean="0"/>
              <a:t>Rozhovor mezi postavami a následná sebereflexe, úvahy hlavního hrdiny </a:t>
            </a:r>
          </a:p>
          <a:p>
            <a:pPr marL="514350" indent="-514350">
              <a:buClr>
                <a:schemeClr val="bg2">
                  <a:lumMod val="25000"/>
                </a:schemeClr>
              </a:buClr>
              <a:buFont typeface="+mj-lt"/>
              <a:buAutoNum type="arabicPeriod"/>
            </a:pPr>
            <a:r>
              <a:rPr lang="cs-CZ" sz="1800" dirty="0" smtClean="0"/>
              <a:t>Úvahový </a:t>
            </a:r>
          </a:p>
          <a:p>
            <a:pPr marL="514350" indent="-514350">
              <a:buClr>
                <a:schemeClr val="bg2">
                  <a:lumMod val="25000"/>
                </a:schemeClr>
              </a:buClr>
              <a:buFont typeface="+mj-lt"/>
              <a:buAutoNum type="arabicPeriod"/>
            </a:pPr>
            <a:r>
              <a:rPr lang="cs-CZ" sz="1800" dirty="0" smtClean="0"/>
              <a:t>„Ne, milý synu,“ řekl a položil mi ruku na rameno. „Já jsem s vámi. Ale vy to vědět nemůžete, protože vaše srdce je slepé. Budu se za vás modlit.“</a:t>
            </a:r>
          </a:p>
          <a:p>
            <a:pPr marL="514350" indent="-514350">
              <a:buClr>
                <a:schemeClr val="bg2">
                  <a:lumMod val="25000"/>
                </a:schemeClr>
              </a:buClr>
              <a:buFont typeface="+mj-lt"/>
              <a:buAutoNum type="arabicPeriod"/>
            </a:pPr>
            <a:r>
              <a:rPr lang="cs-CZ" sz="1800" dirty="0" smtClean="0"/>
              <a:t>Hrdina nevěří v Boha, nesnáší přetvářku (společnosti i církev) - život je podle něj absurdní, jedinou jistotou je jistota konce, tj. smrti – je a byl šťastný – přeje si neumírat sám, tj. „hustý dav diváků“ na popravě</a:t>
            </a:r>
          </a:p>
          <a:p>
            <a:pPr marL="514350" indent="-514350">
              <a:buClr>
                <a:schemeClr val="bg2">
                  <a:lumMod val="25000"/>
                </a:schemeClr>
              </a:buClr>
              <a:buFont typeface="+mj-lt"/>
              <a:buAutoNum type="arabicPeriod"/>
            </a:pPr>
            <a:endParaRPr lang="cs-CZ" sz="1800" dirty="0"/>
          </a:p>
          <a:p>
            <a:pPr marL="0" indent="0" algn="r">
              <a:buClr>
                <a:schemeClr val="bg2">
                  <a:lumMod val="25000"/>
                </a:schemeClr>
              </a:buClr>
              <a:buNone/>
            </a:pPr>
            <a:r>
              <a:rPr lang="cs-CZ" sz="1800" dirty="0" smtClean="0"/>
              <a:t>Otázky viz </a:t>
            </a:r>
            <a:r>
              <a:rPr lang="cs-CZ" sz="1800" dirty="0" smtClean="0">
                <a:hlinkClick r:id="rId2" action="ppaction://hlinksldjump"/>
              </a:rPr>
              <a:t>Albert Camus – otázky II.</a:t>
            </a:r>
            <a:r>
              <a:rPr lang="cs-CZ" sz="1800" dirty="0" smtClean="0"/>
              <a:t> </a:t>
            </a:r>
            <a:endParaRPr lang="cs-CZ" sz="1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Albert Camus – řešení III.</a:t>
            </a:r>
            <a:endParaRPr lang="cs-CZ" dirty="0"/>
          </a:p>
        </p:txBody>
      </p:sp>
      <p:sp>
        <p:nvSpPr>
          <p:cNvPr id="3" name="Zástupný symbol pro obsah 2"/>
          <p:cNvSpPr>
            <a:spLocks noGrp="1"/>
          </p:cNvSpPr>
          <p:nvPr>
            <p:ph idx="1"/>
          </p:nvPr>
        </p:nvSpPr>
        <p:spPr/>
        <p:txBody>
          <a:bodyPr>
            <a:normAutofit fontScale="70000" lnSpcReduction="20000"/>
          </a:bodyPr>
          <a:lstStyle/>
          <a:p>
            <a:pPr algn="just">
              <a:buNone/>
            </a:pPr>
            <a:r>
              <a:rPr lang="cs-CZ" sz="2400" dirty="0" smtClean="0"/>
              <a:t>Na závěr několik doplňujících slov o obsahu díla, na které v další hodině navážeme. Doplňte prosím na základě předcházející práce chybějící části textu.</a:t>
            </a:r>
          </a:p>
          <a:p>
            <a:pPr algn="just">
              <a:buNone/>
            </a:pPr>
            <a:r>
              <a:rPr lang="cs-CZ" sz="2400" dirty="0" smtClean="0"/>
              <a:t>Právě v rozhovoru s ______________, v němž román vrcholí a jehož část jsme četli, je ve slovech hlavní postavy uložena podstata autorské výpovědi. Tak jako autor i jeho _________________ je ateista. Smrt Mersaulta neděsí, není totiž _____________života. Z jeho pohledu je lhostejné, jak dlouho člověk žije, důležité je vyměřený čas prožít_________________. Tento úryvek je z druhé kapitoly, která zachycuje hrdinovo zatčení, soud, odsouzení a čekání na popravu. Je naplněna především vzpomínkami a ____________________. Poměrně bez emocí a strohým stylem autor ukazuje hrdinu, který neuznává pokryteckou morálku a pravidla společnosti a nechce po ______________ ani shovívavost za to, co spáchal, protože se tím provinil. Jen se diví argumentům, jimiž jsou vina a trest odůvodněny.</a:t>
            </a:r>
          </a:p>
          <a:p>
            <a:pPr algn="just">
              <a:buNone/>
            </a:pPr>
            <a:r>
              <a:rPr lang="cs-CZ" sz="2400" dirty="0"/>
              <a:t>První část románu má trochu odlišný charakter, není v ní tolik úvah, čtenář se s hlavním hrdinou seznamuje ve chvíli, kdy řeší záležitosti spojené s úmrtím matky v domově pro staré lidi. Je mu v té chvíli a po navázání vztahu s bývalou kolegyní Marií ihned po pohřbu ostatními vyčítána lhostejnost a nedostatek citu. Vedle Marie hrají důležitou roli postavy sousedů, zejména Raymond - jeho pozvání na oběd předcházelo konfliktu s Araby, po kterém Mersault pak při procházce na pláži jednoho z Arabů postřelil. </a:t>
            </a:r>
            <a:endParaRPr lang="cs-CZ" sz="2400" dirty="0" smtClean="0"/>
          </a:p>
          <a:p>
            <a:pPr algn="r">
              <a:buNone/>
            </a:pPr>
            <a:r>
              <a:rPr lang="cs-CZ" sz="2400" dirty="0" smtClean="0"/>
              <a:t>Otázky viz </a:t>
            </a:r>
            <a:r>
              <a:rPr lang="cs-CZ" sz="2400" dirty="0" smtClean="0">
                <a:hlinkClick r:id="rId2" action="ppaction://hlinksldjump"/>
              </a:rPr>
              <a:t>Albert Camus: Cizinec - úkol III.</a:t>
            </a:r>
            <a:endParaRPr lang="cs-CZ" sz="2400" dirty="0" smtClean="0"/>
          </a:p>
          <a:p>
            <a:pPr algn="just">
              <a:buNone/>
            </a:pPr>
            <a:endParaRPr lang="cs-CZ" sz="2400" dirty="0"/>
          </a:p>
          <a:p>
            <a:pPr algn="just">
              <a:buNone/>
            </a:pPr>
            <a:endParaRPr lang="cs-CZ" sz="2400" dirty="0" smtClean="0"/>
          </a:p>
          <a:p>
            <a:pPr algn="r">
              <a:buNone/>
            </a:pPr>
            <a:endParaRPr lang="cs-CZ" sz="2400" dirty="0"/>
          </a:p>
          <a:p>
            <a:pPr algn="just">
              <a:buNone/>
            </a:pPr>
            <a:endParaRPr lang="cs-CZ" sz="2400" dirty="0" smtClean="0"/>
          </a:p>
        </p:txBody>
      </p:sp>
      <p:graphicFrame>
        <p:nvGraphicFramePr>
          <p:cNvPr id="4" name="Tabulka 3"/>
          <p:cNvGraphicFramePr>
            <a:graphicFrameLocks noGrp="1"/>
          </p:cNvGraphicFramePr>
          <p:nvPr>
            <p:extLst>
              <p:ext uri="{D42A27DB-BD31-4B8C-83A1-F6EECF244321}">
                <p14:modId xmlns:p14="http://schemas.microsoft.com/office/powerpoint/2010/main" xmlns="" val="725030393"/>
              </p:ext>
            </p:extLst>
          </p:nvPr>
        </p:nvGraphicFramePr>
        <p:xfrm>
          <a:off x="539552" y="5601035"/>
          <a:ext cx="8072496" cy="370840"/>
        </p:xfrm>
        <a:graphic>
          <a:graphicData uri="http://schemas.openxmlformats.org/drawingml/2006/table">
            <a:tbl>
              <a:tblPr firstRow="1" bandRow="1">
                <a:tableStyleId>{5C22544A-7EE6-4342-B048-85BDC9FD1C3A}</a:tableStyleId>
              </a:tblPr>
              <a:tblGrid>
                <a:gridCol w="1345416"/>
                <a:gridCol w="1345416"/>
                <a:gridCol w="1345416"/>
                <a:gridCol w="1345416"/>
                <a:gridCol w="1345416"/>
                <a:gridCol w="1345416"/>
              </a:tblGrid>
              <a:tr h="370840">
                <a:tc>
                  <a:txBody>
                    <a:bodyPr/>
                    <a:lstStyle/>
                    <a:p>
                      <a:pPr algn="ctr"/>
                      <a:r>
                        <a:rPr lang="cs-CZ" sz="1800" dirty="0" smtClean="0"/>
                        <a:t>dobře</a:t>
                      </a:r>
                      <a:endParaRPr lang="cs-CZ" dirty="0"/>
                    </a:p>
                  </a:txBody>
                  <a:tcPr>
                    <a:solidFill>
                      <a:srgbClr val="FF0000"/>
                    </a:solidFill>
                  </a:tcPr>
                </a:tc>
                <a:tc>
                  <a:txBody>
                    <a:bodyPr/>
                    <a:lstStyle/>
                    <a:p>
                      <a:pPr algn="ctr"/>
                      <a:r>
                        <a:rPr lang="cs-CZ" sz="1800" dirty="0" smtClean="0"/>
                        <a:t>hrdina</a:t>
                      </a:r>
                      <a:endParaRPr lang="cs-CZ" dirty="0"/>
                    </a:p>
                  </a:txBody>
                  <a:tcPr/>
                </a:tc>
                <a:tc>
                  <a:txBody>
                    <a:bodyPr/>
                    <a:lstStyle/>
                    <a:p>
                      <a:pPr algn="ctr"/>
                      <a:r>
                        <a:rPr lang="cs-CZ" sz="1800" dirty="0" smtClean="0">
                          <a:solidFill>
                            <a:schemeClr val="bg1"/>
                          </a:solidFill>
                        </a:rPr>
                        <a:t>kaplanem</a:t>
                      </a:r>
                      <a:endParaRPr lang="cs-CZ" dirty="0">
                        <a:solidFill>
                          <a:schemeClr val="bg1"/>
                        </a:solidFill>
                      </a:endParaRPr>
                    </a:p>
                  </a:txBody>
                  <a:tcPr>
                    <a:solidFill>
                      <a:srgbClr val="FFC000"/>
                    </a:solidFill>
                  </a:tcPr>
                </a:tc>
                <a:tc>
                  <a:txBody>
                    <a:bodyPr/>
                    <a:lstStyle/>
                    <a:p>
                      <a:pPr algn="ctr"/>
                      <a:r>
                        <a:rPr lang="cs-CZ" sz="1800" dirty="0" smtClean="0">
                          <a:solidFill>
                            <a:schemeClr val="bg1"/>
                          </a:solidFill>
                        </a:rPr>
                        <a:t>sebereflexí</a:t>
                      </a:r>
                      <a:endParaRPr lang="cs-CZ" dirty="0">
                        <a:solidFill>
                          <a:schemeClr val="bg1"/>
                        </a:solidFill>
                      </a:endParaRPr>
                    </a:p>
                  </a:txBody>
                  <a:tcPr>
                    <a:solidFill>
                      <a:srgbClr val="92D050"/>
                    </a:solidFill>
                  </a:tcPr>
                </a:tc>
                <a:tc>
                  <a:txBody>
                    <a:bodyPr/>
                    <a:lstStyle/>
                    <a:p>
                      <a:pPr algn="ctr"/>
                      <a:r>
                        <a:rPr lang="cs-CZ" sz="1800" dirty="0" smtClean="0"/>
                        <a:t>součástí</a:t>
                      </a:r>
                      <a:endParaRPr lang="cs-CZ" dirty="0"/>
                    </a:p>
                  </a:txBody>
                  <a:tcPr>
                    <a:solidFill>
                      <a:srgbClr val="7030A0"/>
                    </a:solidFill>
                  </a:tcPr>
                </a:tc>
                <a:tc>
                  <a:txBody>
                    <a:bodyPr/>
                    <a:lstStyle/>
                    <a:p>
                      <a:pPr algn="ctr"/>
                      <a:r>
                        <a:rPr lang="cs-CZ" sz="1800" dirty="0" smtClean="0"/>
                        <a:t>soudci</a:t>
                      </a:r>
                      <a:endParaRPr lang="cs-CZ" dirty="0"/>
                    </a:p>
                  </a:txBody>
                  <a:tcPr>
                    <a:solidFill>
                      <a:srgbClr val="00B0F0"/>
                    </a:solidFill>
                  </a:tcPr>
                </a:tc>
              </a:tr>
            </a:tbl>
          </a:graphicData>
        </a:graphic>
      </p:graphicFrame>
      <p:cxnSp>
        <p:nvCxnSpPr>
          <p:cNvPr id="6" name="Přímá spojovací šipka 5"/>
          <p:cNvCxnSpPr/>
          <p:nvPr/>
        </p:nvCxnSpPr>
        <p:spPr>
          <a:xfrm flipV="1">
            <a:off x="1357290" y="3071810"/>
            <a:ext cx="928694" cy="251743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šipka 7"/>
          <p:cNvCxnSpPr/>
          <p:nvPr/>
        </p:nvCxnSpPr>
        <p:spPr>
          <a:xfrm flipH="1" flipV="1">
            <a:off x="1714480" y="2714620"/>
            <a:ext cx="928694" cy="2874620"/>
          </a:xfrm>
          <a:prstGeom prst="straightConnector1">
            <a:avLst/>
          </a:prstGeom>
          <a:ln w="38100">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ovací šipka 11"/>
          <p:cNvCxnSpPr/>
          <p:nvPr/>
        </p:nvCxnSpPr>
        <p:spPr>
          <a:xfrm flipH="1" flipV="1">
            <a:off x="3143240" y="2285992"/>
            <a:ext cx="785819" cy="3303248"/>
          </a:xfrm>
          <a:prstGeom prst="straightConnector1">
            <a:avLst/>
          </a:prstGeom>
          <a:ln w="41275">
            <a:solidFill>
              <a:srgbClr val="FFC000"/>
            </a:solidFill>
            <a:tailEnd type="arrow"/>
          </a:ln>
        </p:spPr>
        <p:style>
          <a:lnRef idx="1">
            <a:schemeClr val="accent1"/>
          </a:lnRef>
          <a:fillRef idx="0">
            <a:schemeClr val="accent1"/>
          </a:fillRef>
          <a:effectRef idx="0">
            <a:schemeClr val="accent1"/>
          </a:effectRef>
          <a:fontRef idx="minor">
            <a:schemeClr val="tx1"/>
          </a:fontRef>
        </p:style>
      </p:cxnSp>
      <p:cxnSp>
        <p:nvCxnSpPr>
          <p:cNvPr id="14" name="Přímá spojovací šipka 13"/>
          <p:cNvCxnSpPr/>
          <p:nvPr/>
        </p:nvCxnSpPr>
        <p:spPr>
          <a:xfrm flipH="1" flipV="1">
            <a:off x="2428860" y="3571876"/>
            <a:ext cx="2857520" cy="2017364"/>
          </a:xfrm>
          <a:prstGeom prst="straightConnector1">
            <a:avLst/>
          </a:prstGeom>
          <a:ln w="38100">
            <a:solidFill>
              <a:srgbClr val="92D050"/>
            </a:solidFill>
            <a:tailEnd type="arrow"/>
          </a:ln>
        </p:spPr>
        <p:style>
          <a:lnRef idx="1">
            <a:schemeClr val="accent1"/>
          </a:lnRef>
          <a:fillRef idx="0">
            <a:schemeClr val="accent1"/>
          </a:fillRef>
          <a:effectRef idx="0">
            <a:schemeClr val="accent1"/>
          </a:effectRef>
          <a:fontRef idx="minor">
            <a:schemeClr val="tx1"/>
          </a:fontRef>
        </p:style>
      </p:cxnSp>
      <p:cxnSp>
        <p:nvCxnSpPr>
          <p:cNvPr id="16" name="Přímá spojovací šipka 15"/>
          <p:cNvCxnSpPr/>
          <p:nvPr/>
        </p:nvCxnSpPr>
        <p:spPr>
          <a:xfrm flipV="1">
            <a:off x="6643702" y="2714620"/>
            <a:ext cx="500066" cy="287462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8" name="Přímá spojovací šipka 17"/>
          <p:cNvCxnSpPr/>
          <p:nvPr/>
        </p:nvCxnSpPr>
        <p:spPr>
          <a:xfrm flipH="1" flipV="1">
            <a:off x="1500166" y="4000504"/>
            <a:ext cx="6312194" cy="1588736"/>
          </a:xfrm>
          <a:prstGeom prst="straightConnector1">
            <a:avLst/>
          </a:prstGeom>
          <a:ln w="38100">
            <a:solidFill>
              <a:srgbClr val="00B0F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Zdroje a citace</a:t>
            </a:r>
            <a:endParaRPr lang="cs-CZ" dirty="0"/>
          </a:p>
        </p:txBody>
      </p:sp>
      <p:sp>
        <p:nvSpPr>
          <p:cNvPr id="3" name="Zástupný symbol pro obsah 2"/>
          <p:cNvSpPr>
            <a:spLocks noGrp="1"/>
          </p:cNvSpPr>
          <p:nvPr>
            <p:ph idx="1"/>
          </p:nvPr>
        </p:nvSpPr>
        <p:spPr/>
        <p:txBody>
          <a:bodyPr>
            <a:noAutofit/>
          </a:bodyPr>
          <a:lstStyle/>
          <a:p>
            <a:pPr algn="just">
              <a:lnSpc>
                <a:spcPts val="1600"/>
              </a:lnSpc>
              <a:buClr>
                <a:schemeClr val="tx1"/>
              </a:buClr>
              <a:buFont typeface="Arial" pitchFamily="34" charset="0"/>
              <a:buChar char="•"/>
            </a:pPr>
            <a:r>
              <a:rPr lang="cs-CZ" sz="1500" dirty="0" smtClean="0"/>
              <a:t>CAMUS, Albert. Cizinec / L′Etranger</a:t>
            </a:r>
            <a:r>
              <a:rPr lang="de-DE" sz="1500" dirty="0" smtClean="0"/>
              <a:t>, </a:t>
            </a:r>
            <a:r>
              <a:rPr lang="cs-CZ" sz="1500" dirty="0" smtClean="0"/>
              <a:t>Praha: Garamond, 2009, ISBN 978-80-7407-049-5</a:t>
            </a:r>
          </a:p>
          <a:p>
            <a:pPr algn="just">
              <a:lnSpc>
                <a:spcPts val="1600"/>
              </a:lnSpc>
              <a:buClr>
                <a:schemeClr val="tx1"/>
              </a:buClr>
              <a:buFont typeface="Arial" pitchFamily="34" charset="0"/>
              <a:buChar char="•"/>
            </a:pPr>
            <a:r>
              <a:rPr lang="cs-CZ" sz="1500" dirty="0" smtClean="0"/>
              <a:t>MARTINKOVÁ, Věra, a kol. Čítanka 4 pro 4. ročník středních škol, Praha:  TRIPOLIA, 2001, ISBN 80-86448-11-8</a:t>
            </a:r>
          </a:p>
          <a:p>
            <a:pPr>
              <a:lnSpc>
                <a:spcPts val="1600"/>
              </a:lnSpc>
              <a:buClr>
                <a:schemeClr val="tx1"/>
              </a:buClr>
              <a:buFont typeface="Arial" pitchFamily="34" charset="0"/>
              <a:buChar char="•"/>
            </a:pPr>
            <a:r>
              <a:rPr lang="cs-CZ" sz="1500" dirty="0" smtClean="0"/>
              <a:t>Kliparty na snímku 3 - viz galerie Klipart [cit.22.08.2013]. Dostupné pod licencí Microsoft Office 2010: &lt;</a:t>
            </a:r>
            <a:r>
              <a:rPr lang="cs-CZ" sz="1500" u="sng" dirty="0" smtClean="0">
                <a:hlinkClick r:id="rId2"/>
              </a:rPr>
              <a:t>http://office.microsoft.com/cs-cz/images/</a:t>
            </a:r>
            <a:r>
              <a:rPr lang="cs-CZ" sz="1500" dirty="0" smtClean="0"/>
              <a:t>&gt;. </a:t>
            </a:r>
          </a:p>
          <a:p>
            <a:pPr>
              <a:lnSpc>
                <a:spcPts val="1600"/>
              </a:lnSpc>
              <a:buClr>
                <a:schemeClr val="tx1"/>
              </a:buClr>
              <a:buFont typeface="Arial" pitchFamily="34" charset="0"/>
              <a:buChar char="•"/>
            </a:pPr>
            <a:r>
              <a:rPr lang="cs-CZ" sz="1500" dirty="0" smtClean="0"/>
              <a:t>Obr. 1 – portrét autora - </a:t>
            </a:r>
            <a:r>
              <a:rPr lang="cs-CZ" sz="1600" i="1" dirty="0" smtClean="0"/>
              <a:t>wikipedia</a:t>
            </a:r>
            <a:r>
              <a:rPr lang="cs-CZ" sz="1600" dirty="0" smtClean="0"/>
              <a:t> [online]. [cit. 22.08.2013]. Dostupný na WWW: </a:t>
            </a:r>
            <a:r>
              <a:rPr lang="cs-CZ" sz="1500" u="sng" dirty="0" smtClean="0">
                <a:hlinkClick r:id="rId3"/>
              </a:rPr>
              <a:t>http://upload.wikimedia.org/wikipedia/commons/thumb/0/08/Albert_Camus%2C_gagnant_de_prix_Nobel%2C_portrait_en_buste%2C_pos%C3%A9_au_bureau%2C_faisant_face_%C3%A0_gauche%2C_cigarette_de_tabagisme.jpg/220px-Albert_Camus%2C_gagnant_de_prix_Nobel%2C_portrait_en_buste%2C_pos%C3%A9_au_bureau%2C_faisant_face_%C3%A0_gauche%2C_cigarette_de_tabagisme.jpg</a:t>
            </a:r>
            <a:r>
              <a:rPr lang="cs-CZ" sz="1500" dirty="0" smtClean="0"/>
              <a:t> </a:t>
            </a:r>
          </a:p>
          <a:p>
            <a:pPr>
              <a:lnSpc>
                <a:spcPts val="1600"/>
              </a:lnSpc>
              <a:buClr>
                <a:schemeClr val="tx1"/>
              </a:buClr>
              <a:buFont typeface="Arial" pitchFamily="34" charset="0"/>
              <a:buChar char="•"/>
            </a:pPr>
            <a:r>
              <a:rPr lang="cs-CZ" sz="1500" dirty="0" smtClean="0"/>
              <a:t>Obr. 2 – náhrobní kámen v Lourmarin - </a:t>
            </a:r>
            <a:r>
              <a:rPr lang="cs-CZ" sz="1600" i="1" dirty="0" smtClean="0"/>
              <a:t>wikipedia</a:t>
            </a:r>
            <a:r>
              <a:rPr lang="cs-CZ" sz="1600" dirty="0" smtClean="0"/>
              <a:t> [online]. [cit. 22.08.2013]. Dostupný na WWW: </a:t>
            </a:r>
            <a:r>
              <a:rPr lang="cs-CZ" sz="1500" u="sng" dirty="0" smtClean="0">
                <a:hlinkClick r:id="rId4"/>
              </a:rPr>
              <a:t>http://upload.wikimedia.org/wikipedia/commons/thumb/0/0f/20041113-002_Lourmarin_Tombstone_Albert_Camus.jpg/220px-20041113-002_Lourmarin_Tombstone_Albert_Camus.jpg</a:t>
            </a:r>
            <a:r>
              <a:rPr lang="cs-CZ" sz="1500" dirty="0" smtClean="0"/>
              <a:t> </a:t>
            </a:r>
          </a:p>
          <a:p>
            <a:pPr>
              <a:lnSpc>
                <a:spcPts val="1600"/>
              </a:lnSpc>
              <a:buClr>
                <a:schemeClr val="tx1"/>
              </a:buClr>
              <a:buFont typeface="Arial" pitchFamily="34" charset="0"/>
              <a:buChar char="•"/>
            </a:pPr>
            <a:r>
              <a:rPr lang="cs-CZ" sz="1500" dirty="0" smtClean="0"/>
              <a:t>Obr. 3 – pomník ve Villeblevin  - </a:t>
            </a:r>
            <a:r>
              <a:rPr lang="cs-CZ" sz="1600" i="1" dirty="0" smtClean="0"/>
              <a:t>wikipedia</a:t>
            </a:r>
            <a:r>
              <a:rPr lang="cs-CZ" sz="1600" dirty="0" smtClean="0"/>
              <a:t> [online]. [cit. 22.08.2013]. Dostupný na WWW: </a:t>
            </a:r>
            <a:r>
              <a:rPr lang="cs-CZ" sz="1500" dirty="0" smtClean="0">
                <a:hlinkClick r:id="rId5"/>
              </a:rPr>
              <a:t>http://upload.wikimedia.org/wikipedia/commons/thumb/4/43/Camus_Monument_in_Villeblevin_France_17-august-2003.1.JPG/220px-Camus_Monument_in_Villeblevin_France_17-august-2003.1.JPG</a:t>
            </a:r>
            <a:endParaRPr lang="cs-CZ" sz="1500" dirty="0" smtClean="0"/>
          </a:p>
          <a:p>
            <a:pPr>
              <a:lnSpc>
                <a:spcPts val="1600"/>
              </a:lnSpc>
              <a:buClr>
                <a:schemeClr val="tx1"/>
              </a:buClr>
              <a:buFont typeface="Arial" pitchFamily="34" charset="0"/>
              <a:buChar char="•"/>
            </a:pPr>
            <a:r>
              <a:rPr lang="cs-CZ" sz="1500" dirty="0" smtClean="0"/>
              <a:t>Obr. 4 - titulní stránka originálu - </a:t>
            </a:r>
            <a:r>
              <a:rPr lang="cs-CZ" sz="1600" i="1" dirty="0" smtClean="0"/>
              <a:t>wikipedia</a:t>
            </a:r>
            <a:r>
              <a:rPr lang="cs-CZ" sz="1600" dirty="0" smtClean="0"/>
              <a:t> [online]. [cit.22.08.2013]. Dostupný na WWW: </a:t>
            </a:r>
            <a:r>
              <a:rPr lang="cs-CZ" sz="1500" u="sng" dirty="0" smtClean="0">
                <a:hlinkClick r:id="rId6"/>
              </a:rPr>
              <a:t>http://upload.wikimedia.org/wikipedia/commons/thumb/6/64/Camus23.jpg/250px-Camus23.jpg</a:t>
            </a:r>
            <a:r>
              <a:rPr lang="cs-CZ" sz="1500" dirty="0" smtClean="0"/>
              <a:t> </a:t>
            </a:r>
          </a:p>
          <a:p>
            <a:pPr>
              <a:lnSpc>
                <a:spcPts val="1600"/>
              </a:lnSpc>
              <a:buClr>
                <a:schemeClr val="tx1"/>
              </a:buClr>
              <a:buFont typeface="Arial" pitchFamily="34" charset="0"/>
              <a:buChar char="•"/>
            </a:pPr>
            <a:r>
              <a:rPr lang="cs-CZ" sz="1500" dirty="0" smtClean="0"/>
              <a:t>Archiv autora </a:t>
            </a:r>
          </a:p>
          <a:p>
            <a:pPr>
              <a:lnSpc>
                <a:spcPts val="1600"/>
              </a:lnSpc>
            </a:pPr>
            <a:endParaRPr lang="cs-CZ" sz="15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Živly">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Vlastní 2">
      <a:majorFont>
        <a:latin typeface="Times New Roman"/>
        <a:ea typeface=""/>
        <a:cs typeface=""/>
      </a:majorFont>
      <a:minorFont>
        <a:latin typeface="Times New Roman"/>
        <a:ea typeface=""/>
        <a:cs typeface=""/>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280</TotalTime>
  <Words>2367</Words>
  <Application>Microsoft Office PowerPoint</Application>
  <PresentationFormat>Předvádění na obrazovce (4:3)</PresentationFormat>
  <Paragraphs>139</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Lití písma</vt:lpstr>
      <vt:lpstr>Snímek 1</vt:lpstr>
      <vt:lpstr>Anotace</vt:lpstr>
      <vt:lpstr>ALBERT CAMUS CIZINEC Světová literatura 20. století</vt:lpstr>
      <vt:lpstr>Albert Camus</vt:lpstr>
      <vt:lpstr>Albert Camus – ze života</vt:lpstr>
      <vt:lpstr>Albert Camus Cizinec</vt:lpstr>
      <vt:lpstr>Albert Camus – otázky I.a</vt:lpstr>
      <vt:lpstr>Albert Camus – otázky I.b </vt:lpstr>
      <vt:lpstr>Albert Camus – úryvek I. </vt:lpstr>
      <vt:lpstr>Albert Camus – otázky II.</vt:lpstr>
      <vt:lpstr>Albert Camus – úryvek II.</vt:lpstr>
      <vt:lpstr>Albert Camus: Cizinec - úkol III.</vt:lpstr>
      <vt:lpstr>Albert Camus – možná řešení I.</vt:lpstr>
      <vt:lpstr>Albert Camus – možná řešení II.</vt:lpstr>
      <vt:lpstr>Albert Camus – řešení III.</vt:lpstr>
      <vt:lpstr>Zdroje a 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Doma</dc:creator>
  <cp:lastModifiedBy>Doma</cp:lastModifiedBy>
  <cp:revision>28</cp:revision>
  <dcterms:created xsi:type="dcterms:W3CDTF">2013-08-22T08:49:41Z</dcterms:created>
  <dcterms:modified xsi:type="dcterms:W3CDTF">2013-08-30T15:56:19Z</dcterms:modified>
</cp:coreProperties>
</file>