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9" r:id="rId2"/>
    <p:sldId id="260" r:id="rId3"/>
    <p:sldId id="261" r:id="rId4"/>
    <p:sldId id="257" r:id="rId5"/>
    <p:sldId id="258" r:id="rId6"/>
    <p:sldId id="266" r:id="rId7"/>
    <p:sldId id="263" r:id="rId8"/>
    <p:sldId id="267" r:id="rId9"/>
    <p:sldId id="269" r:id="rId10"/>
    <p:sldId id="270" r:id="rId11"/>
    <p:sldId id="272" r:id="rId12"/>
    <p:sldId id="265" r:id="rId13"/>
    <p:sldId id="268" r:id="rId14"/>
    <p:sldId id="271" r:id="rId15"/>
    <p:sldId id="273" r:id="rId16"/>
    <p:sldId id="26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1" d="100"/>
          <a:sy n="81" d="100"/>
        </p:scale>
        <p:origin x="-1848" y="-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09391B-C54B-426B-BC7D-35868DAD6A89}" type="datetimeFigureOut">
              <a:rPr lang="cs-CZ" smtClean="0"/>
              <a:pPr/>
              <a:t>30.8.2013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7C451D-2B17-434A-9D81-DF962BDB6D8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86708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31906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30.8.2013</a:t>
            </a:fld>
            <a:endParaRPr lang="cs-CZ" dirty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30.8.2013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30.8.2013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30.8.2013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30.8.2013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30.8.2013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30.8.2013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30.8.2013</a:t>
            </a:fld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30.8.2013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30.8.2013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30.8.2013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30.8.2013</a:t>
            </a:fld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e/ea/Flugelhorn.jpg/185px-Flugelhorn.jpg" TargetMode="External"/><Relationship Id="rId2" Type="http://schemas.openxmlformats.org/officeDocument/2006/relationships/hyperlink" Target="http://office.microsoft.com/cs-cz/image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lovnikceskeliteratury.cz/showContent.jsp?docId=33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94994876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PhDr. Eva Fučilová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VY_12_INOVACE_01B_18_Hrubín_Romance_pro_křídlovku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Česká literatura 20. století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13.</a:t>
                      </a:r>
                      <a:r>
                        <a:rPr lang="de-DE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08.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2013 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cs-CZ" dirty="0" smtClean="0"/>
              <a:t>Tento materiál byl vytvořen pro výuku v předmětu český jazyk a literatura v šestém ročníku šestiletého studia,  a to jako část jedné vyučovací hodiny v rozsahu cca 30 minut.</a:t>
            </a:r>
          </a:p>
          <a:p>
            <a:pPr algn="just">
              <a:buNone/>
            </a:pPr>
            <a:r>
              <a:rPr lang="cs-CZ" dirty="0" smtClean="0"/>
              <a:t>Materiál slouží k procvičování čtenářské gramotnosti, je zaměřen na  kontrolu porozumění textu a vyhledávání informací v úryvcích z díla Romance pro křídlovku od Františka Hrubína.</a:t>
            </a:r>
          </a:p>
          <a:p>
            <a:pPr algn="just">
              <a:buNone/>
            </a:pPr>
            <a:r>
              <a:rPr lang="cs-CZ" dirty="0" smtClean="0"/>
              <a:t>Cílem prezentace je naučit žáky pracovat s textem, vyhledávat v něm určité informace, porozumět mu a přemýšlet o jeho obsahu. Dále je prezentace využita také pro otázky týkající se jazykové výstavby textu uměleckého stylu a fakultativně také pro opakování literární teorie. Pozn. Prezentace navazuje na předcházející znalosti o autorovi, který je představitelem literatury předválečné i poválečné. </a:t>
            </a:r>
          </a:p>
          <a:p>
            <a:pPr algn="just">
              <a:buNone/>
            </a:pPr>
            <a:r>
              <a:rPr lang="cs-CZ" dirty="0" smtClean="0"/>
              <a:t>Metodi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cké pokyny: Žáci postupují podle pokynů uvedených v prezentaci. Řešení úloh zapisují na tabuli elektronickým perem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správné řešení či srovnání obsahuje prezentace v závěru. Texty i otázky k nim je možno vytisknout a dát žákům k dispozici do dvojice či do skupiny apod.</a:t>
            </a:r>
          </a:p>
          <a:p>
            <a:pPr lvl="0" algn="just">
              <a:buNone/>
            </a:pPr>
            <a:r>
              <a:rPr lang="cs-CZ" dirty="0" smtClean="0"/>
              <a:t>Materiál je určen k interaktivní výuce.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FRANTIŠEK HRUBÍN</a:t>
            </a:r>
            <a:br>
              <a:rPr lang="cs-CZ" sz="4000" dirty="0" smtClean="0"/>
            </a:br>
            <a:r>
              <a:rPr lang="cs-CZ" sz="4000" dirty="0" smtClean="0"/>
              <a:t>ROMANCE PRO KŘÍDLOVKU</a:t>
            </a:r>
            <a:br>
              <a:rPr lang="cs-CZ" sz="4000" dirty="0" smtClean="0"/>
            </a:br>
            <a:r>
              <a:rPr lang="cs-CZ" sz="4000" dirty="0" smtClean="0"/>
              <a:t>Česká literatura 20. století</a:t>
            </a:r>
            <a:endParaRPr lang="cs-CZ" sz="40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Rozvoj čtenářské gramotnosti</a:t>
            </a:r>
            <a:endParaRPr lang="cs-CZ" dirty="0"/>
          </a:p>
        </p:txBody>
      </p:sp>
      <p:pic>
        <p:nvPicPr>
          <p:cNvPr id="6" name="Picture 2" descr="C:\Users\Doma\AppData\Local\Microsoft\Windows\Temporary Internet Files\Content.IE5\4U55UC9U\MP90044829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000372"/>
            <a:ext cx="2500330" cy="3546613"/>
          </a:xfrm>
          <a:prstGeom prst="rect">
            <a:avLst/>
          </a:prstGeom>
          <a:noFill/>
          <a:ln w="50800">
            <a:solidFill>
              <a:schemeClr val="tx2">
                <a:lumMod val="75000"/>
              </a:schemeClr>
            </a:solidFill>
          </a:ln>
        </p:spPr>
      </p:pic>
      <p:sp>
        <p:nvSpPr>
          <p:cNvPr id="9" name="TextovéPole 8"/>
          <p:cNvSpPr txBox="1"/>
          <p:nvPr/>
        </p:nvSpPr>
        <p:spPr>
          <a:xfrm>
            <a:off x="1928794" y="1285860"/>
            <a:ext cx="2143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2"/>
                </a:solidFill>
              </a:rPr>
              <a:t>1</a:t>
            </a:r>
            <a:endParaRPr lang="cs-CZ" sz="14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František Hrubín</a:t>
            </a:r>
            <a:br>
              <a:rPr lang="cs-CZ" sz="3600" dirty="0" smtClean="0"/>
            </a:br>
            <a:r>
              <a:rPr lang="cs-CZ" sz="3600" dirty="0" smtClean="0"/>
              <a:t>Romance pro křídlovku</a:t>
            </a:r>
            <a:endParaRPr lang="cs-CZ" sz="3600" dirty="0"/>
          </a:p>
        </p:txBody>
      </p:sp>
      <p:pic>
        <p:nvPicPr>
          <p:cNvPr id="7" name="Zástupný symbol pro obsah 6" descr="DSCN163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5592" t="3775" r="1678" b="1678"/>
          <a:stretch>
            <a:fillRect/>
          </a:stretch>
        </p:blipFill>
        <p:spPr>
          <a:xfrm>
            <a:off x="642910" y="4143380"/>
            <a:ext cx="1471356" cy="2000264"/>
          </a:xfrm>
          <a:ln w="38100">
            <a:solidFill>
              <a:srgbClr val="00B0F0"/>
            </a:solidFill>
          </a:ln>
        </p:spPr>
      </p:pic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2357422" y="1645920"/>
            <a:ext cx="6329378" cy="4526280"/>
          </a:xfrm>
        </p:spPr>
        <p:txBody>
          <a:bodyPr>
            <a:noAutofit/>
          </a:bodyPr>
          <a:lstStyle/>
          <a:p>
            <a:pPr algn="just">
              <a:lnSpc>
                <a:spcPts val="2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2000" dirty="0" smtClean="0"/>
              <a:t>jedna z rozsáhlých lyrickoepických skladeb, které spojují autobiografické prvky s parafrázemi dalších příběhů. Bývá označována jako báseň o nesmrtelnosti lásky</a:t>
            </a:r>
            <a:r>
              <a:rPr lang="cs-CZ" sz="2000" baseline="30000" dirty="0" smtClean="0"/>
              <a:t>.1).</a:t>
            </a:r>
          </a:p>
          <a:p>
            <a:pPr algn="just">
              <a:lnSpc>
                <a:spcPts val="2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2000" dirty="0" smtClean="0"/>
              <a:t>motivy lásky a erotiky, mládí a dospívání / smrti a stáří</a:t>
            </a:r>
            <a:endParaRPr lang="cs-CZ" sz="2000" baseline="30000" dirty="0" smtClean="0"/>
          </a:p>
          <a:p>
            <a:pPr algn="just">
              <a:lnSpc>
                <a:spcPts val="2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2000" dirty="0" smtClean="0"/>
              <a:t>napsána volným veršem</a:t>
            </a:r>
          </a:p>
          <a:p>
            <a:pPr algn="just">
              <a:lnSpc>
                <a:spcPts val="2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2000" dirty="0" smtClean="0"/>
              <a:t>neobvyklá kompozice - není chronologická ani jednoznačně retrospektivní – několik časových rovin se vzájemně proplétá. (Na druhé straně jsou jednotlivé události datovány jako v deníku.)</a:t>
            </a:r>
          </a:p>
          <a:p>
            <a:pPr algn="just">
              <a:lnSpc>
                <a:spcPts val="2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2000" dirty="0" smtClean="0"/>
              <a:t>Prostředí: Lešany, vesnice v době pouti/í</a:t>
            </a:r>
          </a:p>
          <a:p>
            <a:pPr algn="just">
              <a:lnSpc>
                <a:spcPts val="18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2000" dirty="0" smtClean="0"/>
              <a:t>Hlavní postavy: </a:t>
            </a:r>
          </a:p>
          <a:p>
            <a:pPr lvl="1" algn="just">
              <a:lnSpc>
                <a:spcPts val="18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800" dirty="0" smtClean="0"/>
              <a:t>František, básník sám, </a:t>
            </a:r>
          </a:p>
          <a:p>
            <a:pPr lvl="1" algn="just">
              <a:lnSpc>
                <a:spcPts val="18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800" dirty="0" smtClean="0"/>
              <a:t>Terina, dívka z maringotky, </a:t>
            </a:r>
          </a:p>
          <a:p>
            <a:pPr lvl="1" algn="just">
              <a:lnSpc>
                <a:spcPts val="18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800" dirty="0" smtClean="0"/>
              <a:t>Viktor, básníkův „soupeř v lásce“, </a:t>
            </a:r>
          </a:p>
          <a:p>
            <a:pPr lvl="1" algn="just">
              <a:lnSpc>
                <a:spcPts val="18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800" dirty="0" smtClean="0"/>
              <a:t>Tonka, vdaná žena. </a:t>
            </a:r>
          </a:p>
          <a:p>
            <a:pPr lvl="1" algn="just">
              <a:lnSpc>
                <a:spcPts val="18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1800" dirty="0" smtClean="0"/>
              <a:t>V další rovině skladby - postavy dědečka a vnuka.</a:t>
            </a:r>
          </a:p>
          <a:p>
            <a:pPr lvl="1" algn="just">
              <a:lnSpc>
                <a:spcPts val="2000"/>
              </a:lnSpc>
              <a:buClr>
                <a:schemeClr val="tx1"/>
              </a:buClr>
              <a:buFont typeface="Wingdings" pitchFamily="2" charset="2"/>
              <a:buChar char="Ø"/>
            </a:pPr>
            <a:endParaRPr lang="cs-CZ" sz="2000" dirty="0" smtClean="0"/>
          </a:p>
          <a:p>
            <a:pPr lvl="1" algn="just">
              <a:lnSpc>
                <a:spcPts val="2000"/>
              </a:lnSpc>
              <a:buClr>
                <a:schemeClr val="tx1"/>
              </a:buClr>
              <a:buFont typeface="Wingdings" pitchFamily="2" charset="2"/>
              <a:buChar char="Ø"/>
            </a:pPr>
            <a:endParaRPr lang="cs-CZ" sz="2000" dirty="0" smtClean="0"/>
          </a:p>
          <a:p>
            <a:pPr algn="just">
              <a:lnSpc>
                <a:spcPts val="2000"/>
              </a:lnSpc>
              <a:buClr>
                <a:schemeClr val="tx1"/>
              </a:buClr>
              <a:buNone/>
            </a:pPr>
            <a:endParaRPr lang="cs-CZ" sz="2000" baseline="30000" dirty="0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1285852" y="6143644"/>
            <a:ext cx="857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dirty="0" smtClean="0"/>
              <a:t>Obr. 2</a:t>
            </a:r>
            <a:endParaRPr lang="cs-CZ" sz="1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214414" y="3714752"/>
            <a:ext cx="857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dirty="0" smtClean="0"/>
              <a:t>Obr. 1</a:t>
            </a:r>
            <a:endParaRPr lang="cs-CZ" sz="1600" dirty="0"/>
          </a:p>
        </p:txBody>
      </p:sp>
      <p:pic>
        <p:nvPicPr>
          <p:cNvPr id="8" name="Picture 4" descr="Flugelhor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238489" y="1904595"/>
            <a:ext cx="2267212" cy="1458370"/>
          </a:xfrm>
          <a:prstGeom prst="rect">
            <a:avLst/>
          </a:prstGeom>
          <a:noFill/>
          <a:ln w="44450">
            <a:solidFill>
              <a:srgbClr val="00B0F0"/>
            </a:solidFill>
          </a:ln>
          <a:scene3d>
            <a:camera prst="orthographicFront"/>
            <a:lightRig rig="threePt" dir="t"/>
          </a:scene3d>
          <a:sp3d prstMaterial="dkEdge"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František Hrubín, Romance pro křídlovku</a:t>
            </a:r>
            <a:br>
              <a:rPr lang="cs-CZ" sz="3600" dirty="0" smtClean="0"/>
            </a:br>
            <a:r>
              <a:rPr lang="cs-CZ" sz="3600" dirty="0" smtClean="0"/>
              <a:t>Úryvek I.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5043494" cy="4526280"/>
          </a:xfrm>
        </p:spPr>
        <p:txBody>
          <a:bodyPr>
            <a:normAutofit fontScale="47500" lnSpcReduction="20000"/>
          </a:bodyPr>
          <a:lstStyle/>
          <a:p>
            <a:pPr algn="r">
              <a:lnSpc>
                <a:spcPts val="1800"/>
              </a:lnSpc>
              <a:buNone/>
            </a:pPr>
            <a:r>
              <a:rPr lang="cs-CZ" sz="3200" i="1" dirty="0" smtClean="0"/>
              <a:t>Dnes v noci /28. srpna 1930/</a:t>
            </a:r>
          </a:p>
          <a:p>
            <a:pPr algn="r">
              <a:lnSpc>
                <a:spcPts val="1800"/>
              </a:lnSpc>
              <a:buNone/>
            </a:pPr>
            <a:endParaRPr lang="cs-CZ" sz="3200" i="1" dirty="0" smtClean="0"/>
          </a:p>
          <a:p>
            <a:pPr>
              <a:lnSpc>
                <a:spcPts val="1800"/>
              </a:lnSpc>
              <a:buNone/>
            </a:pPr>
            <a:r>
              <a:rPr lang="cs-CZ" sz="3200" u="sng" dirty="0" smtClean="0"/>
              <a:t>Pralesy kopřiv, hvězdami bičované </a:t>
            </a:r>
          </a:p>
          <a:p>
            <a:pPr>
              <a:lnSpc>
                <a:spcPts val="1800"/>
              </a:lnSpc>
              <a:buNone/>
            </a:pPr>
            <a:r>
              <a:rPr lang="cs-CZ" sz="3200" u="sng" dirty="0" smtClean="0"/>
              <a:t>k oknu dokořán</a:t>
            </a:r>
            <a:r>
              <a:rPr lang="cs-CZ" sz="3200" u="sng" baseline="30000" dirty="0" smtClean="0"/>
              <a:t>a)</a:t>
            </a:r>
            <a:r>
              <a:rPr lang="cs-CZ" sz="3200" dirty="0" smtClean="0"/>
              <a:t>. Vlahá srpnová noc. </a:t>
            </a:r>
          </a:p>
          <a:p>
            <a:pPr>
              <a:lnSpc>
                <a:spcPts val="1800"/>
              </a:lnSpc>
              <a:buNone/>
            </a:pPr>
            <a:r>
              <a:rPr lang="cs-CZ" sz="3200" dirty="0" smtClean="0"/>
              <a:t>Sedím v okně s koleny u brady. Bdím. </a:t>
            </a:r>
          </a:p>
          <a:p>
            <a:pPr>
              <a:lnSpc>
                <a:spcPts val="1800"/>
              </a:lnSpc>
              <a:buNone/>
            </a:pPr>
            <a:r>
              <a:rPr lang="cs-CZ" sz="3200" dirty="0" smtClean="0"/>
              <a:t>Musím bdít. A </a:t>
            </a:r>
            <a:r>
              <a:rPr lang="cs-CZ" sz="3200" u="sng" dirty="0" smtClean="0"/>
              <a:t>chlad ze světnice mě tiskne </a:t>
            </a:r>
          </a:p>
          <a:p>
            <a:pPr>
              <a:lnSpc>
                <a:spcPts val="1800"/>
              </a:lnSpc>
              <a:buNone/>
            </a:pPr>
            <a:r>
              <a:rPr lang="cs-CZ" sz="3200" u="sng" dirty="0" smtClean="0"/>
              <a:t>do teplých a vonných vosků tam venku</a:t>
            </a:r>
            <a:r>
              <a:rPr lang="cs-CZ" sz="3200" u="sng" baseline="30000" dirty="0" smtClean="0"/>
              <a:t>b)</a:t>
            </a:r>
            <a:r>
              <a:rPr lang="cs-CZ" sz="3200" dirty="0" smtClean="0"/>
              <a:t>. </a:t>
            </a:r>
          </a:p>
          <a:p>
            <a:pPr>
              <a:lnSpc>
                <a:spcPts val="1800"/>
              </a:lnSpc>
              <a:buNone/>
            </a:pPr>
            <a:endParaRPr lang="cs-CZ" sz="3200" dirty="0" smtClean="0"/>
          </a:p>
          <a:p>
            <a:pPr>
              <a:lnSpc>
                <a:spcPts val="1800"/>
              </a:lnSpc>
              <a:buNone/>
            </a:pPr>
            <a:r>
              <a:rPr lang="cs-CZ" sz="3200" dirty="0" smtClean="0"/>
              <a:t>(Tiskne mě na pečeť vzpomínky, již jednou </a:t>
            </a:r>
          </a:p>
          <a:p>
            <a:pPr>
              <a:lnSpc>
                <a:spcPts val="1800"/>
              </a:lnSpc>
              <a:buNone/>
            </a:pPr>
            <a:r>
              <a:rPr lang="cs-CZ" sz="3200" dirty="0" smtClean="0"/>
              <a:t>se odhodlám zlomit.)</a:t>
            </a:r>
          </a:p>
          <a:p>
            <a:pPr>
              <a:lnSpc>
                <a:spcPts val="1800"/>
              </a:lnSpc>
              <a:buNone/>
            </a:pPr>
            <a:r>
              <a:rPr lang="cs-CZ" sz="3200" i="1" dirty="0" smtClean="0"/>
              <a:t>					Osoby</a:t>
            </a:r>
          </a:p>
          <a:p>
            <a:pPr algn="r">
              <a:lnSpc>
                <a:spcPts val="1800"/>
              </a:lnSpc>
              <a:buNone/>
            </a:pPr>
            <a:endParaRPr lang="cs-CZ" sz="3200" i="1" dirty="0" smtClean="0"/>
          </a:p>
          <a:p>
            <a:pPr>
              <a:lnSpc>
                <a:spcPts val="1800"/>
              </a:lnSpc>
              <a:buNone/>
            </a:pPr>
            <a:r>
              <a:rPr lang="cs-CZ" sz="3200" dirty="0" smtClean="0"/>
              <a:t>			        Terina. Vím jenom,     </a:t>
            </a:r>
          </a:p>
          <a:p>
            <a:pPr>
              <a:lnSpc>
                <a:spcPts val="1800"/>
              </a:lnSpc>
              <a:buNone/>
            </a:pPr>
            <a:r>
              <a:rPr lang="cs-CZ" sz="3200" dirty="0" smtClean="0"/>
              <a:t>že je jí patnáct. Chci si ji vypodobnit, </a:t>
            </a:r>
          </a:p>
          <a:p>
            <a:pPr>
              <a:lnSpc>
                <a:spcPts val="1800"/>
              </a:lnSpc>
              <a:buNone/>
            </a:pPr>
            <a:r>
              <a:rPr lang="cs-CZ" sz="3200" dirty="0" smtClean="0"/>
              <a:t>je však nevypodobitelná. Je </a:t>
            </a:r>
            <a:r>
              <a:rPr lang="cs-CZ" sz="3200" u="sng" dirty="0" smtClean="0"/>
              <a:t>všechno, </a:t>
            </a:r>
          </a:p>
          <a:p>
            <a:pPr>
              <a:lnSpc>
                <a:spcPts val="1800"/>
              </a:lnSpc>
              <a:buNone/>
            </a:pPr>
            <a:r>
              <a:rPr lang="cs-CZ" sz="3200" u="sng" dirty="0" smtClean="0"/>
              <a:t>co mých dvacet let do mě nanosilo </a:t>
            </a:r>
          </a:p>
          <a:p>
            <a:pPr>
              <a:lnSpc>
                <a:spcPts val="1800"/>
              </a:lnSpc>
              <a:buNone/>
            </a:pPr>
            <a:r>
              <a:rPr lang="cs-CZ" sz="3200" u="sng" dirty="0" smtClean="0"/>
              <a:t>z vůní a tvarů…</a:t>
            </a:r>
            <a:endParaRPr lang="cs-CZ" sz="3200" dirty="0" smtClean="0"/>
          </a:p>
          <a:p>
            <a:pPr>
              <a:buNone/>
            </a:pPr>
            <a:endParaRPr lang="cs-CZ" sz="22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5643570" y="1645920"/>
            <a:ext cx="3043230" cy="4663400"/>
          </a:xfrm>
        </p:spPr>
        <p:txBody>
          <a:bodyPr>
            <a:normAutofit fontScale="47500" lnSpcReduction="20000"/>
          </a:bodyPr>
          <a:lstStyle/>
          <a:p>
            <a:pPr marL="514350" indent="-514350">
              <a:lnSpc>
                <a:spcPts val="1800"/>
              </a:lnSpc>
              <a:buClr>
                <a:schemeClr val="tx1"/>
              </a:buClr>
              <a:buNone/>
            </a:pPr>
            <a:r>
              <a:rPr lang="cs-CZ" sz="3200" dirty="0" smtClean="0"/>
              <a:t>1. Z které části básně je tento úryvek? </a:t>
            </a:r>
          </a:p>
          <a:p>
            <a:pPr marL="514350" indent="-514350">
              <a:lnSpc>
                <a:spcPts val="1800"/>
              </a:lnSpc>
              <a:buClr>
                <a:schemeClr val="tx1"/>
              </a:buClr>
              <a:buNone/>
            </a:pPr>
            <a:r>
              <a:rPr lang="cs-CZ" sz="3200" dirty="0" smtClean="0"/>
              <a:t>2.  Interpretujte obsah první části úryvku? Co je jejím obsahem?</a:t>
            </a:r>
          </a:p>
          <a:p>
            <a:pPr>
              <a:lnSpc>
                <a:spcPts val="1800"/>
              </a:lnSpc>
              <a:buNone/>
            </a:pPr>
            <a:r>
              <a:rPr lang="cs-CZ" sz="3200" dirty="0" smtClean="0"/>
              <a:t>3. Vysvětlete obsah veršů </a:t>
            </a:r>
            <a:r>
              <a:rPr lang="cs-CZ" sz="2900" i="1" dirty="0" smtClean="0"/>
              <a:t>Pralesy kopřiv, hvězdami bičované k oknu dokořán </a:t>
            </a:r>
            <a:r>
              <a:rPr lang="cs-CZ" sz="2900" dirty="0" smtClean="0"/>
              <a:t>a</a:t>
            </a:r>
            <a:r>
              <a:rPr lang="cs-CZ" sz="2900" i="1" dirty="0" smtClean="0"/>
              <a:t> chlad ze světnice mě tiskne do teplých a vonných vosků tam venku.</a:t>
            </a:r>
          </a:p>
          <a:p>
            <a:pPr>
              <a:lnSpc>
                <a:spcPts val="1800"/>
              </a:lnSpc>
              <a:buNone/>
            </a:pPr>
            <a:r>
              <a:rPr lang="cs-CZ" sz="2700" dirty="0" smtClean="0"/>
              <a:t>4. </a:t>
            </a:r>
            <a:r>
              <a:rPr lang="cs-CZ" sz="3200" dirty="0" smtClean="0"/>
              <a:t>Co je obsahem druhé části úryvku? Pro který literární druh je toto typické?</a:t>
            </a:r>
          </a:p>
          <a:p>
            <a:pPr>
              <a:lnSpc>
                <a:spcPts val="1800"/>
              </a:lnSpc>
              <a:buNone/>
            </a:pPr>
            <a:r>
              <a:rPr lang="cs-CZ" sz="3200" dirty="0" smtClean="0"/>
              <a:t>5. Vysvětlete obsah veršů </a:t>
            </a:r>
            <a:r>
              <a:rPr lang="cs-CZ" sz="2900" i="1" dirty="0" smtClean="0"/>
              <a:t>všechno, co mých dvacet let do mě nanosilo z vůní a tvarů.</a:t>
            </a:r>
          </a:p>
          <a:p>
            <a:pPr algn="r">
              <a:lnSpc>
                <a:spcPts val="1800"/>
              </a:lnSpc>
              <a:buNone/>
            </a:pPr>
            <a:r>
              <a:rPr lang="cs-CZ" sz="2900" i="1" dirty="0" smtClean="0"/>
              <a:t>Řešení viz </a:t>
            </a:r>
            <a:r>
              <a:rPr lang="cs-CZ" sz="2900" i="1" dirty="0" smtClean="0">
                <a:hlinkClick r:id="rId2" action="ppaction://hlinksldjump"/>
              </a:rPr>
              <a:t>František Hrubín, Romance pro křídlovku Úryvek I. - odpov...</a:t>
            </a:r>
            <a:r>
              <a:rPr lang="cs-CZ" sz="2900" i="1" dirty="0" smtClean="0"/>
              <a:t> </a:t>
            </a:r>
            <a:endParaRPr lang="cs-CZ" sz="29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František Hrubín, Romance pro křídlovku</a:t>
            </a:r>
            <a:br>
              <a:rPr lang="cs-CZ" sz="3600" dirty="0" smtClean="0"/>
            </a:br>
            <a:r>
              <a:rPr lang="cs-CZ" sz="3600" dirty="0" smtClean="0"/>
              <a:t>Úryvek I. </a:t>
            </a:r>
            <a:endParaRPr lang="cs-CZ" sz="3600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571472" y="1785926"/>
          <a:ext cx="8229600" cy="3951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</a:tblGrid>
              <a:tr h="418978">
                <a:tc>
                  <a:txBody>
                    <a:bodyPr/>
                    <a:lstStyle/>
                    <a:p>
                      <a:r>
                        <a:rPr lang="cs-CZ" dirty="0" smtClean="0"/>
                        <a:t>Označte správné řešení,</a:t>
                      </a:r>
                      <a:r>
                        <a:rPr lang="cs-CZ" baseline="0" dirty="0" smtClean="0"/>
                        <a:t> popř. stručně zapište.</a:t>
                      </a:r>
                      <a:endParaRPr lang="cs-CZ" dirty="0"/>
                    </a:p>
                  </a:txBody>
                  <a:tcPr/>
                </a:tc>
              </a:tr>
              <a:tr h="418978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cs-CZ" b="0" u="none" dirty="0" smtClean="0"/>
                        <a:t>a) úvod </a:t>
                      </a:r>
                      <a:r>
                        <a:rPr lang="cs-CZ" dirty="0" smtClean="0"/>
                        <a:t>– b) střed – c) závěr</a:t>
                      </a:r>
                    </a:p>
                    <a:p>
                      <a:pPr marL="342900" indent="-342900">
                        <a:buNone/>
                      </a:pPr>
                      <a:endParaRPr lang="cs-CZ" dirty="0"/>
                    </a:p>
                  </a:txBody>
                  <a:tcPr/>
                </a:tc>
              </a:tr>
              <a:tr h="723168">
                <a:tc>
                  <a:txBody>
                    <a:bodyPr/>
                    <a:lstStyle/>
                    <a:p>
                      <a:r>
                        <a:rPr lang="cs-CZ" dirty="0" smtClean="0"/>
                        <a:t>2. 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723168">
                <a:tc>
                  <a:txBody>
                    <a:bodyPr/>
                    <a:lstStyle/>
                    <a:p>
                      <a:r>
                        <a:rPr lang="cs-CZ" dirty="0" smtClean="0"/>
                        <a:t>3. </a:t>
                      </a:r>
                    </a:p>
                    <a:p>
                      <a:endParaRPr lang="cs-CZ" b="0" i="1" dirty="0"/>
                    </a:p>
                  </a:txBody>
                  <a:tcPr/>
                </a:tc>
              </a:tr>
              <a:tr h="723168">
                <a:tc>
                  <a:txBody>
                    <a:bodyPr/>
                    <a:lstStyle/>
                    <a:p>
                      <a:r>
                        <a:rPr lang="cs-CZ" dirty="0" smtClean="0"/>
                        <a:t>4. 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723168">
                <a:tc>
                  <a:txBody>
                    <a:bodyPr/>
                    <a:lstStyle/>
                    <a:p>
                      <a:r>
                        <a:rPr lang="cs-CZ" dirty="0" smtClean="0"/>
                        <a:t>5. 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František Hrubín, Romance pro křídlovku</a:t>
            </a:r>
            <a:br>
              <a:rPr lang="cs-CZ" sz="3600" dirty="0" smtClean="0"/>
            </a:br>
            <a:r>
              <a:rPr lang="cs-CZ" sz="3600" dirty="0" smtClean="0"/>
              <a:t>Úryvek II. (motiv lásky)</a:t>
            </a:r>
            <a:endParaRPr lang="cs-CZ" sz="3600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543428" cy="452628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ts val="1800"/>
              </a:lnSpc>
              <a:buNone/>
            </a:pPr>
            <a:r>
              <a:rPr lang="cs-CZ" sz="2400" dirty="0" smtClean="0"/>
              <a:t>„Vy nemáte holku?“</a:t>
            </a:r>
          </a:p>
          <a:p>
            <a:pPr algn="ctr">
              <a:lnSpc>
                <a:spcPts val="1800"/>
              </a:lnSpc>
              <a:buNone/>
            </a:pPr>
            <a:r>
              <a:rPr lang="cs-CZ" sz="2400" dirty="0" smtClean="0"/>
              <a:t>			„Ne.“</a:t>
            </a:r>
          </a:p>
          <a:p>
            <a:pPr>
              <a:lnSpc>
                <a:spcPts val="1800"/>
              </a:lnSpc>
              <a:buNone/>
            </a:pPr>
            <a:r>
              <a:rPr lang="cs-CZ" sz="2400" dirty="0" smtClean="0"/>
              <a:t> (</a:t>
            </a:r>
            <a:r>
              <a:rPr lang="cs-CZ" sz="2400" u="sng" dirty="0" smtClean="0"/>
              <a:t>Tončiny drsné ruce</a:t>
            </a:r>
            <a:r>
              <a:rPr lang="cs-CZ" sz="2400" dirty="0" smtClean="0"/>
              <a:t>, jež za to léto </a:t>
            </a:r>
          </a:p>
          <a:p>
            <a:pPr>
              <a:lnSpc>
                <a:spcPts val="1800"/>
              </a:lnSpc>
              <a:buNone/>
            </a:pPr>
            <a:r>
              <a:rPr lang="cs-CZ" sz="2400" dirty="0" smtClean="0"/>
              <a:t>chtěly z mých chlapeckých ramen vydřít slunce</a:t>
            </a:r>
          </a:p>
          <a:p>
            <a:pPr>
              <a:lnSpc>
                <a:spcPts val="1800"/>
              </a:lnSpc>
              <a:buNone/>
            </a:pPr>
            <a:r>
              <a:rPr lang="cs-CZ" sz="2400" dirty="0" smtClean="0"/>
              <a:t>až do poslední šupinky, </a:t>
            </a:r>
            <a:r>
              <a:rPr lang="cs-CZ" sz="2400" u="sng" dirty="0" smtClean="0"/>
              <a:t>vytrhly naráz </a:t>
            </a:r>
          </a:p>
          <a:p>
            <a:pPr>
              <a:lnSpc>
                <a:spcPts val="1800"/>
              </a:lnSpc>
              <a:buNone/>
            </a:pPr>
            <a:r>
              <a:rPr lang="cs-CZ" sz="2400" u="sng" dirty="0" smtClean="0"/>
              <a:t>má křídla z Teriny krve a zpátky do zad </a:t>
            </a:r>
          </a:p>
          <a:p>
            <a:pPr>
              <a:lnSpc>
                <a:spcPts val="1800"/>
              </a:lnSpc>
              <a:buNone/>
            </a:pPr>
            <a:r>
              <a:rPr lang="cs-CZ" sz="2400" u="sng" dirty="0" smtClean="0"/>
              <a:t>jakoby navždy mi je zamáčkly</a:t>
            </a:r>
            <a:r>
              <a:rPr lang="cs-CZ" sz="2400" baseline="30000" dirty="0" smtClean="0"/>
              <a:t>.A)</a:t>
            </a:r>
          </a:p>
          <a:p>
            <a:pPr algn="ctr">
              <a:lnSpc>
                <a:spcPts val="1800"/>
              </a:lnSpc>
              <a:buNone/>
            </a:pPr>
            <a:r>
              <a:rPr lang="cs-CZ" sz="2400" dirty="0" smtClean="0"/>
              <a:t>„Ne.“</a:t>
            </a:r>
          </a:p>
          <a:p>
            <a:pPr>
              <a:lnSpc>
                <a:spcPts val="1800"/>
              </a:lnSpc>
              <a:buNone/>
            </a:pPr>
            <a:r>
              <a:rPr lang="cs-CZ" sz="2400" dirty="0" smtClean="0"/>
              <a:t>		(Stačilo však jít druhý den podle řeky, </a:t>
            </a:r>
          </a:p>
          <a:p>
            <a:pPr>
              <a:lnSpc>
                <a:spcPts val="1800"/>
              </a:lnSpc>
              <a:buNone/>
            </a:pPr>
            <a:r>
              <a:rPr lang="cs-CZ" sz="2400" dirty="0" smtClean="0"/>
              <a:t>abych byl čistý, abych necítil dech </a:t>
            </a:r>
          </a:p>
          <a:p>
            <a:pPr>
              <a:lnSpc>
                <a:spcPts val="1800"/>
              </a:lnSpc>
              <a:buNone/>
            </a:pPr>
            <a:r>
              <a:rPr lang="cs-CZ" sz="2400" dirty="0" smtClean="0"/>
              <a:t>ze silných vyhrnutých rtů, které nikdy </a:t>
            </a:r>
          </a:p>
          <a:p>
            <a:pPr>
              <a:lnSpc>
                <a:spcPts val="1800"/>
              </a:lnSpc>
              <a:buNone/>
            </a:pPr>
            <a:r>
              <a:rPr lang="cs-CZ" sz="2400" dirty="0" smtClean="0"/>
              <a:t>nelíbají, abych neslyšel starý hlas </a:t>
            </a:r>
          </a:p>
          <a:p>
            <a:pPr>
              <a:lnSpc>
                <a:spcPts val="1800"/>
              </a:lnSpc>
              <a:buNone/>
            </a:pPr>
            <a:r>
              <a:rPr lang="cs-CZ" sz="2400" dirty="0" smtClean="0"/>
              <a:t>s nakřáplým smíchem: „Copak s takovým klukem? </a:t>
            </a:r>
          </a:p>
          <a:p>
            <a:pPr>
              <a:lnSpc>
                <a:spcPts val="1800"/>
              </a:lnSpc>
              <a:buNone/>
            </a:pPr>
            <a:r>
              <a:rPr lang="cs-CZ" sz="2400" dirty="0" smtClean="0"/>
              <a:t>Pokaždý roztečeš jako svíčka!)</a:t>
            </a:r>
          </a:p>
          <a:p>
            <a:pPr algn="ctr">
              <a:lnSpc>
                <a:spcPts val="1800"/>
              </a:lnSpc>
              <a:buNone/>
            </a:pPr>
            <a:r>
              <a:rPr lang="cs-CZ" sz="2400" dirty="0" smtClean="0"/>
              <a:t>			„Ne!“</a:t>
            </a:r>
          </a:p>
          <a:p>
            <a:pPr>
              <a:lnSpc>
                <a:spcPts val="1800"/>
              </a:lnSpc>
              <a:buNone/>
            </a:pPr>
            <a:r>
              <a:rPr lang="cs-CZ" sz="2400" dirty="0" smtClean="0"/>
              <a:t>Vzala mě kolem krku a vrátila mi </a:t>
            </a:r>
          </a:p>
          <a:p>
            <a:pPr>
              <a:lnSpc>
                <a:spcPts val="1800"/>
              </a:lnSpc>
              <a:buNone/>
            </a:pPr>
            <a:r>
              <a:rPr lang="cs-CZ" sz="2400" dirty="0" smtClean="0"/>
              <a:t>polibek, ale na ústa: „Já vás mám </a:t>
            </a:r>
          </a:p>
          <a:p>
            <a:pPr>
              <a:lnSpc>
                <a:spcPts val="1800"/>
              </a:lnSpc>
              <a:buNone/>
            </a:pPr>
            <a:r>
              <a:rPr lang="cs-CZ" sz="2400" dirty="0" smtClean="0"/>
              <a:t>taky moc ráda.“</a:t>
            </a:r>
          </a:p>
          <a:p>
            <a:pPr>
              <a:buNone/>
            </a:pPr>
            <a:endParaRPr lang="cs-CZ" sz="1800" dirty="0" smtClean="0"/>
          </a:p>
          <a:p>
            <a:pPr algn="ctr">
              <a:buNone/>
            </a:pPr>
            <a:endParaRPr lang="cs-CZ" sz="18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4929190" y="1645920"/>
            <a:ext cx="3757610" cy="452628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2700" dirty="0" smtClean="0"/>
              <a:t>1. V ukázce jsou zmíněny obě ženské postavy, symbolizující dvě polohy lásky – smyslně tělesnou a platonicky okouzlenou. Odhadněte podle textu ukázky, která z nich je symbolem lásky tělesné, a odůvodněte  svůj názor.</a:t>
            </a:r>
          </a:p>
          <a:p>
            <a:pPr>
              <a:buNone/>
            </a:pPr>
            <a:r>
              <a:rPr lang="cs-CZ" sz="2700" dirty="0" smtClean="0"/>
              <a:t>2. Text obsahuje i přímou řeč. Čím se liší z hlediska lexikálního od dalšího textu? Jaká vrstva slovní zásoby je tam užita?</a:t>
            </a:r>
          </a:p>
          <a:p>
            <a:pPr>
              <a:buNone/>
            </a:pPr>
            <a:r>
              <a:rPr lang="cs-CZ" sz="2700" dirty="0" smtClean="0"/>
              <a:t>3. Pokuste se vlastními slovy vysvětlit obsah podtrženého obrazného pojmenování. Co mohou symbolizovat „křídla“?</a:t>
            </a:r>
          </a:p>
          <a:p>
            <a:pPr>
              <a:buNone/>
            </a:pPr>
            <a:endParaRPr lang="cs-CZ" dirty="0" smtClean="0"/>
          </a:p>
          <a:p>
            <a:pPr algn="r">
              <a:buNone/>
            </a:pPr>
            <a:r>
              <a:rPr lang="cs-CZ" sz="1600" dirty="0" smtClean="0"/>
              <a:t>Řešení viz </a:t>
            </a:r>
            <a:r>
              <a:rPr lang="cs-CZ" sz="1600" dirty="0" smtClean="0">
                <a:hlinkClick r:id="rId2" action="ppaction://hlinksldjump"/>
              </a:rPr>
              <a:t>František Hrubín, Romance pro křídlovku Úryvek II. - odpo...</a:t>
            </a:r>
            <a:endParaRPr lang="cs-CZ" sz="23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František Hrubín, Romance pro křídlovku</a:t>
            </a:r>
            <a:br>
              <a:rPr lang="cs-CZ" sz="3600" dirty="0" smtClean="0"/>
            </a:br>
            <a:r>
              <a:rPr lang="cs-CZ" sz="3600" dirty="0" smtClean="0"/>
              <a:t>Úryvek II. (motiv lásky) </a:t>
            </a:r>
            <a:endParaRPr lang="cs-CZ" sz="3600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500034" y="2143116"/>
          <a:ext cx="8229600" cy="311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Zde zapište své odpovědi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1.</a:t>
                      </a:r>
                    </a:p>
                    <a:p>
                      <a:pPr marL="342900" indent="-342900">
                        <a:buNone/>
                      </a:pPr>
                      <a:endParaRPr lang="cs-CZ" dirty="0" smtClean="0"/>
                    </a:p>
                    <a:p>
                      <a:pPr marL="342900" indent="-342900">
                        <a:buNone/>
                      </a:pP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 </a:t>
                      </a:r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 </a:t>
                      </a:r>
                    </a:p>
                    <a:p>
                      <a:endParaRPr lang="cs-CZ" b="0" i="1" dirty="0" smtClean="0"/>
                    </a:p>
                    <a:p>
                      <a:endParaRPr lang="cs-CZ" b="0" i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František Hrubín, Romance pro křídlovku</a:t>
            </a:r>
            <a:br>
              <a:rPr lang="cs-CZ" sz="3600" dirty="0" smtClean="0"/>
            </a:br>
            <a:r>
              <a:rPr lang="cs-CZ" sz="3600" dirty="0" smtClean="0"/>
              <a:t>Úryvek III. (motiv smrti)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5114932" cy="45262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900" dirty="0" smtClean="0"/>
              <a:t>…„Neumřete mi!“ řekla mi dnes ráno. </a:t>
            </a:r>
          </a:p>
          <a:p>
            <a:pPr>
              <a:buNone/>
            </a:pPr>
            <a:r>
              <a:rPr lang="cs-CZ" sz="1900" dirty="0" smtClean="0"/>
              <a:t>Já umřít? Jsem přece k zbláznění živý, </a:t>
            </a:r>
          </a:p>
          <a:p>
            <a:pPr>
              <a:buNone/>
            </a:pPr>
            <a:r>
              <a:rPr lang="cs-CZ" sz="1900" dirty="0" smtClean="0"/>
              <a:t>už dnes ráno je mne víc o synka, jemuž bude </a:t>
            </a:r>
          </a:p>
          <a:p>
            <a:pPr>
              <a:buNone/>
            </a:pPr>
            <a:r>
              <a:rPr lang="cs-CZ" sz="1900" dirty="0" smtClean="0"/>
              <a:t>k smíchu taková stará věc, jako je břitva, … </a:t>
            </a:r>
          </a:p>
          <a:p>
            <a:pPr>
              <a:buNone/>
            </a:pPr>
            <a:r>
              <a:rPr lang="cs-CZ" sz="1900" dirty="0" smtClean="0"/>
              <a:t>				je mne víc </a:t>
            </a:r>
          </a:p>
          <a:p>
            <a:pPr>
              <a:buNone/>
            </a:pPr>
            <a:r>
              <a:rPr lang="cs-CZ" sz="1900" dirty="0" smtClean="0"/>
              <a:t>o dceru, sjíždějící na kánoi </a:t>
            </a:r>
          </a:p>
          <a:p>
            <a:pPr>
              <a:buNone/>
            </a:pPr>
            <a:r>
              <a:rPr lang="cs-CZ" sz="1900" dirty="0" smtClean="0"/>
              <a:t>Pěnkavský jez (už tam nespatří chlapce, </a:t>
            </a:r>
          </a:p>
          <a:p>
            <a:pPr>
              <a:buNone/>
            </a:pPr>
            <a:r>
              <a:rPr lang="cs-CZ" sz="1900" dirty="0" smtClean="0"/>
              <a:t>jenž nesl mé jméno a pro nějž každý </a:t>
            </a:r>
          </a:p>
          <a:p>
            <a:pPr>
              <a:buNone/>
            </a:pPr>
            <a:r>
              <a:rPr lang="cs-CZ" sz="1900" dirty="0" smtClean="0"/>
              <a:t>zlatý oblázek pod zelenavým proudem </a:t>
            </a:r>
          </a:p>
          <a:p>
            <a:pPr>
              <a:buNone/>
            </a:pPr>
            <a:r>
              <a:rPr lang="cs-CZ" sz="1900" dirty="0" smtClean="0"/>
              <a:t>byl dívčím kolenem), </a:t>
            </a:r>
          </a:p>
          <a:p>
            <a:pPr>
              <a:buNone/>
            </a:pPr>
            <a:r>
              <a:rPr lang="cs-CZ" sz="1900" dirty="0" smtClean="0"/>
              <a:t>				už dnes je mne víc </a:t>
            </a:r>
          </a:p>
          <a:p>
            <a:pPr>
              <a:buNone/>
            </a:pPr>
            <a:r>
              <a:rPr lang="cs-CZ" sz="1900" dirty="0" smtClean="0"/>
              <a:t>o tvrdou a zuřivou práci, do které </a:t>
            </a:r>
          </a:p>
          <a:p>
            <a:pPr>
              <a:buNone/>
            </a:pPr>
            <a:r>
              <a:rPr lang="cs-CZ" sz="1900" dirty="0" smtClean="0"/>
              <a:t>své noci budu zaklínat, </a:t>
            </a:r>
          </a:p>
          <a:p>
            <a:pPr>
              <a:buNone/>
            </a:pPr>
            <a:r>
              <a:rPr lang="cs-CZ" sz="1900" dirty="0" smtClean="0"/>
              <a:t>				ale je mne také </a:t>
            </a:r>
          </a:p>
          <a:p>
            <a:pPr>
              <a:buNone/>
            </a:pPr>
            <a:r>
              <a:rPr lang="cs-CZ" sz="1900" dirty="0" smtClean="0"/>
              <a:t>víc o tvůj ztracený hrob, Terino -  …</a:t>
            </a:r>
            <a:endParaRPr lang="cs-CZ" sz="19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572132" y="1645920"/>
            <a:ext cx="3114668" cy="4526280"/>
          </a:xfrm>
        </p:spPr>
        <p:txBody>
          <a:bodyPr>
            <a:noAutofit/>
          </a:bodyPr>
          <a:lstStyle/>
          <a:p>
            <a:pPr>
              <a:lnSpc>
                <a:spcPts val="2000"/>
              </a:lnSpc>
              <a:buNone/>
            </a:pPr>
            <a:r>
              <a:rPr lang="cs-CZ" sz="1800" dirty="0" smtClean="0"/>
              <a:t>Smrt je v úryvku jak dovršením života (dědeček), tak jeho předčasným přerušením (Terina). </a:t>
            </a:r>
          </a:p>
          <a:p>
            <a:pPr>
              <a:lnSpc>
                <a:spcPts val="2000"/>
              </a:lnSpc>
              <a:buNone/>
            </a:pPr>
            <a:r>
              <a:rPr lang="cs-CZ" sz="1900" dirty="0" smtClean="0"/>
              <a:t>1. Kde se v úryvku objevuje motiv smrti? </a:t>
            </a:r>
          </a:p>
          <a:p>
            <a:pPr>
              <a:lnSpc>
                <a:spcPts val="2000"/>
              </a:lnSpc>
              <a:buNone/>
            </a:pPr>
            <a:r>
              <a:rPr lang="cs-CZ" sz="1900" dirty="0" smtClean="0"/>
              <a:t>2. Jaké slovní spojení se v úryvku opakuje? Jak byste vysvětlili význam tohoto obrazného pojmenování? Jedná se o metaforu?</a:t>
            </a:r>
          </a:p>
          <a:p>
            <a:pPr>
              <a:lnSpc>
                <a:spcPts val="2000"/>
              </a:lnSpc>
              <a:buNone/>
            </a:pPr>
            <a:r>
              <a:rPr lang="cs-CZ" sz="1900" dirty="0" smtClean="0"/>
              <a:t>3. Jaké slovesné osoby jsou v textu použity, jedná-li se o postavu Teriny? Proč?</a:t>
            </a:r>
          </a:p>
          <a:p>
            <a:pPr>
              <a:lnSpc>
                <a:spcPts val="2000"/>
              </a:lnSpc>
              <a:buNone/>
            </a:pPr>
            <a:r>
              <a:rPr lang="cs-CZ" sz="1900" dirty="0" smtClean="0"/>
              <a:t>4. Kdo je oním chlapcem u jezu? </a:t>
            </a:r>
          </a:p>
          <a:p>
            <a:pPr algn="r">
              <a:lnSpc>
                <a:spcPts val="2000"/>
              </a:lnSpc>
              <a:buNone/>
            </a:pPr>
            <a:r>
              <a:rPr lang="cs-CZ" sz="1400" dirty="0" smtClean="0"/>
              <a:t>Řešení viz </a:t>
            </a:r>
            <a:r>
              <a:rPr lang="cs-CZ" sz="1400" dirty="0" smtClean="0">
                <a:hlinkClick r:id="rId2" action="ppaction://hlinksldjump"/>
              </a:rPr>
              <a:t>František Hrubín, Romance pro křídlovku Úryvek III. - řeš...</a:t>
            </a: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František Hrubín, Romance pro křídlovku</a:t>
            </a:r>
            <a:br>
              <a:rPr lang="cs-CZ" sz="3600" dirty="0" smtClean="0"/>
            </a:br>
            <a:r>
              <a:rPr lang="cs-CZ" sz="3600" dirty="0" smtClean="0"/>
              <a:t>Úryvek III. (motiv smrti) </a:t>
            </a:r>
            <a:endParaRPr lang="cs-CZ" sz="3600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500034" y="1785926"/>
          <a:ext cx="8229600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Zde zapište své odpovědi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1.</a:t>
                      </a:r>
                    </a:p>
                    <a:p>
                      <a:pPr marL="342900" indent="-342900">
                        <a:buNone/>
                      </a:pPr>
                      <a:endParaRPr lang="cs-CZ" dirty="0" smtClean="0"/>
                    </a:p>
                    <a:p>
                      <a:pPr marL="342900" indent="-342900">
                        <a:buNone/>
                      </a:pP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i="0" dirty="0" smtClean="0"/>
                        <a:t>3.</a:t>
                      </a:r>
                    </a:p>
                    <a:p>
                      <a:endParaRPr lang="cs-CZ" b="0" i="1" dirty="0" smtClean="0"/>
                    </a:p>
                    <a:p>
                      <a:endParaRPr lang="cs-CZ" b="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None/>
                      </a:pPr>
                      <a:r>
                        <a:rPr lang="cs-CZ" b="0" i="0" dirty="0" smtClean="0"/>
                        <a:t>4.</a:t>
                      </a:r>
                    </a:p>
                    <a:p>
                      <a:pPr marL="342900" indent="-342900">
                        <a:buNone/>
                      </a:pPr>
                      <a:endParaRPr lang="cs-CZ" b="0" i="0" dirty="0" smtClean="0"/>
                    </a:p>
                    <a:p>
                      <a:pPr marL="342900" indent="-342900">
                        <a:buNone/>
                      </a:pPr>
                      <a:endParaRPr lang="cs-CZ" b="0" i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František Hrubín</a:t>
            </a:r>
            <a:br>
              <a:rPr lang="cs-CZ" sz="3600" dirty="0" smtClean="0"/>
            </a:br>
            <a:r>
              <a:rPr lang="cs-CZ" sz="3600" dirty="0" smtClean="0"/>
              <a:t>Romance pro křídlovku – close text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900618" cy="452628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dirty="0" smtClean="0"/>
              <a:t>				</a:t>
            </a:r>
            <a:r>
              <a:rPr lang="cs-CZ" sz="3000" dirty="0" smtClean="0"/>
              <a:t>      …je mne víc </a:t>
            </a:r>
          </a:p>
          <a:p>
            <a:pPr>
              <a:buNone/>
            </a:pPr>
            <a:r>
              <a:rPr lang="cs-CZ" sz="3000" dirty="0" smtClean="0"/>
              <a:t>o den, kdy se můj ………… poprvé </a:t>
            </a:r>
          </a:p>
          <a:p>
            <a:pPr>
              <a:buNone/>
            </a:pPr>
            <a:r>
              <a:rPr lang="cs-CZ" sz="3000" dirty="0" smtClean="0"/>
              <a:t>bude ……… a já mu nenabrousím břitvu, </a:t>
            </a:r>
          </a:p>
          <a:p>
            <a:pPr>
              <a:buNone/>
            </a:pPr>
            <a:r>
              <a:rPr lang="cs-CZ" sz="3000" dirty="0" smtClean="0"/>
              <a:t>ani mu neukážu, jak ji přiložit k ……..., </a:t>
            </a:r>
          </a:p>
          <a:p>
            <a:pPr>
              <a:buNone/>
            </a:pPr>
            <a:r>
              <a:rPr lang="cs-CZ" sz="3000" dirty="0" smtClean="0"/>
              <a:t>bude mu k smíchu taková stará věc, </a:t>
            </a:r>
          </a:p>
          <a:p>
            <a:pPr>
              <a:buNone/>
            </a:pPr>
            <a:r>
              <a:rPr lang="cs-CZ" sz="3000" dirty="0" smtClean="0"/>
              <a:t>jako je …………, ale budu blaženě </a:t>
            </a:r>
          </a:p>
          <a:p>
            <a:pPr>
              <a:buNone/>
            </a:pPr>
            <a:r>
              <a:rPr lang="cs-CZ" sz="3000" dirty="0" smtClean="0"/>
              <a:t>naslouchat, jak mu na hladkých hubených 				    lících </a:t>
            </a:r>
          </a:p>
          <a:p>
            <a:pPr>
              <a:buNone/>
            </a:pPr>
            <a:r>
              <a:rPr lang="cs-CZ" sz="3000" dirty="0" smtClean="0"/>
              <a:t>jako čmelák bzučí elektrický ………….., </a:t>
            </a:r>
          </a:p>
          <a:p>
            <a:pPr>
              <a:buNone/>
            </a:pPr>
            <a:r>
              <a:rPr lang="cs-CZ" sz="3000" dirty="0" smtClean="0"/>
              <a:t>už navždy jist, že ho ani nenapadne </a:t>
            </a:r>
          </a:p>
          <a:p>
            <a:pPr>
              <a:buNone/>
            </a:pPr>
            <a:r>
              <a:rPr lang="cs-CZ" sz="3000" dirty="0" smtClean="0"/>
              <a:t>říci si o břitvu (v břitvě bude stále </a:t>
            </a:r>
          </a:p>
          <a:p>
            <a:pPr>
              <a:buNone/>
            </a:pPr>
            <a:r>
              <a:rPr lang="cs-CZ" sz="3000" dirty="0" smtClean="0"/>
              <a:t>něco z ………..), a za toho bzučení </a:t>
            </a:r>
          </a:p>
          <a:p>
            <a:pPr>
              <a:buNone/>
            </a:pPr>
            <a:r>
              <a:rPr lang="cs-CZ" sz="3000" dirty="0" smtClean="0"/>
              <a:t>můj synek, jako jsem kdysi …………. já, </a:t>
            </a:r>
          </a:p>
          <a:p>
            <a:pPr>
              <a:buNone/>
            </a:pPr>
            <a:r>
              <a:rPr lang="cs-CZ" sz="3000" dirty="0" smtClean="0"/>
              <a:t>vstoupí mezi …………., kteří dosud mají </a:t>
            </a:r>
          </a:p>
          <a:p>
            <a:pPr>
              <a:buNone/>
            </a:pPr>
            <a:r>
              <a:rPr lang="cs-CZ" sz="3000" dirty="0" smtClean="0"/>
              <a:t>…………..  po pradávných předcích ---</a:t>
            </a:r>
            <a:endParaRPr lang="cs-CZ" sz="30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5643570" y="1645920"/>
            <a:ext cx="3043230" cy="4526280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cs-CZ" dirty="0" smtClean="0"/>
              <a:t>V básni je opakování slov a motivů časté, jak vidíte v dalším úryvku týkajícím se dospívání v muže. Pokuste se odhadnout, jaká slova v textu chybí a doplňte: </a:t>
            </a:r>
          </a:p>
          <a:p>
            <a:pPr algn="ctr">
              <a:buNone/>
            </a:pPr>
            <a:endParaRPr lang="cs-CZ" sz="3100" dirty="0" smtClean="0"/>
          </a:p>
          <a:p>
            <a:pPr algn="ctr">
              <a:buNone/>
            </a:pPr>
            <a:r>
              <a:rPr lang="cs-CZ" sz="3100" dirty="0" smtClean="0"/>
              <a:t>břitva - dospělé</a:t>
            </a:r>
          </a:p>
          <a:p>
            <a:pPr algn="ctr">
              <a:buNone/>
            </a:pPr>
            <a:r>
              <a:rPr lang="cs-CZ" sz="3100" dirty="0" smtClean="0"/>
              <a:t>holit - srst</a:t>
            </a:r>
          </a:p>
          <a:p>
            <a:pPr algn="ctr">
              <a:buNone/>
            </a:pPr>
            <a:r>
              <a:rPr lang="cs-CZ" sz="3100" dirty="0" smtClean="0"/>
              <a:t>strojek - synek</a:t>
            </a:r>
          </a:p>
          <a:p>
            <a:pPr algn="ctr">
              <a:buNone/>
            </a:pPr>
            <a:r>
              <a:rPr lang="cs-CZ" sz="3100" dirty="0" smtClean="0"/>
              <a:t>tváři - vraždy</a:t>
            </a:r>
          </a:p>
          <a:p>
            <a:pPr algn="ctr">
              <a:buNone/>
            </a:pPr>
            <a:r>
              <a:rPr lang="cs-CZ" sz="3100" dirty="0" smtClean="0"/>
              <a:t>vstoupil </a:t>
            </a:r>
          </a:p>
          <a:p>
            <a:pPr algn="r">
              <a:buNone/>
            </a:pPr>
            <a:r>
              <a:rPr lang="cs-CZ" sz="1600" smtClean="0"/>
              <a:t>Řešení viz </a:t>
            </a:r>
            <a:r>
              <a:rPr lang="cs-CZ" sz="1600" smtClean="0">
                <a:hlinkClick r:id="rId2" action="ppaction://hlinksldjump"/>
              </a:rPr>
              <a:t>František Hrubín Romance pro křídlovku – close text - řešení</a:t>
            </a:r>
            <a:r>
              <a:rPr lang="cs-CZ" sz="1600" smtClean="0"/>
              <a:t> </a:t>
            </a:r>
            <a:endParaRPr lang="cs-CZ" sz="2600" dirty="0" smtClean="0"/>
          </a:p>
          <a:p>
            <a:pPr algn="just">
              <a:buNone/>
            </a:pPr>
            <a:endParaRPr lang="cs-CZ" sz="3100" dirty="0" smtClean="0"/>
          </a:p>
          <a:p>
            <a:pPr algn="just">
              <a:buNone/>
            </a:pPr>
            <a:r>
              <a:rPr lang="cs-CZ" sz="2900" dirty="0" smtClean="0"/>
              <a:t>Jaká jiná slova a spojení můžeme spojovat se vstupem do světa dospělých? </a:t>
            </a:r>
          </a:p>
          <a:p>
            <a:pPr algn="just">
              <a:buNone/>
            </a:pPr>
            <a:endParaRPr lang="cs-CZ" sz="2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3600" dirty="0" smtClean="0"/>
              <a:t>František Hrubín, Romance pro křídlovku</a:t>
            </a:r>
            <a:br>
              <a:rPr lang="cs-CZ" sz="3600" dirty="0" smtClean="0"/>
            </a:br>
            <a:r>
              <a:rPr lang="cs-CZ" sz="3600" dirty="0" smtClean="0"/>
              <a:t>Úryvek I. - odpovědi </a:t>
            </a:r>
            <a:endParaRPr lang="cs-CZ" sz="3600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646238"/>
          <a:ext cx="8229600" cy="276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Řešení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r>
                        <a:rPr lang="cs-CZ" b="1" u="sng" dirty="0" smtClean="0"/>
                        <a:t>. a) úvod </a:t>
                      </a:r>
                      <a:r>
                        <a:rPr lang="cs-CZ" dirty="0" smtClean="0"/>
                        <a:t>– b) střed – c) závěr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 Subjektivně zabarvený popis letní noci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 </a:t>
                      </a:r>
                      <a:r>
                        <a:rPr lang="cs-CZ" b="0" i="1" dirty="0" smtClean="0"/>
                        <a:t>a) silná vůně kopřiv, kterých roste mnoho, b) krásný příklad personifikace vyjadřuje odlišnost</a:t>
                      </a:r>
                      <a:r>
                        <a:rPr lang="cs-CZ" b="0" i="1" baseline="0" dirty="0" smtClean="0"/>
                        <a:t> mezi venkovní teplou letní nocí a chladnějším vnitřním prostředím </a:t>
                      </a:r>
                      <a:endParaRPr lang="cs-CZ" b="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4. Subjektivně zabarvená</a:t>
                      </a:r>
                      <a:r>
                        <a:rPr lang="cs-CZ" baseline="0" dirty="0" smtClean="0"/>
                        <a:t> charakteristika postavy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5. Všechny zkušenosti a zážitky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František Hrubín, Romance pro křídlovku</a:t>
            </a:r>
            <a:br>
              <a:rPr lang="cs-CZ" sz="3600" dirty="0" smtClean="0"/>
            </a:br>
            <a:r>
              <a:rPr lang="cs-CZ" sz="3600" dirty="0" smtClean="0"/>
              <a:t>Úryvek II. - odpovědi </a:t>
            </a:r>
            <a:endParaRPr lang="cs-CZ" sz="3600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646238"/>
          <a:ext cx="8229600" cy="229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Možná</a:t>
                      </a:r>
                      <a:r>
                        <a:rPr lang="cs-CZ" baseline="0" dirty="0" smtClean="0"/>
                        <a:t> řešení – lze formulovat jinak, popř. doplnit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r>
                        <a:rPr lang="cs-CZ" b="0" u="none" dirty="0" smtClean="0"/>
                        <a:t>. Smyslnost</a:t>
                      </a:r>
                      <a:r>
                        <a:rPr lang="cs-CZ" b="0" u="none" baseline="0" dirty="0" smtClean="0"/>
                        <a:t> a erotika – Tonka … hovorová i nespisovná slovní zásoba v přímé řeči, použitá adjektiva v charakteristice,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  Užití nespisovného jazyka, popř. hovorových výrazů u všech</a:t>
                      </a:r>
                      <a:r>
                        <a:rPr lang="cs-CZ" baseline="0" dirty="0" smtClean="0"/>
                        <a:t> mluvčích.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 Křídla jsou symbolem rozletu a</a:t>
                      </a:r>
                      <a:r>
                        <a:rPr lang="cs-CZ" baseline="0" dirty="0" smtClean="0"/>
                        <a:t> mládí, zatímco Terina lyrického mluvčího povznáší, Tonka ho tlačí zpět k zemi</a:t>
                      </a:r>
                      <a:endParaRPr lang="cs-CZ" b="0" i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600" dirty="0" smtClean="0"/>
              <a:t>František Hrubín, Romance pro křídlovku</a:t>
            </a:r>
            <a:br>
              <a:rPr lang="cs-CZ" sz="3600" dirty="0" smtClean="0"/>
            </a:br>
            <a:r>
              <a:rPr lang="cs-CZ" sz="3600" dirty="0" smtClean="0"/>
              <a:t>Úryvek III. - řešení </a:t>
            </a:r>
            <a:endParaRPr lang="cs-CZ" sz="3600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646238"/>
          <a:ext cx="8229600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Řešení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None/>
                      </a:pPr>
                      <a:r>
                        <a:rPr lang="cs-CZ" dirty="0" smtClean="0"/>
                        <a:t>1. V úvodu („Neumřete mi“) a v závěru (ztracený hrob)</a:t>
                      </a:r>
                    </a:p>
                    <a:p>
                      <a:pPr marL="342900" indent="-342900">
                        <a:buNone/>
                      </a:pP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  „je mne víc o“ – jiný obraz pro životní zkušenosti, to, co</a:t>
                      </a:r>
                      <a:r>
                        <a:rPr lang="cs-CZ" baseline="0" dirty="0" smtClean="0"/>
                        <a:t> člověk </a:t>
                      </a:r>
                      <a:r>
                        <a:rPr lang="cs-CZ" dirty="0" smtClean="0"/>
                        <a:t>v životě získává, co</a:t>
                      </a:r>
                      <a:r>
                        <a:rPr lang="cs-CZ" baseline="0" dirty="0" smtClean="0"/>
                        <a:t> jeho život naplňuje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  V úvodu třetí,</a:t>
                      </a:r>
                      <a:r>
                        <a:rPr lang="cs-CZ" baseline="0" dirty="0" smtClean="0"/>
                        <a:t> v závěru druhá (přímé oslovení, subjektivnější)</a:t>
                      </a:r>
                      <a:endParaRPr lang="cs-CZ" dirty="0" smtClean="0"/>
                    </a:p>
                    <a:p>
                      <a:endParaRPr lang="cs-CZ" b="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AutoNum type="arabicPeriod" startAt="4"/>
                      </a:pPr>
                      <a:r>
                        <a:rPr lang="cs-CZ" b="0" i="0" dirty="0" smtClean="0"/>
                        <a:t>Sám autor v době dospívání</a:t>
                      </a:r>
                    </a:p>
                    <a:p>
                      <a:pPr marL="342900" indent="-342900">
                        <a:buAutoNum type="arabicPeriod" startAt="4"/>
                      </a:pPr>
                      <a:endParaRPr lang="cs-CZ" b="0" i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3200" dirty="0" smtClean="0"/>
              <a:t>František Hrubín</a:t>
            </a:r>
            <a:br>
              <a:rPr lang="cs-CZ" sz="3200" dirty="0" smtClean="0"/>
            </a:br>
            <a:r>
              <a:rPr lang="cs-CZ" sz="3200" dirty="0" smtClean="0"/>
              <a:t>Romance pro křídlovku – close text - řešení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6900882" cy="452628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/>
              <a:t>				</a:t>
            </a:r>
            <a:r>
              <a:rPr lang="cs-CZ" sz="3000" dirty="0" smtClean="0"/>
              <a:t>  	    …je mne víc </a:t>
            </a:r>
          </a:p>
          <a:p>
            <a:pPr>
              <a:buNone/>
            </a:pPr>
            <a:r>
              <a:rPr lang="cs-CZ" sz="3000" dirty="0" smtClean="0"/>
              <a:t>o den, kdy se můj …</a:t>
            </a:r>
            <a:r>
              <a:rPr lang="cs-CZ" sz="3000" b="1" dirty="0" smtClean="0"/>
              <a:t>synek</a:t>
            </a:r>
            <a:r>
              <a:rPr lang="cs-CZ" sz="3000" dirty="0" smtClean="0"/>
              <a:t>… poprvé </a:t>
            </a:r>
          </a:p>
          <a:p>
            <a:pPr>
              <a:buNone/>
            </a:pPr>
            <a:r>
              <a:rPr lang="cs-CZ" sz="3000" dirty="0" smtClean="0"/>
              <a:t>bude …</a:t>
            </a:r>
            <a:r>
              <a:rPr lang="cs-CZ" sz="3000" b="1" dirty="0" smtClean="0"/>
              <a:t>holit</a:t>
            </a:r>
            <a:r>
              <a:rPr lang="cs-CZ" sz="3000" dirty="0" smtClean="0"/>
              <a:t>… a já mu nenabrousím břitvu, </a:t>
            </a:r>
          </a:p>
          <a:p>
            <a:pPr>
              <a:buNone/>
            </a:pPr>
            <a:r>
              <a:rPr lang="cs-CZ" sz="3000" dirty="0" smtClean="0"/>
              <a:t>ani mu neukážu, jak ji přiložit k …</a:t>
            </a:r>
            <a:r>
              <a:rPr lang="cs-CZ" sz="3000" b="1" dirty="0" smtClean="0"/>
              <a:t>tváři</a:t>
            </a:r>
            <a:r>
              <a:rPr lang="cs-CZ" sz="3000" dirty="0" smtClean="0"/>
              <a:t>..., </a:t>
            </a:r>
          </a:p>
          <a:p>
            <a:pPr>
              <a:buNone/>
            </a:pPr>
            <a:r>
              <a:rPr lang="cs-CZ" sz="3000" dirty="0" smtClean="0"/>
              <a:t>bude mu k smíchu taková stará věc, </a:t>
            </a:r>
          </a:p>
          <a:p>
            <a:pPr>
              <a:buNone/>
            </a:pPr>
            <a:r>
              <a:rPr lang="cs-CZ" sz="3000" dirty="0" smtClean="0"/>
              <a:t>jako je …</a:t>
            </a:r>
            <a:r>
              <a:rPr lang="cs-CZ" sz="3000" b="1" dirty="0" smtClean="0"/>
              <a:t>břitva</a:t>
            </a:r>
            <a:r>
              <a:rPr lang="cs-CZ" sz="3000" dirty="0" smtClean="0"/>
              <a:t>…, ale budu blaženě </a:t>
            </a:r>
          </a:p>
          <a:p>
            <a:pPr>
              <a:buNone/>
            </a:pPr>
            <a:r>
              <a:rPr lang="cs-CZ" sz="3000" dirty="0" smtClean="0"/>
              <a:t>naslouchat, jak mu na hladkých hubených 				    			    lících </a:t>
            </a:r>
          </a:p>
          <a:p>
            <a:pPr>
              <a:buNone/>
            </a:pPr>
            <a:r>
              <a:rPr lang="cs-CZ" sz="3000" dirty="0" smtClean="0"/>
              <a:t>jako čmelák bzučí elektrický …</a:t>
            </a:r>
            <a:r>
              <a:rPr lang="cs-CZ" sz="3000" b="1" dirty="0" smtClean="0"/>
              <a:t>strojek</a:t>
            </a:r>
            <a:r>
              <a:rPr lang="cs-CZ" sz="3000" dirty="0" smtClean="0"/>
              <a:t>.., </a:t>
            </a:r>
          </a:p>
          <a:p>
            <a:pPr>
              <a:buNone/>
            </a:pPr>
            <a:r>
              <a:rPr lang="cs-CZ" sz="3000" dirty="0" smtClean="0"/>
              <a:t>už navždy jist, že ho ani nenapadne </a:t>
            </a:r>
          </a:p>
          <a:p>
            <a:pPr>
              <a:buNone/>
            </a:pPr>
            <a:r>
              <a:rPr lang="cs-CZ" sz="3000" dirty="0" smtClean="0"/>
              <a:t>říci si o břitvu (v břitvě bude stále </a:t>
            </a:r>
          </a:p>
          <a:p>
            <a:pPr>
              <a:buNone/>
            </a:pPr>
            <a:r>
              <a:rPr lang="cs-CZ" sz="3000" dirty="0" smtClean="0"/>
              <a:t>něco z …</a:t>
            </a:r>
            <a:r>
              <a:rPr lang="cs-CZ" sz="3000" b="1" dirty="0" smtClean="0"/>
              <a:t>vraždy.</a:t>
            </a:r>
            <a:r>
              <a:rPr lang="cs-CZ" sz="3000" dirty="0" smtClean="0"/>
              <a:t>..), a za toho bzučení </a:t>
            </a:r>
          </a:p>
          <a:p>
            <a:pPr>
              <a:buNone/>
            </a:pPr>
            <a:r>
              <a:rPr lang="cs-CZ" sz="3000" dirty="0" smtClean="0"/>
              <a:t>můj synek, jako jsem kdysi …</a:t>
            </a:r>
            <a:r>
              <a:rPr lang="cs-CZ" sz="3000" b="1" dirty="0" smtClean="0"/>
              <a:t>vstoupil</a:t>
            </a:r>
            <a:r>
              <a:rPr lang="cs-CZ" sz="3000" dirty="0" smtClean="0"/>
              <a:t>... já, </a:t>
            </a:r>
          </a:p>
          <a:p>
            <a:pPr>
              <a:buNone/>
            </a:pPr>
            <a:r>
              <a:rPr lang="cs-CZ" sz="3000" dirty="0" smtClean="0"/>
              <a:t>vstoupí mezi …</a:t>
            </a:r>
            <a:r>
              <a:rPr lang="cs-CZ" sz="3000" b="1" dirty="0" smtClean="0"/>
              <a:t>dospělé</a:t>
            </a:r>
            <a:r>
              <a:rPr lang="cs-CZ" sz="3000" dirty="0" smtClean="0"/>
              <a:t>..., kteří dosud mají </a:t>
            </a:r>
          </a:p>
          <a:p>
            <a:pPr>
              <a:buNone/>
            </a:pPr>
            <a:r>
              <a:rPr lang="cs-CZ" sz="3000" dirty="0" smtClean="0"/>
              <a:t>…</a:t>
            </a:r>
            <a:r>
              <a:rPr lang="cs-CZ" sz="3000" b="1" dirty="0" smtClean="0"/>
              <a:t>srst</a:t>
            </a:r>
            <a:r>
              <a:rPr lang="cs-CZ" sz="3000" dirty="0" smtClean="0"/>
              <a:t>...  po pradávných předcích ---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dirty="0" smtClean="0"/>
              <a:t>HRUBÍN, František. Romance pro křídlovku</a:t>
            </a:r>
            <a:r>
              <a:rPr lang="de-DE" sz="2400" dirty="0" smtClean="0"/>
              <a:t>, </a:t>
            </a:r>
            <a:r>
              <a:rPr lang="cs-CZ" sz="2400" dirty="0" smtClean="0"/>
              <a:t>Praha: Československý spisovatel, 1964, ISBN 22-013-64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dirty="0" smtClean="0"/>
              <a:t>Klipart (snímek 3) - galerie Klipart [cit.13.08.2013]. Dostupný pod licencí Microsoft Office 2010: </a:t>
            </a:r>
            <a:r>
              <a:rPr lang="cs-CZ" sz="2400" u="sng" dirty="0" smtClean="0">
                <a:solidFill>
                  <a:schemeClr val="bg1"/>
                </a:solidFill>
                <a:hlinkClick r:id="rId2"/>
              </a:rPr>
              <a:t>http://office.microsoft.com/cs-cz/images/</a:t>
            </a:r>
            <a:r>
              <a:rPr lang="cs-CZ" sz="2400" dirty="0" smtClean="0">
                <a:solidFill>
                  <a:schemeClr val="bg1"/>
                </a:solidFill>
              </a:rPr>
              <a:t>.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dirty="0" smtClean="0"/>
              <a:t>Obr. 1 (snímek 4) – </a:t>
            </a:r>
            <a:r>
              <a:rPr lang="cs-CZ" sz="2400" i="1" dirty="0" smtClean="0"/>
              <a:t>wikipedia</a:t>
            </a:r>
            <a:r>
              <a:rPr lang="cs-CZ" sz="2400" dirty="0" smtClean="0"/>
              <a:t> [online]. [cit. 13.08.2013]. Dostupný na WWW: </a:t>
            </a:r>
            <a:r>
              <a:rPr lang="cs-CZ" sz="2400" dirty="0" smtClean="0">
                <a:hlinkClick r:id="rId3"/>
              </a:rPr>
              <a:t>http://upload.wikimedia.org/wikipedia/commons/thumb/e/ea/Flugelhorn.jpg/185px-Flugelhorn.jpg</a:t>
            </a:r>
            <a:r>
              <a:rPr lang="cs-CZ" sz="2400" dirty="0" smtClean="0"/>
              <a:t>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dirty="0" smtClean="0"/>
              <a:t>Obr. 2 (snímek 4) - archiv autora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dirty="0" smtClean="0"/>
              <a:t>Cit. 1 - OPELÍK, Jiří, BLÁHOVÁ, Kateřina. František Hrubín. [online] [cit. 13.08.2013]. Dostupný na </a:t>
            </a:r>
            <a:r>
              <a:rPr lang="cs-CZ" sz="2400" dirty="0" smtClean="0">
                <a:hlinkClick r:id="rId4"/>
              </a:rPr>
              <a:t>http://www.slovnikceskeliteratury.cz/showContent.jsp?docId=337</a:t>
            </a:r>
            <a:r>
              <a:rPr lang="cs-CZ" sz="2400" dirty="0" smtClean="0"/>
              <a:t> 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cs-CZ" sz="2400" dirty="0" smtClean="0"/>
              <a:t>Archiv autora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1357290" y="2828836"/>
            <a:ext cx="5500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Vlastní 2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255</TotalTime>
  <Words>1119</Words>
  <Application>Microsoft Office PowerPoint</Application>
  <PresentationFormat>Předvádění na obrazovce (4:3)</PresentationFormat>
  <Paragraphs>190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Lití písma</vt:lpstr>
      <vt:lpstr>Snímek 1</vt:lpstr>
      <vt:lpstr>Anotace</vt:lpstr>
      <vt:lpstr>FRANTIŠEK HRUBÍN ROMANCE PRO KŘÍDLOVKU Česká literatura 20. století</vt:lpstr>
      <vt:lpstr>František Hrubín Romance pro křídlovku</vt:lpstr>
      <vt:lpstr>František Hrubín, Romance pro křídlovku Úryvek I.</vt:lpstr>
      <vt:lpstr>František Hrubín, Romance pro křídlovku Úryvek I. </vt:lpstr>
      <vt:lpstr>František Hrubín, Romance pro křídlovku Úryvek II. (motiv lásky)</vt:lpstr>
      <vt:lpstr>František Hrubín, Romance pro křídlovku Úryvek II. (motiv lásky) </vt:lpstr>
      <vt:lpstr>František Hrubín, Romance pro křídlovku Úryvek III. (motiv smrti)</vt:lpstr>
      <vt:lpstr>František Hrubín, Romance pro křídlovku Úryvek III. (motiv smrti) </vt:lpstr>
      <vt:lpstr>František Hrubín Romance pro křídlovku – close text</vt:lpstr>
      <vt:lpstr>František Hrubín, Romance pro křídlovku Úryvek I. - odpovědi </vt:lpstr>
      <vt:lpstr>František Hrubín, Romance pro křídlovku Úryvek II. - odpovědi </vt:lpstr>
      <vt:lpstr>František Hrubín, Romance pro křídlovku Úryvek III. - řešení </vt:lpstr>
      <vt:lpstr>František Hrubín Romance pro křídlovku – close text - řešení</vt:lpstr>
      <vt:lpstr>Zdroje a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Doma</dc:creator>
  <cp:lastModifiedBy>Doma</cp:lastModifiedBy>
  <cp:revision>31</cp:revision>
  <dcterms:created xsi:type="dcterms:W3CDTF">2013-08-13T06:39:52Z</dcterms:created>
  <dcterms:modified xsi:type="dcterms:W3CDTF">2013-08-30T16:12:49Z</dcterms:modified>
</cp:coreProperties>
</file>