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0" r:id="rId3"/>
    <p:sldId id="256" r:id="rId4"/>
    <p:sldId id="258" r:id="rId5"/>
    <p:sldId id="257" r:id="rId6"/>
    <p:sldId id="261" r:id="rId7"/>
    <p:sldId id="262" r:id="rId8"/>
    <p:sldId id="270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60532DC3-6501-44DF-9BCF-EA023727B747}">
          <p14:sldIdLst>
            <p14:sldId id="259"/>
            <p14:sldId id="260"/>
            <p14:sldId id="256"/>
            <p14:sldId id="258"/>
            <p14:sldId id="257"/>
            <p14:sldId id="261"/>
            <p14:sldId id="262"/>
          </p14:sldIdLst>
        </p14:section>
        <p14:section name="Oddíl bez názvu" id="{62DD13F2-DB1C-4758-86E8-84E1B1831C45}">
          <p14:sldIdLst>
            <p14:sldId id="270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56BAD-A691-45A0-84E6-6A552E77AC5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E275399-0283-4C4E-9755-17E1E7F56F6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iuridictum.pecina.cz/index.php?title=Spot%C5%99ebitelsk%C3%A9_pr%C3%A1vo&amp;printable=ye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04599"/>
              </p:ext>
            </p:extLst>
          </p:nvPr>
        </p:nvGraphicFramePr>
        <p:xfrm>
          <a:off x="323850" y="1196975"/>
          <a:ext cx="8642350" cy="4330642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Občanské právo 1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22" name="Picture 30" descr="logolinkI_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3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67147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</a:pPr>
            <a:endParaRPr lang="cs-CZ" b="1" dirty="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 anchor="b"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900613"/>
          </a:xfrm>
        </p:spPr>
        <p:txBody>
          <a:bodyPr>
            <a:normAutofit fontScale="92500"/>
          </a:bodyPr>
          <a:lstStyle/>
          <a:p>
            <a:pPr indent="-273050">
              <a:lnSpc>
                <a:spcPct val="80000"/>
              </a:lnSpc>
            </a:pPr>
            <a:r>
              <a:rPr lang="cs-CZ" sz="3200" dirty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3200" u="sng" dirty="0">
                <a:latin typeface="Arial" charset="0"/>
                <a:cs typeface="Arial" charset="0"/>
              </a:rPr>
              <a:t>Výuka občanské nauky v </a:t>
            </a:r>
            <a:r>
              <a:rPr lang="cs-CZ" sz="3200" u="sng" dirty="0" smtClean="0">
                <a:latin typeface="Arial" charset="0"/>
                <a:cs typeface="Arial" charset="0"/>
              </a:rPr>
              <a:t>2.</a:t>
            </a:r>
            <a:r>
              <a:rPr lang="cs-CZ" sz="3200" u="sng" dirty="0">
                <a:latin typeface="Arial" charset="0"/>
                <a:cs typeface="Arial" charset="0"/>
              </a:rPr>
              <a:t> ročníku odborného učiliště </a:t>
            </a:r>
            <a:r>
              <a:rPr lang="cs-CZ" sz="3200" dirty="0" smtClean="0">
                <a:latin typeface="Arial" charset="0"/>
                <a:cs typeface="Arial" charset="0"/>
              </a:rPr>
              <a:t>je aktivizace žáků  v hodinách občanské nauky a jejich orientace v základních odvětvích práva, se kterými se mohou setkat ve svém životě. Rovněž další témata jsou  vyučována s důrazem na praktický život. </a:t>
            </a:r>
            <a:r>
              <a:rPr lang="cs-CZ" sz="3200" dirty="0">
                <a:latin typeface="Arial" charset="0"/>
                <a:cs typeface="Arial" charset="0"/>
              </a:rPr>
              <a:t>Jednotlivé </a:t>
            </a:r>
            <a:r>
              <a:rPr lang="cs-CZ" sz="3200" dirty="0" err="1">
                <a:latin typeface="Arial" charset="0"/>
                <a:cs typeface="Arial" charset="0"/>
              </a:rPr>
              <a:t>DUMy</a:t>
            </a:r>
            <a:r>
              <a:rPr lang="cs-CZ" sz="3200" dirty="0">
                <a:latin typeface="Arial" charset="0"/>
                <a:cs typeface="Arial" charset="0"/>
              </a:rPr>
              <a:t> (prezentace) v této sadě se zabývají především oblastmi práva a postavením člověka ve společnosti.</a:t>
            </a:r>
          </a:p>
          <a:p>
            <a:pPr indent="-273050">
              <a:lnSpc>
                <a:spcPct val="80000"/>
              </a:lnSpc>
            </a:pPr>
            <a:r>
              <a:rPr lang="cs-CZ" sz="3200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sz="3200" u="sng" dirty="0" smtClean="0">
                <a:latin typeface="Arial" charset="0"/>
                <a:cs typeface="Arial" charset="0"/>
              </a:rPr>
              <a:t>občanské právo. </a:t>
            </a:r>
            <a:endParaRPr lang="cs-CZ" sz="3200" u="sng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Občanské právo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Občanské právo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Občanské právo je souhrn předpisů, které se týkají: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majetkoprávních vztahů </a:t>
            </a:r>
            <a:r>
              <a:rPr lang="cs-CZ" dirty="0" smtClean="0"/>
              <a:t>- vlastnické právo, spoluvlastnické právo, </a:t>
            </a:r>
            <a:r>
              <a:rPr lang="cs-CZ" dirty="0" err="1" smtClean="0"/>
              <a:t>právo</a:t>
            </a:r>
            <a:r>
              <a:rPr lang="cs-CZ" dirty="0" smtClean="0"/>
              <a:t> dědické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smluvních vztahů </a:t>
            </a:r>
            <a:r>
              <a:rPr lang="cs-CZ" dirty="0" smtClean="0"/>
              <a:t>– uzavírání smluv, řešení sporů při jejich neplnění a porušování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ochrany osobnosti </a:t>
            </a:r>
            <a:r>
              <a:rPr lang="cs-CZ" dirty="0" smtClean="0"/>
              <a:t>– právo na ochranu života a zdraví, občanské cti a lidské důstojnosti, soukromí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      Nejdůležitějším právním předpisem občanského práva je </a:t>
            </a:r>
            <a:r>
              <a:rPr lang="cs-CZ" b="1" dirty="0" smtClean="0"/>
              <a:t>občanský zákoník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Majetkoprávní vztahy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Vlastnické právo </a:t>
            </a:r>
            <a:r>
              <a:rPr lang="cs-CZ" dirty="0" smtClean="0"/>
              <a:t>= </a:t>
            </a:r>
            <a:r>
              <a:rPr lang="cs-CZ" dirty="0" err="1" smtClean="0"/>
              <a:t>právo</a:t>
            </a:r>
            <a:r>
              <a:rPr lang="cs-CZ" dirty="0" smtClean="0"/>
              <a:t> vlastnit majetek, je jedním ze základních práv člověka, které je zakotveno v Ústavě</a:t>
            </a:r>
          </a:p>
          <a:p>
            <a:r>
              <a:rPr lang="cs-CZ" dirty="0" smtClean="0"/>
              <a:t>Každý, kdo podle práva nabyl (tj. koupil, zdědil, sám si vyrobil, dostal darem) nějaký majetek, </a:t>
            </a:r>
            <a:r>
              <a:rPr lang="cs-CZ" b="1" dirty="0" smtClean="0"/>
              <a:t>má právo ho užívat a nakládat s ním podle vlastní úvahy.</a:t>
            </a:r>
          </a:p>
          <a:p>
            <a:r>
              <a:rPr lang="cs-CZ" dirty="0" smtClean="0"/>
              <a:t>Nesmí však poškozovat životní prostředí </a:t>
            </a:r>
            <a:r>
              <a:rPr lang="cs-CZ" dirty="0" smtClean="0"/>
              <a:t>a ohrožovat </a:t>
            </a:r>
            <a:r>
              <a:rPr lang="cs-CZ" dirty="0" smtClean="0"/>
              <a:t>lidské zdraví, např. obtěžovat své sousedy hlukem, kouřem, zápachem.</a:t>
            </a:r>
          </a:p>
          <a:p>
            <a:r>
              <a:rPr lang="cs-CZ" dirty="0" smtClean="0"/>
              <a:t>Vlastník může svůj majetek prodat, darovat, odkázat. Každý má právo na ochranu svého majetku.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vlastnictví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Majetek může mít jednoho i více vlastníků. </a:t>
            </a:r>
          </a:p>
          <a:p>
            <a:r>
              <a:rPr lang="cs-CZ" b="1" dirty="0" smtClean="0"/>
              <a:t>Podílové vlastnictví </a:t>
            </a:r>
            <a:r>
              <a:rPr lang="cs-CZ" dirty="0" smtClean="0"/>
              <a:t>– jednu věc vlastní více vlastníků, např. 3 sourozenci zdědí dům po rodičích, stanou se spoluvlastníky domu. Každý </a:t>
            </a:r>
            <a:r>
              <a:rPr lang="cs-CZ" dirty="0" smtClean="0"/>
              <a:t>z nich </a:t>
            </a:r>
            <a:r>
              <a:rPr lang="cs-CZ" dirty="0" smtClean="0"/>
              <a:t>vlastní 1/3 a také se z 1/3 podílí na údržbě, pokud se nedohodnou jinak. Jestliže jeden z nich by chtěl svůj podíl prodat, mají dva zbývající tzv. předkupní právo (mají jako první v pořadí právo podíl koupit).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Společné jmění manželů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zvláštní formou spoluvlastnictví, které se týká manželů za trvání manželství. Oba manželé mají stejná práva. </a:t>
            </a:r>
          </a:p>
          <a:p>
            <a:r>
              <a:rPr lang="cs-CZ" b="1" dirty="0" smtClean="0"/>
              <a:t>Společné jmění tvoří veškerý majetek, který nabyli manželé za trvání manželství</a:t>
            </a:r>
            <a:r>
              <a:rPr lang="cs-CZ" dirty="0" smtClean="0"/>
              <a:t>. Do společného jmění nepatří osobní dary, věci osobní potřeby a také majetek, který vlastnili manželé před uzavřením manželství.</a:t>
            </a:r>
          </a:p>
          <a:p>
            <a:r>
              <a:rPr lang="cs-CZ" dirty="0" smtClean="0"/>
              <a:t>Společné jmění manželů zaniká společně se zánikem manželství.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1</a:t>
            </a:r>
            <a:r>
              <a:rPr lang="cs-CZ" dirty="0" smtClean="0"/>
              <a:t>. Jaké oblasti našeho života řeší občanské právo ?</a:t>
            </a:r>
          </a:p>
          <a:p>
            <a:pPr marL="0" indent="0">
              <a:buNone/>
            </a:pPr>
            <a:r>
              <a:rPr lang="cs-CZ" dirty="0" smtClean="0"/>
              <a:t>2. Co vyplývá z vlastnického práva ?</a:t>
            </a:r>
          </a:p>
          <a:p>
            <a:pPr marL="0" indent="0">
              <a:buNone/>
            </a:pPr>
            <a:r>
              <a:rPr lang="cs-CZ" dirty="0" smtClean="0"/>
              <a:t>3. Jaké znáte druhy vlastnictví ?</a:t>
            </a:r>
          </a:p>
          <a:p>
            <a:pPr marL="0" indent="0">
              <a:buNone/>
            </a:pPr>
            <a:r>
              <a:rPr lang="cs-CZ" dirty="0" smtClean="0"/>
              <a:t>4. Uveďte příklady  podílového vlastnictví.</a:t>
            </a:r>
          </a:p>
          <a:p>
            <a:pPr marL="0" indent="0">
              <a:buNone/>
            </a:pPr>
            <a:r>
              <a:rPr lang="cs-CZ" dirty="0" smtClean="0"/>
              <a:t>5. Koho se týká společné jmění, kdy zaniká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22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2800" dirty="0" smtClean="0"/>
              <a:t>[1]</a:t>
            </a:r>
            <a:r>
              <a:rPr lang="cs-CZ" sz="2800" dirty="0" smtClean="0"/>
              <a:t> KOVAŘÍKOVÁ, Hana. </a:t>
            </a:r>
            <a:r>
              <a:rPr lang="cs-CZ" sz="2800" i="1" dirty="0" smtClean="0"/>
              <a:t>Občanská výchova pro odborná učiliště III. </a:t>
            </a:r>
            <a:r>
              <a:rPr lang="cs-CZ" sz="2800" dirty="0" smtClean="0"/>
              <a:t>Nakladatelství Septima, Praha 2006, ISBN 80-7216-234-9 </a:t>
            </a:r>
          </a:p>
          <a:p>
            <a:r>
              <a:rPr lang="en-US" sz="2800" dirty="0" smtClean="0"/>
              <a:t>[</a:t>
            </a:r>
            <a:r>
              <a:rPr lang="cs-CZ" sz="2800" dirty="0" smtClean="0"/>
              <a:t>2</a:t>
            </a:r>
            <a:r>
              <a:rPr lang="en-US" sz="2800" dirty="0" smtClean="0">
                <a:solidFill>
                  <a:prstClr val="black"/>
                </a:solidFill>
              </a:rPr>
              <a:t>]</a:t>
            </a:r>
            <a:r>
              <a:rPr lang="en-US" sz="2800" dirty="0" smtClean="0"/>
              <a:t> </a:t>
            </a:r>
            <a:r>
              <a:rPr lang="cs-CZ" dirty="0" smtClean="0"/>
              <a:t>DUDÁK, Vladislav. </a:t>
            </a:r>
            <a:r>
              <a:rPr lang="cs-CZ" i="1" dirty="0" smtClean="0"/>
              <a:t>Občanská nauka pro střední odborná učiliště</a:t>
            </a:r>
            <a:r>
              <a:rPr lang="cs-CZ" dirty="0" smtClean="0"/>
              <a:t>: </a:t>
            </a:r>
            <a:r>
              <a:rPr lang="cs-CZ" i="1" dirty="0" smtClean="0"/>
              <a:t>Vladislav Dudák ... [</a:t>
            </a:r>
            <a:r>
              <a:rPr lang="cs-CZ" i="1" dirty="0" err="1" smtClean="0"/>
              <a:t>et</a:t>
            </a:r>
            <a:r>
              <a:rPr lang="cs-CZ" i="1" dirty="0" smtClean="0"/>
              <a:t> </a:t>
            </a:r>
            <a:r>
              <a:rPr lang="cs-CZ" i="1" dirty="0" err="1" smtClean="0"/>
              <a:t>al</a:t>
            </a:r>
            <a:r>
              <a:rPr lang="cs-CZ" i="1" dirty="0" smtClean="0"/>
              <a:t>.]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2003, 279 s. ISBN 80-723-5237-7.</a:t>
            </a:r>
          </a:p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Spotřebitelské právo</a:t>
            </a:r>
            <a:r>
              <a:rPr lang="cs-CZ" dirty="0"/>
              <a:t> [online]. [cit. </a:t>
            </a:r>
            <a:r>
              <a:rPr lang="cs-CZ" dirty="0" smtClean="0"/>
              <a:t>25.8.2012]. </a:t>
            </a:r>
            <a:r>
              <a:rPr lang="cs-CZ" dirty="0"/>
              <a:t>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iuridictum.pecina.cz/index.php?title=Spot%C5%99ebitelsk%C3%A9_pr%C3%A1vo&amp;printable=yes</a:t>
            </a:r>
            <a:endParaRPr lang="cs-CZ" dirty="0" smtClean="0"/>
          </a:p>
          <a:p>
            <a:r>
              <a:rPr lang="cs-CZ" dirty="0" smtClean="0"/>
              <a:t>ilustrace: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2291" name="Picture 3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7" y="5553032"/>
            <a:ext cx="648072" cy="1063421"/>
          </a:xfrm>
          <a:prstGeom prst="rect">
            <a:avLst/>
          </a:prstGeom>
          <a:noFill/>
        </p:spPr>
      </p:pic>
      <p:pic>
        <p:nvPicPr>
          <p:cNvPr id="12294" name="Picture 6" descr="C:\Users\Vašek\AppData\Local\Microsoft\Windows\Temporary Internet Files\Content.IE5\ZBIRAYQF\MC90001930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16632"/>
            <a:ext cx="1964314" cy="17144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194</TotalTime>
  <Words>415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ANOTACE</vt:lpstr>
      <vt:lpstr>Občanské právo 1</vt:lpstr>
      <vt:lpstr>Občanské právo</vt:lpstr>
      <vt:lpstr>Majetkoprávní vztahy</vt:lpstr>
      <vt:lpstr>Druhy vlastnictví</vt:lpstr>
      <vt:lpstr>Společné jmění manželů</vt:lpstr>
      <vt:lpstr>Kontrolní otázky: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Vašek</dc:creator>
  <cp:lastModifiedBy>uzivatel</cp:lastModifiedBy>
  <cp:revision>17</cp:revision>
  <dcterms:created xsi:type="dcterms:W3CDTF">2012-11-04T15:19:30Z</dcterms:created>
  <dcterms:modified xsi:type="dcterms:W3CDTF">2013-06-23T09:19:11Z</dcterms:modified>
</cp:coreProperties>
</file>