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7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8" r:id="rId21"/>
    <p:sldId id="2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5DC696-B5DE-4EB3-8CB3-F72A70D798DF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4C37FD9-C938-4535-BD48-101ADDA0534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ci%C3%A1ln%C3%AD_zabezpe%C4%8Den%C3%AD_v_%C4%8Cesku" TargetMode="External"/><Relationship Id="rId2" Type="http://schemas.openxmlformats.org/officeDocument/2006/relationships/hyperlink" Target="http://www.mesec.cz/pojisteni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864200"/>
              </p:ext>
            </p:extLst>
          </p:nvPr>
        </p:nvGraphicFramePr>
        <p:xfrm>
          <a:off x="323850" y="1196975"/>
          <a:ext cx="8642350" cy="4330700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5180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Pojištění – sociální, zdravotní, komerční 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4" marB="4567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4" marB="4567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18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9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>
                <a:latin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17830403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u="sng" dirty="0" smtClean="0">
                <a:latin typeface="Arial" charset="0"/>
                <a:cs typeface="Arial" charset="0"/>
              </a:rPr>
              <a:t>Výuka občanské nauky v 2. ročníku odborného učiliště </a:t>
            </a:r>
            <a:r>
              <a:rPr lang="cs-CZ" dirty="0" smtClean="0">
                <a:latin typeface="Arial" charset="0"/>
                <a:cs typeface="Arial" charset="0"/>
              </a:rPr>
              <a:t>je aktivizace žáků  v hodinách občanské nauky a jejich orientace v základních odvětvích práva, se kterými se mohou setkat ve svém životě. Rovněž další témata jsou  vyučována s důrazem na praktický život. Jednotlivé </a:t>
            </a:r>
            <a:r>
              <a:rPr lang="cs-CZ" dirty="0" err="1" smtClean="0">
                <a:latin typeface="Arial" charset="0"/>
                <a:cs typeface="Arial" charset="0"/>
              </a:rPr>
              <a:t>DUMy</a:t>
            </a:r>
            <a:r>
              <a:rPr lang="cs-CZ" dirty="0" smtClean="0">
                <a:latin typeface="Arial" charset="0"/>
                <a:cs typeface="Arial" charset="0"/>
              </a:rPr>
              <a:t> (prezentace) v této sadě se zabývají především oblastmi práva a postavením člověka ve společnosti.</a:t>
            </a:r>
          </a:p>
          <a:p>
            <a:pPr>
              <a:lnSpc>
                <a:spcPct val="8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>
                <a:latin typeface="Arial" charset="0"/>
                <a:cs typeface="Arial" charset="0"/>
              </a:rPr>
              <a:t>p</a:t>
            </a:r>
            <a:r>
              <a:rPr lang="cs-CZ" u="sng" dirty="0" smtClean="0">
                <a:latin typeface="Arial" charset="0"/>
                <a:cs typeface="Arial" charset="0"/>
              </a:rPr>
              <a:t>ojištění </a:t>
            </a:r>
            <a:r>
              <a:rPr lang="cs-CZ" u="sng" dirty="0">
                <a:latin typeface="Arial" charset="0"/>
                <a:cs typeface="Arial" charset="0"/>
              </a:rPr>
              <a:t>– sociální, zdravotní, </a:t>
            </a:r>
            <a:r>
              <a:rPr lang="cs-CZ" dirty="0" smtClean="0">
                <a:latin typeface="Arial" charset="0"/>
                <a:cs typeface="Arial" charset="0"/>
              </a:rPr>
              <a:t>komerční, z hlediska praktického života. </a:t>
            </a:r>
            <a:endParaRPr lang="cs-CZ" u="sng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0902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Pojištění – sociální, zdravotní, komerční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17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Účel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Účelem pojištění je finanční pomoc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 případě krizové situace jako je např. úraz,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emoc, nehoda, živelná pohroma apod.</a:t>
            </a:r>
          </a:p>
          <a:p>
            <a:pPr marL="0" indent="0">
              <a:buNone/>
            </a:pPr>
            <a:r>
              <a:rPr lang="cs-CZ" dirty="0" smtClean="0"/>
              <a:t>Některá pojištění jsou ze zákona povinná,</a:t>
            </a:r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iná dobrovolná dle uvážení člověka.</a:t>
            </a:r>
            <a:endParaRPr lang="cs-CZ" dirty="0"/>
          </a:p>
        </p:txBody>
      </p:sp>
      <p:pic>
        <p:nvPicPr>
          <p:cNvPr id="8196" name="Picture 4" descr="C:\Users\uzivatel\AppData\Local\Microsoft\Windows\Temporary Internet Files\Content.IE5\FY956EWS\MP9004265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3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druhy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/>
              <a:t>Sociální pojištění</a:t>
            </a:r>
          </a:p>
          <a:p>
            <a:pPr marL="514350" indent="-514350">
              <a:buAutoNum type="arabicPeriod"/>
            </a:pPr>
            <a:r>
              <a:rPr lang="cs-CZ" dirty="0" smtClean="0"/>
              <a:t>Zdravotní pojištění</a:t>
            </a:r>
          </a:p>
          <a:p>
            <a:pPr marL="514350" indent="-514350">
              <a:buAutoNum type="arabicPeriod"/>
            </a:pPr>
            <a:r>
              <a:rPr lang="cs-CZ" dirty="0" smtClean="0"/>
              <a:t>Různé druhy komerčních pojištění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např. životní, úrazové, pojištění majetku,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odpovědnosti za škody …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Users\uzivatel\AppData\Local\Microsoft\Windows\Temporary Internet Files\Content.IE5\ZPRZYMO0\MP9004487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4077072"/>
            <a:ext cx="3638756" cy="270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15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 částečně povinné a částečně dobrovolné pro všechny výdělečně činné osoby, pro ostatní dobrovolné.</a:t>
            </a:r>
          </a:p>
          <a:p>
            <a:pPr marL="0" indent="0">
              <a:buNone/>
            </a:pPr>
            <a:r>
              <a:rPr lang="cs-CZ" dirty="0" smtClean="0"/>
              <a:t>Skládá se ze 3 odvodů:</a:t>
            </a:r>
          </a:p>
          <a:p>
            <a:pPr marL="514350" indent="-514350">
              <a:buAutoNum type="arabicPeriod"/>
            </a:pPr>
            <a:r>
              <a:rPr lang="cs-CZ" dirty="0" smtClean="0"/>
              <a:t>Pojistné na důchodové zabezpečení</a:t>
            </a:r>
          </a:p>
          <a:p>
            <a:pPr marL="514350" indent="-514350">
              <a:buAutoNum type="arabicPeriod"/>
            </a:pPr>
            <a:r>
              <a:rPr lang="cs-CZ" dirty="0" smtClean="0"/>
              <a:t>Pojistné na nemocenské pojištění</a:t>
            </a:r>
          </a:p>
          <a:p>
            <a:pPr marL="514350" indent="-514350">
              <a:buAutoNum type="arabicPeriod"/>
            </a:pPr>
            <a:r>
              <a:rPr lang="cs-CZ" dirty="0" smtClean="0"/>
              <a:t>Příspěvek na státní politiku zaměstnanosti</a:t>
            </a:r>
            <a:endParaRPr lang="cs-CZ" dirty="0"/>
          </a:p>
        </p:txBody>
      </p:sp>
      <p:pic>
        <p:nvPicPr>
          <p:cNvPr id="9220" name="Picture 4" descr="C:\Users\uzivatel\AppData\Local\Microsoft\Windows\Temporary Internet Files\Content.IE5\LY3J2RC4\MC9004159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4803775"/>
            <a:ext cx="18669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98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/>
              <a:t>Poplatníci sociálního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1. Zaměstnavatelé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2. Zaměstnanci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OSVČ (osoby samostatně výdělečně činné)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4. Dobrovolní účastníci důchodového pojištění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7172" name="Picture 4" descr="C:\Users\uzivatel\AppData\Local\Microsoft\Windows\Temporary Internet Files\Content.IE5\ZPRZYMO0\MP90042443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77083"/>
            <a:ext cx="1385875" cy="207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zivatel\AppData\Local\Microsoft\Windows\Temporary Internet Files\Content.IE5\LY3J2RC4\MC9003609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6791"/>
            <a:ext cx="1838854" cy="215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37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Důchodové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Povinné důchodové pojištění </a:t>
            </a:r>
            <a:r>
              <a:rPr lang="cs-CZ" dirty="0" smtClean="0"/>
              <a:t>platí každý výdělečně činný občan a je zdrojem pro vyplácení důchodů – starobních, invalidních, vdovských a sirotčích.</a:t>
            </a:r>
          </a:p>
          <a:p>
            <a:pPr marL="0" indent="0">
              <a:buNone/>
            </a:pPr>
            <a:r>
              <a:rPr lang="cs-CZ" b="1" dirty="0" smtClean="0"/>
              <a:t>Komerčně  si může každý sjednat penzijní připojištění </a:t>
            </a:r>
            <a:r>
              <a:rPr lang="cs-CZ" dirty="0" smtClean="0"/>
              <a:t>u penzijních fondů komerčních pojišťoven. Toto pojištění  je v důchodu zdrojem doplňkové penze nebo je možné požádat  o jednorázovou výplatu. Na penzijní připojištění přispívá i stát a někteří zaměstnavatelé.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71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Vzhledem k velikosti většiny důchodů </a:t>
            </a:r>
          </a:p>
          <a:p>
            <a:pPr marL="0" indent="0">
              <a:buNone/>
            </a:pPr>
            <a:r>
              <a:rPr lang="cs-CZ" dirty="0" smtClean="0"/>
              <a:t>z povinného důchodového pojištění, by si měl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aždý podle svých možností vytvářet finanční rezervu pro období, kdy nebude moci pracovat.</a:t>
            </a:r>
            <a:endParaRPr lang="cs-CZ" dirty="0"/>
          </a:p>
        </p:txBody>
      </p:sp>
      <p:pic>
        <p:nvPicPr>
          <p:cNvPr id="5122" name="Picture 2" descr="C:\Users\uzivatel\AppData\Local\Microsoft\Windows\Temporary Internet Files\Content.IE5\ZPRZYMO0\MP90040925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9798224"/>
            <a:ext cx="7704856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zivatel\AppData\Local\Microsoft\Windows\Temporary Internet Files\Content.IE5\ZPRZYMO0\MC9000244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93096"/>
            <a:ext cx="1899209" cy="153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zivatel\AppData\Local\Microsoft\Windows\Temporary Internet Files\Content.IE5\FY956EWS\MC9002920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63" y="4003675"/>
            <a:ext cx="1824037" cy="177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51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Nemocenské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700808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 nemocenského pojištění se vyplácí především tyto dávky :</a:t>
            </a:r>
          </a:p>
          <a:p>
            <a:pPr marL="0" indent="0">
              <a:buNone/>
            </a:pPr>
            <a:r>
              <a:rPr lang="cs-CZ" dirty="0" smtClean="0"/>
              <a:t>- dávky nemocenského pojištění (při nemoci),</a:t>
            </a:r>
          </a:p>
          <a:p>
            <a:pPr>
              <a:buFontTx/>
              <a:buChar char="-"/>
            </a:pPr>
            <a:r>
              <a:rPr lang="cs-CZ" dirty="0" smtClean="0"/>
              <a:t>podpora při ošetřování člena rodina (OSVČ ne),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eněžitá pomoc v mateřství.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Nemocenské pojištění platí zaměstnanci 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zaměstnavatelé povinně, pro OSVČ je dobrovolné.</a:t>
            </a:r>
            <a:endParaRPr lang="cs-CZ" dirty="0"/>
          </a:p>
        </p:txBody>
      </p:sp>
      <p:pic>
        <p:nvPicPr>
          <p:cNvPr id="4098" name="Picture 2" descr="C:\Users\uzivatel\AppData\Local\Microsoft\Windows\Temporary Internet Files\Content.IE5\ZPRZYMO0\MP9004092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25144"/>
            <a:ext cx="1976736" cy="197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24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 případ nemoci je možno si uzavřít  také 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omerční připojištění např. s denním plněním  100 – 500 Kč. Toto připojištění je důležité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ejména pro OSVČ.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H2TFLGTX\MC9002420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92105"/>
            <a:ext cx="1770266" cy="177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FY956EWS\MC9003393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992" y="3909760"/>
            <a:ext cx="165328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38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Příspěvek na státní  politiku zaměstnanosti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Stát se snaží o zabezpečení práva občanů na práci. Oblast státní politiky zaměstnanosti má na starosti Ministerstvo práce a sociálních věcí ČR</a:t>
            </a:r>
          </a:p>
          <a:p>
            <a:pPr marL="0" indent="0">
              <a:buNone/>
            </a:pPr>
            <a:r>
              <a:rPr lang="cs-CZ" dirty="0" smtClean="0"/>
              <a:t>a úřady práce.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V současné době dosahuje počet nezaměstnaných rekordní výše a vláda proto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ledá možnosti, jak situaci zlepšit.</a:t>
            </a:r>
            <a:endParaRPr lang="cs-CZ" dirty="0"/>
          </a:p>
        </p:txBody>
      </p:sp>
      <p:pic>
        <p:nvPicPr>
          <p:cNvPr id="10242" name="Picture 2" descr="C:\Users\uzivatel\AppData\Local\Microsoft\Windows\Temporary Internet Files\Content.IE5\ZPRZYMO0\MC9004415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50782"/>
            <a:ext cx="3440039" cy="339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33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Zdravotní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 povinné pro každého občana ČR. Buď si jej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bčan hradí sám, nebo je za něj platí stát (děti,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tudenti, důchodci, ženy na MD, nezaměstnaní).</a:t>
            </a:r>
          </a:p>
          <a:p>
            <a:pPr marL="0" indent="0">
              <a:buNone/>
            </a:pPr>
            <a:r>
              <a:rPr lang="cs-CZ" dirty="0" smtClean="0"/>
              <a:t>Každý pojištěnec má nárok na bezplatnou základní zdravotní péči. Slouží k úhradě nezbytných lékařských úkonů, léků a zdravot. materiálu.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 některé léky a zákroky si pacient připlácí.</a:t>
            </a:r>
            <a:endParaRPr lang="cs-CZ" dirty="0"/>
          </a:p>
        </p:txBody>
      </p:sp>
      <p:pic>
        <p:nvPicPr>
          <p:cNvPr id="11266" name="Picture 2" descr="C:\Program Files (x86)\Microsoft Office\MEDIA\CAGCAT10\j024071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65104"/>
            <a:ext cx="1164031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11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Zdravotní pojištění nezakládá nárok na výplatu nemocenských dávek – to je součást sociálního pojištění.</a:t>
            </a:r>
          </a:p>
          <a:p>
            <a:pPr marL="0" indent="0">
              <a:buNone/>
            </a:pPr>
            <a:r>
              <a:rPr lang="cs-CZ" dirty="0" smtClean="0"/>
              <a:t>Zdravotní pojištění nekryje léčebné výlohy </a:t>
            </a:r>
          </a:p>
          <a:p>
            <a:pPr marL="0" indent="0">
              <a:buNone/>
            </a:pPr>
            <a:r>
              <a:rPr lang="cs-CZ" dirty="0" smtClean="0"/>
              <a:t>v zahraničí, pokud se nejedná o úkon, který           nelze provést v ČR a pokud s jeho úhradou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ojišťovna souhlasí.</a:t>
            </a:r>
          </a:p>
          <a:p>
            <a:pPr marL="0" indent="0">
              <a:buNone/>
            </a:pPr>
            <a:r>
              <a:rPr lang="cs-CZ" dirty="0" smtClean="0"/>
              <a:t>V případě cesty do zahraničí je nutno uzavřít cestovní připojištění.</a:t>
            </a:r>
            <a:endParaRPr lang="cs-CZ" dirty="0"/>
          </a:p>
        </p:txBody>
      </p:sp>
      <p:pic>
        <p:nvPicPr>
          <p:cNvPr id="12291" name="Picture 3" descr="C:\Users\uzivatel\AppData\Local\Microsoft\Windows\Temporary Internet Files\Content.IE5\FY956EWS\MP9003139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420888"/>
            <a:ext cx="1969768" cy="197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uzivatel\AppData\Local\Microsoft\Windows\Temporary Internet Files\Content.IE5\LY3J2RC4\MP9004004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941168"/>
            <a:ext cx="2448272" cy="163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9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Výše zdravotního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/>
              <a:t>Pro zaměstnance 13,5% </a:t>
            </a:r>
            <a:r>
              <a:rPr lang="cs-CZ" dirty="0" smtClean="0"/>
              <a:t>z hrubé mzdy</a:t>
            </a:r>
          </a:p>
          <a:p>
            <a:pPr marL="0" indent="0">
              <a:buNone/>
            </a:pPr>
            <a:r>
              <a:rPr lang="cs-CZ" dirty="0" smtClean="0"/>
              <a:t>Z toho hradí zaměstnavatel 9% a zaměstnanec </a:t>
            </a:r>
          </a:p>
          <a:p>
            <a:pPr marL="0" indent="0">
              <a:buNone/>
            </a:pPr>
            <a:r>
              <a:rPr lang="cs-CZ" dirty="0" smtClean="0"/>
              <a:t>4,5% (zaměstnavatel mu je strhne z hrubé       </a:t>
            </a:r>
          </a:p>
          <a:p>
            <a:pPr marL="0" indent="0">
              <a:buNone/>
            </a:pPr>
            <a:r>
              <a:rPr lang="cs-CZ" dirty="0" smtClean="0"/>
              <a:t>mzdy).</a:t>
            </a:r>
          </a:p>
          <a:p>
            <a:pPr marL="0" indent="0">
              <a:buNone/>
            </a:pPr>
            <a:r>
              <a:rPr lang="cs-CZ" b="1" dirty="0" smtClean="0"/>
              <a:t>Pro OSVČ </a:t>
            </a:r>
            <a:r>
              <a:rPr lang="cs-CZ" dirty="0" smtClean="0"/>
              <a:t>je pro rok 2013 minimální výše </a:t>
            </a:r>
          </a:p>
          <a:p>
            <a:pPr marL="0" indent="0">
              <a:buNone/>
            </a:pPr>
            <a:r>
              <a:rPr lang="cs-CZ" b="1" dirty="0" smtClean="0"/>
              <a:t>1748 Kč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Pro osoby bez zdanitelných příjmů, </a:t>
            </a:r>
            <a:r>
              <a:rPr lang="cs-CZ" dirty="0" smtClean="0"/>
              <a:t>za které neplatí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ojištění stát, je to </a:t>
            </a:r>
            <a:r>
              <a:rPr lang="cs-CZ" b="1" dirty="0" smtClean="0"/>
              <a:t>1080 Kč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Zdravotní pojištění se platí zdravotním pojišťovnám,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terých je v ČR devět, největší z nich je Všeobecná zdravotní pojišťovna.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38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Komerční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Existuje celá řada pojištění, ze kterých si každý může vybrat podle své situace.</a:t>
            </a:r>
          </a:p>
          <a:p>
            <a:pPr marL="0" indent="0">
              <a:buNone/>
            </a:pPr>
            <a:r>
              <a:rPr lang="cs-CZ" dirty="0" smtClean="0"/>
              <a:t>Pro každého vlastníka auta je povinné tzv.</a:t>
            </a:r>
          </a:p>
          <a:p>
            <a:pPr marL="0" indent="0">
              <a:buNone/>
            </a:pPr>
            <a:r>
              <a:rPr lang="cs-CZ" b="1" dirty="0"/>
              <a:t>p</a:t>
            </a:r>
            <a:r>
              <a:rPr lang="cs-CZ" b="1" dirty="0" smtClean="0"/>
              <a:t>ovinné ručení odpovědnosti z provozu vozidla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Hradí se z něj škoda v případě havárie. Pojišťovna zaplatí </a:t>
            </a:r>
          </a:p>
          <a:p>
            <a:pPr marL="0" indent="0">
              <a:buNone/>
            </a:pPr>
            <a:r>
              <a:rPr lang="cs-CZ" dirty="0" smtClean="0"/>
              <a:t>z pojistky viníka nehody škodu dalším účastníkům nehody. Výše pojištění je různá u je jednotlivých pojišťoven.</a:t>
            </a:r>
          </a:p>
          <a:p>
            <a:pPr marL="0" indent="0">
              <a:buNone/>
            </a:pPr>
            <a:r>
              <a:rPr lang="cs-CZ" dirty="0" smtClean="0"/>
              <a:t>Neplacení povinného ručení znamená pro vlastníka auta velké problémy. Nejenže v případě nehody zaplatí sám veškerou škodu, ale také pojištění vyšší o penále bude muset doplatit.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234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komerční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/>
              <a:t>Životní pojištění </a:t>
            </a:r>
            <a:r>
              <a:rPr lang="cs-CZ" dirty="0" smtClean="0"/>
              <a:t>– má zajistit ochranu osob blízkých</a:t>
            </a:r>
          </a:p>
          <a:p>
            <a:pPr marL="0" indent="0">
              <a:buNone/>
            </a:pPr>
            <a:r>
              <a:rPr lang="cs-CZ" dirty="0" smtClean="0"/>
              <a:t> v případě smrti, zároveň je využíváno jako spořící produkt, který zhodnocuje úspory.</a:t>
            </a:r>
          </a:p>
          <a:p>
            <a:pPr marL="0" indent="0">
              <a:buNone/>
            </a:pPr>
            <a:r>
              <a:rPr lang="cs-CZ" b="1" dirty="0" smtClean="0"/>
              <a:t>Úrazové pojištění </a:t>
            </a:r>
            <a:r>
              <a:rPr lang="cs-CZ" dirty="0" smtClean="0"/>
              <a:t>– pomůže zajistit finance při</a:t>
            </a:r>
          </a:p>
          <a:p>
            <a:pPr marL="0" indent="0">
              <a:buNone/>
            </a:pPr>
            <a:r>
              <a:rPr lang="cs-CZ" dirty="0" smtClean="0"/>
              <a:t>úrazu, rehabilitaci popř. při trvalých následcích</a:t>
            </a:r>
          </a:p>
          <a:p>
            <a:pPr marL="0" indent="0">
              <a:buNone/>
            </a:pPr>
            <a:r>
              <a:rPr lang="cs-CZ" dirty="0"/>
              <a:t>ú</a:t>
            </a:r>
            <a:r>
              <a:rPr lang="cs-CZ" dirty="0" smtClean="0"/>
              <a:t>razu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Pojištění nemovitosti a domácnosti </a:t>
            </a:r>
            <a:r>
              <a:rPr lang="cs-CZ" dirty="0" smtClean="0"/>
              <a:t>– kryje rizika nepředvídaných událostí, které by nás mohly připravit</a:t>
            </a:r>
          </a:p>
          <a:p>
            <a:pPr marL="0" indent="0">
              <a:buNone/>
            </a:pPr>
            <a:r>
              <a:rPr lang="cs-CZ" dirty="0" smtClean="0"/>
              <a:t> o majetek, např. požáry, živelné pohromy,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avárie, ale i krádeže. Zejména nemovitost by měl 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ít každý vlastník správně pojištěnu.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145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Pojištění odpovědnosti </a:t>
            </a:r>
            <a:r>
              <a:rPr lang="cs-CZ" dirty="0" smtClean="0"/>
              <a:t>– chrání nás před úhradou škody, kterou bychom mohli platit,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působíme-li ve svém zaměstnání či občanském</a:t>
            </a:r>
          </a:p>
          <a:p>
            <a:pPr marL="0" indent="0">
              <a:buNone/>
            </a:pPr>
            <a:r>
              <a:rPr lang="cs-CZ" dirty="0"/>
              <a:t>ž</a:t>
            </a:r>
            <a:r>
              <a:rPr lang="cs-CZ" dirty="0" smtClean="0"/>
              <a:t>ivotě někomu škodu z nedbalosti. Např. něco</a:t>
            </a:r>
          </a:p>
          <a:p>
            <a:pPr marL="0" indent="0">
              <a:buNone/>
            </a:pPr>
            <a:r>
              <a:rPr lang="cs-CZ" dirty="0" smtClean="0"/>
              <a:t>rozbijeme my nebo naše děti, naše zvíře,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ytopíme sousedovi byt.</a:t>
            </a:r>
          </a:p>
          <a:p>
            <a:pPr marL="0" indent="0">
              <a:buNone/>
            </a:pPr>
            <a:r>
              <a:rPr lang="cs-CZ" b="1" dirty="0" smtClean="0"/>
              <a:t>Havarijní pojištění </a:t>
            </a:r>
            <a:r>
              <a:rPr lang="cs-CZ" dirty="0" smtClean="0"/>
              <a:t>– slouží ke krytí škod na vlastním vozidle v případě nehody, není povinné.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092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Cestovní pojištění </a:t>
            </a:r>
            <a:r>
              <a:rPr lang="cs-CZ" dirty="0" smtClean="0"/>
              <a:t>– zahrnuje úhradu léčebných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ýloh v případě, že v zahraničí onemocníme nebo budeme mít úraz. Součástí pojištění je </a:t>
            </a:r>
          </a:p>
          <a:p>
            <a:pPr marL="0" indent="0">
              <a:buNone/>
            </a:pPr>
            <a:r>
              <a:rPr lang="cs-CZ" dirty="0" smtClean="0"/>
              <a:t>i převoz ostatků do ČR v případě smrti.</a:t>
            </a:r>
          </a:p>
          <a:p>
            <a:pPr marL="0" indent="0">
              <a:buNone/>
            </a:pPr>
            <a:r>
              <a:rPr lang="cs-CZ" dirty="0" smtClean="0"/>
              <a:t>Toto pojištění by měl mít rovněž každý člověk, který cestuje do zahraničí.</a:t>
            </a:r>
          </a:p>
          <a:p>
            <a:pPr marL="0" indent="0">
              <a:buNone/>
            </a:pPr>
            <a:r>
              <a:rPr lang="cs-CZ" dirty="0" smtClean="0"/>
              <a:t>Je možné je rozšířit o pojištění majetku či další rizika.</a:t>
            </a:r>
          </a:p>
        </p:txBody>
      </p:sp>
      <p:pic>
        <p:nvPicPr>
          <p:cNvPr id="3074" name="Picture 2" descr="C:\Users\uzivatel\AppData\Local\Microsoft\Windows\Temporary Internet Files\Content.IE5\ZPRZYMO0\MC9000562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81128"/>
            <a:ext cx="1840687" cy="183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56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Jaký je účel pojištění ?</a:t>
            </a:r>
          </a:p>
          <a:p>
            <a:pPr marL="457200" indent="-457200">
              <a:buAutoNum type="arabicPeriod"/>
            </a:pPr>
            <a:r>
              <a:rPr lang="cs-CZ" dirty="0" smtClean="0"/>
              <a:t>Které druhy pojištění znáš ?</a:t>
            </a:r>
          </a:p>
          <a:p>
            <a:pPr marL="457200" indent="-457200">
              <a:buAutoNum type="arabicPeriod"/>
            </a:pPr>
            <a:r>
              <a:rPr lang="cs-CZ" dirty="0" smtClean="0"/>
              <a:t>K čemu slouží sociální pojištění ?</a:t>
            </a:r>
          </a:p>
          <a:p>
            <a:pPr marL="457200" indent="-457200">
              <a:buAutoNum type="arabicPeriod"/>
            </a:pPr>
            <a:r>
              <a:rPr lang="cs-CZ" dirty="0" smtClean="0"/>
              <a:t>K čemu slouží zdravotní pojištění ?</a:t>
            </a:r>
          </a:p>
          <a:p>
            <a:pPr marL="457200" indent="-457200">
              <a:buAutoNum type="arabicPeriod"/>
            </a:pPr>
            <a:r>
              <a:rPr lang="cs-CZ" dirty="0" smtClean="0"/>
              <a:t>Uveď některé druhy komerčního pojištění.</a:t>
            </a:r>
            <a:endParaRPr lang="cs-CZ" dirty="0"/>
          </a:p>
        </p:txBody>
      </p:sp>
      <p:pic>
        <p:nvPicPr>
          <p:cNvPr id="2050" name="Picture 2" descr="C:\Users\uzivatel\AppData\Local\Microsoft\Windows\Temporary Internet Files\Content.IE5\FY956EWS\MC9004135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669620"/>
            <a:ext cx="4248472" cy="280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76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Pojištění</a:t>
            </a:r>
            <a:r>
              <a:rPr lang="cs-CZ" dirty="0"/>
              <a:t> [online]. [cit. </a:t>
            </a:r>
            <a:r>
              <a:rPr lang="cs-CZ" dirty="0" smtClean="0"/>
              <a:t>15.3.2013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http://www.mesec.cz/pojisteni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>
                <a:hlinkClick r:id="rId3"/>
              </a:rPr>
              <a:t>http://cs.wikipedia.org/wiki/Soci%C3%A1ln%C3%AD_zabezpe%C4%8Den%C3%AD_v_%</a:t>
            </a:r>
            <a:r>
              <a:rPr lang="cs-CZ" dirty="0" smtClean="0">
                <a:hlinkClick r:id="rId3"/>
              </a:rPr>
              <a:t>C4%8Cesku</a:t>
            </a:r>
            <a:endParaRPr lang="cs-CZ" dirty="0" smtClean="0"/>
          </a:p>
          <a:p>
            <a:r>
              <a:rPr lang="cs-CZ" dirty="0"/>
              <a:t>NEZNÁMÝ. </a:t>
            </a:r>
            <a:r>
              <a:rPr lang="cs-CZ" i="1" dirty="0"/>
              <a:t>Sociální zabezpečení v Česku</a:t>
            </a:r>
            <a:r>
              <a:rPr lang="cs-CZ" dirty="0"/>
              <a:t> [online]. [cit. </a:t>
            </a:r>
            <a:r>
              <a:rPr lang="cs-CZ" dirty="0" smtClean="0"/>
              <a:t>15.3.2013</a:t>
            </a:r>
            <a:r>
              <a:rPr lang="cs-CZ" dirty="0"/>
              <a:t>]. Dostupný na WWW: </a:t>
            </a:r>
            <a:r>
              <a:rPr lang="cs-CZ" dirty="0">
                <a:hlinkClick r:id="rId3"/>
              </a:rPr>
              <a:t>http://cs.wikipedia.org/wiki/Soci%C3%A1ln%C3%AD_zabezpe%C4%8Den%C3%AD_v_%</a:t>
            </a:r>
            <a:r>
              <a:rPr lang="cs-CZ" dirty="0" smtClean="0">
                <a:hlinkClick r:id="rId3"/>
              </a:rPr>
              <a:t>C4%8Cesku</a:t>
            </a:r>
            <a:endParaRPr lang="cs-CZ" dirty="0" smtClean="0"/>
          </a:p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748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311</TotalTime>
  <Words>898</Words>
  <Application>Microsoft Office PowerPoint</Application>
  <PresentationFormat>Předvádění na obrazovce (4:3)</PresentationFormat>
  <Paragraphs>129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Arkýř</vt:lpstr>
      <vt:lpstr>Prezentace aplikace PowerPoint</vt:lpstr>
      <vt:lpstr>ANOTACE</vt:lpstr>
      <vt:lpstr>Pojištění – sociální, zdravotní, komerční</vt:lpstr>
      <vt:lpstr>Účel pojištění</vt:lpstr>
      <vt:lpstr>Základní druhy pojištění</vt:lpstr>
      <vt:lpstr>Sociální pojištění</vt:lpstr>
      <vt:lpstr>Poplatníci sociálního pojištění</vt:lpstr>
      <vt:lpstr>Důchodové pojištění</vt:lpstr>
      <vt:lpstr>Prezentace aplikace PowerPoint</vt:lpstr>
      <vt:lpstr>Nemocenské pojištění</vt:lpstr>
      <vt:lpstr>Prezentace aplikace PowerPoint</vt:lpstr>
      <vt:lpstr>Příspěvek na státní  politiku zaměstnanosti</vt:lpstr>
      <vt:lpstr>Zdravotní pojištění</vt:lpstr>
      <vt:lpstr>Prezentace aplikace PowerPoint</vt:lpstr>
      <vt:lpstr>Výše zdravotního pojištění</vt:lpstr>
      <vt:lpstr>Komerční pojištění</vt:lpstr>
      <vt:lpstr>Nejznámější komerční pojištění</vt:lpstr>
      <vt:lpstr>Prezentace aplikace PowerPoint</vt:lpstr>
      <vt:lpstr>Prezentace aplikace PowerPoint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22</cp:revision>
  <dcterms:created xsi:type="dcterms:W3CDTF">2013-03-24T17:06:59Z</dcterms:created>
  <dcterms:modified xsi:type="dcterms:W3CDTF">2013-06-23T18:34:54Z</dcterms:modified>
</cp:coreProperties>
</file>