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1" r:id="rId3"/>
    <p:sldId id="259" r:id="rId4"/>
    <p:sldId id="260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CC66"/>
    <a:srgbClr val="FFFF99"/>
    <a:srgbClr val="FFFF66"/>
    <a:srgbClr val="FFFF00"/>
    <a:srgbClr val="FFCC00"/>
    <a:srgbClr val="FF33CC"/>
    <a:srgbClr val="00FFFF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96382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6403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7267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54125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7721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69051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5289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2513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414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914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351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2DD75B-1407-4AF1-A3B0-A83F8E0A06E9}" type="datetimeFigureOut">
              <a:rPr lang="cs-CZ" smtClean="0"/>
              <a:t>27.8.2013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83257-DA2F-424F-BBA0-91B4F87E18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68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_SBCVMw1gjo" TargetMode="Externa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em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6.emf"/><Relationship Id="rId12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emf"/><Relationship Id="rId11" Type="http://schemas.openxmlformats.org/officeDocument/2006/relationships/image" Target="../media/image9.emf"/><Relationship Id="rId5" Type="http://schemas.openxmlformats.org/officeDocument/2006/relationships/image" Target="../media/image4.emf"/><Relationship Id="rId10" Type="http://schemas.openxmlformats.org/officeDocument/2006/relationships/image" Target="../media/image8.emf"/><Relationship Id="rId4" Type="http://schemas.openxmlformats.org/officeDocument/2006/relationships/image" Target="../media/image3.png"/><Relationship Id="rId9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0"/>
            <a:ext cx="9396536" cy="702940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75455" y="260648"/>
            <a:ext cx="7772400" cy="1470025"/>
          </a:xfrm>
          <a:solidFill>
            <a:srgbClr val="FFCC00"/>
          </a:solidFill>
          <a:ln w="38100">
            <a:solidFill>
              <a:srgbClr val="FFFF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cs-CZ" b="1" dirty="0" err="1" smtClean="0">
                <a:solidFill>
                  <a:schemeClr val="tx1"/>
                </a:solidFill>
                <a:latin typeface="Bradley Hand ITC" pitchFamily="66" charset="0"/>
              </a:rPr>
              <a:t>Possessive</a:t>
            </a:r>
            <a:r>
              <a:rPr lang="cs-CZ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b="1" dirty="0" err="1" smtClean="0">
                <a:solidFill>
                  <a:schemeClr val="tx1"/>
                </a:solidFill>
                <a:latin typeface="Bradley Hand ITC" pitchFamily="66" charset="0"/>
              </a:rPr>
              <a:t>pronouns</a:t>
            </a:r>
            <a:endParaRPr lang="cs-CZ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420888"/>
            <a:ext cx="6400800" cy="1752600"/>
          </a:xfrm>
        </p:spPr>
        <p:txBody>
          <a:bodyPr>
            <a:normAutofit fontScale="92500" lnSpcReduction="10000"/>
          </a:bodyPr>
          <a:lstStyle/>
          <a:p>
            <a:pPr lvl="0" algn="l">
              <a:spcBef>
                <a:spcPts val="0"/>
              </a:spcBef>
            </a:pPr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Název školy: ZŠ Karla Klíče v Hostinném</a:t>
            </a:r>
          </a:p>
          <a:p>
            <a:pPr lvl="0" algn="l">
              <a:spcBef>
                <a:spcPts val="0"/>
              </a:spcBef>
            </a:pPr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Autor: Mgr. Alena Krátká</a:t>
            </a:r>
          </a:p>
          <a:p>
            <a:pPr lvl="0" algn="l">
              <a:spcBef>
                <a:spcPts val="0"/>
              </a:spcBef>
            </a:pPr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Název: </a:t>
            </a:r>
            <a:r>
              <a:rPr lang="cs-CZ" sz="2600" b="1" dirty="0" smtClean="0">
                <a:solidFill>
                  <a:prstClr val="black"/>
                </a:solidFill>
                <a:latin typeface="Gabriola" pitchFamily="82" charset="0"/>
              </a:rPr>
              <a:t>VY_32_INOVACE_08_A_4_Possessive </a:t>
            </a:r>
            <a:r>
              <a:rPr lang="cs-CZ" sz="2600" b="1" dirty="0" err="1" smtClean="0">
                <a:solidFill>
                  <a:prstClr val="black"/>
                </a:solidFill>
                <a:latin typeface="Gabriola" pitchFamily="82" charset="0"/>
              </a:rPr>
              <a:t>pronouns</a:t>
            </a:r>
            <a:endParaRPr lang="cs-CZ" sz="2600" b="1" dirty="0">
              <a:solidFill>
                <a:prstClr val="black"/>
              </a:solidFill>
              <a:latin typeface="Gabriola" pitchFamily="82" charset="0"/>
            </a:endParaRPr>
          </a:p>
          <a:p>
            <a:pPr lvl="0" algn="l">
              <a:spcBef>
                <a:spcPts val="0"/>
              </a:spcBef>
            </a:pPr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Téma: Angličtina – prezentace</a:t>
            </a:r>
          </a:p>
          <a:p>
            <a:pPr lvl="0" algn="l">
              <a:spcBef>
                <a:spcPts val="0"/>
              </a:spcBef>
            </a:pPr>
            <a:r>
              <a:rPr lang="cs-CZ" sz="2600" b="1" dirty="0">
                <a:solidFill>
                  <a:prstClr val="black"/>
                </a:solidFill>
                <a:latin typeface="Gabriola" pitchFamily="82" charset="0"/>
              </a:rPr>
              <a:t>Číslo projektu: CZ.1.07/1.4.00/21.21.2131</a:t>
            </a:r>
          </a:p>
          <a:p>
            <a:endParaRPr lang="cs-CZ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319" y="5395411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636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 w="38100">
            <a:solidFill>
              <a:srgbClr val="FFFF00"/>
            </a:solidFill>
          </a:ln>
        </p:spPr>
        <p:txBody>
          <a:bodyPr>
            <a:normAutofit/>
          </a:bodyPr>
          <a:lstStyle/>
          <a:p>
            <a:r>
              <a:rPr lang="cs-CZ" b="1" dirty="0" err="1" smtClean="0">
                <a:latin typeface="Bradley Hand ITC" pitchFamily="66" charset="0"/>
              </a:rPr>
              <a:t>Possessive</a:t>
            </a:r>
            <a:r>
              <a:rPr lang="cs-CZ" b="1" dirty="0" smtClean="0">
                <a:latin typeface="Bradley Hand ITC" pitchFamily="66" charset="0"/>
              </a:rPr>
              <a:t> </a:t>
            </a:r>
            <a:r>
              <a:rPr lang="cs-CZ" b="1" dirty="0" err="1" smtClean="0">
                <a:latin typeface="Bradley Hand ITC" pitchFamily="66" charset="0"/>
              </a:rPr>
              <a:t>pronouns</a:t>
            </a:r>
            <a:endParaRPr lang="cs-CZ" b="1" dirty="0">
              <a:latin typeface="Bradley Hand ITC" pitchFamily="66" charset="0"/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20888"/>
            <a:ext cx="2508119" cy="246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Vývojový diagram: spojnice 4">
            <a:hlinkClick r:id="rId3"/>
          </p:cNvPr>
          <p:cNvSpPr/>
          <p:nvPr/>
        </p:nvSpPr>
        <p:spPr>
          <a:xfrm>
            <a:off x="251520" y="2594401"/>
            <a:ext cx="457200" cy="457200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ný popisek 5"/>
          <p:cNvSpPr/>
          <p:nvPr/>
        </p:nvSpPr>
        <p:spPr>
          <a:xfrm>
            <a:off x="2626926" y="1457288"/>
            <a:ext cx="3600400" cy="965601"/>
          </a:xfrm>
          <a:prstGeom prst="wedgeEllipseCallout">
            <a:avLst>
              <a:gd name="adj1" fmla="val -75365"/>
              <a:gd name="adj2" fmla="val 124798"/>
            </a:avLst>
          </a:prstGeom>
          <a:solidFill>
            <a:srgbClr val="FFFF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Hi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, </a:t>
            </a:r>
            <a:r>
              <a:rPr lang="cs-CZ" sz="2000" b="1" dirty="0" smtClean="0">
                <a:solidFill>
                  <a:srgbClr val="FF0000"/>
                </a:solidFill>
                <a:latin typeface="Bradley Hand ITC" pitchFamily="66" charset="0"/>
              </a:rPr>
              <a:t>I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am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Bob.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Bradley Hand ITC" pitchFamily="66" charset="0"/>
              </a:rPr>
              <a:t>my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Bradley Hand ITC" pitchFamily="66" charset="0"/>
              </a:rPr>
              <a:t>mine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9" name="Oválný popisek 8"/>
          <p:cNvSpPr/>
          <p:nvPr/>
        </p:nvSpPr>
        <p:spPr>
          <a:xfrm>
            <a:off x="3519662" y="2422889"/>
            <a:ext cx="3456384" cy="612648"/>
          </a:xfrm>
          <a:prstGeom prst="wedgeEllipseCallout">
            <a:avLst>
              <a:gd name="adj1" fmla="val -100200"/>
              <a:gd name="adj2" fmla="val 72129"/>
            </a:avLst>
          </a:prstGeom>
          <a:solidFill>
            <a:srgbClr val="FFFF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your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yours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0" name="Oválný popisek 9"/>
          <p:cNvSpPr/>
          <p:nvPr/>
        </p:nvSpPr>
        <p:spPr>
          <a:xfrm>
            <a:off x="3383868" y="3212976"/>
            <a:ext cx="2808312" cy="864096"/>
          </a:xfrm>
          <a:prstGeom prst="wedgeEllipseCallout">
            <a:avLst>
              <a:gd name="adj1" fmla="val -109587"/>
              <a:gd name="adj2" fmla="val -54244"/>
            </a:avLst>
          </a:prstGeom>
          <a:solidFill>
            <a:srgbClr val="FFFF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Bradley Hand ITC" pitchFamily="66" charset="0"/>
              </a:rPr>
              <a:t>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Bradley Hand ITC" pitchFamily="66" charset="0"/>
              </a:rPr>
              <a:t>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1" name="Oválný popisek 10"/>
          <p:cNvSpPr/>
          <p:nvPr/>
        </p:nvSpPr>
        <p:spPr>
          <a:xfrm>
            <a:off x="3059832" y="4509120"/>
            <a:ext cx="3312368" cy="612648"/>
          </a:xfrm>
          <a:prstGeom prst="wedgeEllipseCallout">
            <a:avLst>
              <a:gd name="adj1" fmla="val -90206"/>
              <a:gd name="adj2" fmla="val -262487"/>
            </a:avLst>
          </a:prstGeom>
          <a:solidFill>
            <a:srgbClr val="FFFF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smtClean="0">
                <a:solidFill>
                  <a:srgbClr val="FF0000"/>
                </a:solidFill>
                <a:latin typeface="Bradley Hand ITC" pitchFamily="66" charset="0"/>
              </a:rPr>
              <a:t>her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hers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2" name="Oválný popisek 11"/>
          <p:cNvSpPr/>
          <p:nvPr/>
        </p:nvSpPr>
        <p:spPr>
          <a:xfrm>
            <a:off x="2727574" y="5156905"/>
            <a:ext cx="2520280" cy="612648"/>
          </a:xfrm>
          <a:prstGeom prst="wedgeEllipseCallout">
            <a:avLst>
              <a:gd name="adj1" fmla="val -94567"/>
              <a:gd name="adj2" fmla="val -368410"/>
            </a:avLst>
          </a:prstGeom>
          <a:solidFill>
            <a:srgbClr val="FFFF00"/>
          </a:solidFill>
          <a:ln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its</a:t>
            </a:r>
            <a:r>
              <a:rPr lang="cs-CZ" sz="2000" b="1" dirty="0" smtClean="0">
                <a:solidFill>
                  <a:srgbClr val="FF0000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its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3" name="Oválný popisek 12"/>
          <p:cNvSpPr/>
          <p:nvPr/>
        </p:nvSpPr>
        <p:spPr>
          <a:xfrm>
            <a:off x="6372200" y="1427570"/>
            <a:ext cx="2412697" cy="1260720"/>
          </a:xfrm>
          <a:prstGeom prst="wedgeEllipseCallout">
            <a:avLst>
              <a:gd name="adj1" fmla="val -94863"/>
              <a:gd name="adj2" fmla="val 28409"/>
            </a:avLst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our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ours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4" name="Oválný popisek 13"/>
          <p:cNvSpPr/>
          <p:nvPr/>
        </p:nvSpPr>
        <p:spPr>
          <a:xfrm>
            <a:off x="6732240" y="2688290"/>
            <a:ext cx="2411760" cy="908187"/>
          </a:xfrm>
          <a:prstGeom prst="wedgeEllipseCallout">
            <a:avLst>
              <a:gd name="adj1" fmla="val -255657"/>
              <a:gd name="adj2" fmla="val 3767"/>
            </a:avLst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your</a:t>
            </a:r>
            <a:r>
              <a:rPr lang="cs-CZ" sz="2000" b="1" dirty="0" smtClean="0">
                <a:solidFill>
                  <a:srgbClr val="FF0000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yours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5" name="Oválný popisek 14"/>
          <p:cNvSpPr/>
          <p:nvPr/>
        </p:nvSpPr>
        <p:spPr>
          <a:xfrm>
            <a:off x="6372200" y="4180199"/>
            <a:ext cx="2771800" cy="1260433"/>
          </a:xfrm>
          <a:prstGeom prst="wedgeEllipseCallout">
            <a:avLst>
              <a:gd name="adj1" fmla="val -208358"/>
              <a:gd name="adj2" fmla="val -101314"/>
            </a:avLst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their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ball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chemeClr val="tx1"/>
                </a:solidFill>
                <a:latin typeface="Bradley Hand ITC" pitchFamily="66" charset="0"/>
              </a:rPr>
              <a:t>is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err="1" smtClean="0">
                <a:solidFill>
                  <a:srgbClr val="FF0000"/>
                </a:solidFill>
                <a:latin typeface="Bradley Hand ITC" pitchFamily="66" charset="0"/>
              </a:rPr>
              <a:t>theirs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6091112"/>
              </p:ext>
            </p:extLst>
          </p:nvPr>
        </p:nvGraphicFramePr>
        <p:xfrm>
          <a:off x="2102927" y="1407394"/>
          <a:ext cx="7021209" cy="50405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403"/>
                <a:gridCol w="2340403"/>
                <a:gridCol w="2340403"/>
              </a:tblGrid>
              <a:tr h="580008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  <a:latin typeface="Bradley Hand ITC" pitchFamily="66" charset="0"/>
                        </a:rPr>
                        <a:t>I</a:t>
                      </a:r>
                      <a:endParaRPr lang="cs-CZ" sz="3200" b="1" dirty="0">
                        <a:solidFill>
                          <a:schemeClr val="tx1"/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Bradley Hand ITC" pitchFamily="66" charset="0"/>
                        </a:rPr>
                        <a:t>my</a:t>
                      </a:r>
                      <a:endParaRPr lang="cs-CZ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Bradley Hand ITC" pitchFamily="66" charset="0"/>
                        </a:rPr>
                        <a:t>mine</a:t>
                      </a:r>
                      <a:endParaRPr lang="cs-CZ" sz="3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  <a:tr h="637222"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/>
                          </a:solidFill>
                          <a:latin typeface="Bradley Hand ITC" pitchFamily="66" charset="0"/>
                        </a:rPr>
                        <a:t>yOU</a:t>
                      </a:r>
                      <a:endParaRPr lang="cs-CZ" sz="3200" b="1" dirty="0">
                        <a:solidFill>
                          <a:schemeClr val="tx1"/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Bradley Hand ITC" pitchFamily="66" charset="0"/>
                        </a:rPr>
                        <a:t>your</a:t>
                      </a:r>
                      <a:endParaRPr lang="cs-CZ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Bradley Hand ITC" pitchFamily="66" charset="0"/>
                        </a:rPr>
                        <a:t>yours</a:t>
                      </a:r>
                      <a:endParaRPr lang="cs-CZ" sz="3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  <a:tr h="637222"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/>
                          </a:solidFill>
                          <a:latin typeface="Bradley Hand ITC" pitchFamily="66" charset="0"/>
                        </a:rPr>
                        <a:t>he</a:t>
                      </a:r>
                      <a:endParaRPr lang="cs-CZ" sz="3200" b="1" dirty="0">
                        <a:solidFill>
                          <a:schemeClr val="tx1"/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Bradley Hand ITC" pitchFamily="66" charset="0"/>
                        </a:rPr>
                        <a:t>his</a:t>
                      </a:r>
                      <a:endParaRPr lang="cs-CZ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Bradley Hand ITC" pitchFamily="66" charset="0"/>
                        </a:rPr>
                        <a:t>his</a:t>
                      </a:r>
                      <a:endParaRPr lang="cs-CZ" sz="3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  <a:tr h="637222"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/>
                          </a:solidFill>
                          <a:latin typeface="Bradley Hand ITC" pitchFamily="66" charset="0"/>
                        </a:rPr>
                        <a:t>she</a:t>
                      </a:r>
                      <a:endParaRPr lang="cs-CZ" sz="3200" b="1" dirty="0">
                        <a:solidFill>
                          <a:schemeClr val="tx1"/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Bradley Hand ITC" pitchFamily="66" charset="0"/>
                        </a:rPr>
                        <a:t>her</a:t>
                      </a:r>
                      <a:endParaRPr lang="cs-CZ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Bradley Hand ITC" pitchFamily="66" charset="0"/>
                        </a:rPr>
                        <a:t>hers</a:t>
                      </a:r>
                      <a:endParaRPr lang="cs-CZ" sz="3200" b="1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  <a:tr h="637222"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/>
                          </a:solidFill>
                          <a:latin typeface="Bradley Hand ITC" pitchFamily="66" charset="0"/>
                        </a:rPr>
                        <a:t>it</a:t>
                      </a:r>
                      <a:endParaRPr lang="cs-CZ" sz="3200" b="1" dirty="0">
                        <a:solidFill>
                          <a:schemeClr val="tx1"/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Bradley Hand ITC" pitchFamily="66" charset="0"/>
                        </a:rPr>
                        <a:t>its</a:t>
                      </a:r>
                      <a:endParaRPr lang="cs-CZ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Bradley Hand ITC" pitchFamily="66" charset="0"/>
                        </a:rPr>
                        <a:t>its</a:t>
                      </a:r>
                      <a:endParaRPr lang="cs-CZ" sz="3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  <a:tr h="637222"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/>
                          </a:solidFill>
                          <a:latin typeface="Bradley Hand ITC" pitchFamily="66" charset="0"/>
                        </a:rPr>
                        <a:t>we</a:t>
                      </a:r>
                      <a:endParaRPr lang="cs-CZ" sz="3200" b="1" dirty="0">
                        <a:solidFill>
                          <a:schemeClr val="tx1"/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Bradley Hand ITC" pitchFamily="66" charset="0"/>
                        </a:rPr>
                        <a:t>our</a:t>
                      </a:r>
                      <a:endParaRPr lang="cs-CZ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Bradley Hand ITC" pitchFamily="66" charset="0"/>
                        </a:rPr>
                        <a:t>ours</a:t>
                      </a:r>
                      <a:endParaRPr lang="cs-CZ" sz="3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  <a:tr h="637222"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/>
                          </a:solidFill>
                          <a:latin typeface="Bradley Hand ITC" pitchFamily="66" charset="0"/>
                        </a:rPr>
                        <a:t>you</a:t>
                      </a:r>
                      <a:endParaRPr lang="cs-CZ" sz="3200" b="1" dirty="0">
                        <a:solidFill>
                          <a:schemeClr val="tx1"/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Bradley Hand ITC" pitchFamily="66" charset="0"/>
                        </a:rPr>
                        <a:t>your</a:t>
                      </a:r>
                      <a:endParaRPr lang="cs-CZ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Bradley Hand ITC" pitchFamily="66" charset="0"/>
                        </a:rPr>
                        <a:t>yours</a:t>
                      </a:r>
                      <a:endParaRPr lang="cs-CZ" sz="3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  <a:tr h="637222"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/>
                          </a:solidFill>
                          <a:latin typeface="Bradley Hand ITC" pitchFamily="66" charset="0"/>
                        </a:rPr>
                        <a:t>they</a:t>
                      </a:r>
                      <a:endParaRPr lang="cs-CZ" sz="3200" b="1" dirty="0">
                        <a:solidFill>
                          <a:schemeClr val="tx1"/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Bradley Hand ITC" pitchFamily="66" charset="0"/>
                        </a:rPr>
                        <a:t>their</a:t>
                      </a:r>
                      <a:endParaRPr lang="cs-CZ" sz="32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C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3200" b="1" dirty="0" err="1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Bradley Hand ITC" pitchFamily="66" charset="0"/>
                        </a:rPr>
                        <a:t>theirs</a:t>
                      </a:r>
                      <a:endParaRPr lang="cs-CZ" sz="3200" b="1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Bradley Hand ITC" pitchFamily="66" charset="0"/>
                      </a:endParaRPr>
                    </a:p>
                  </a:txBody>
                  <a:tcPr>
                    <a:solidFill>
                      <a:srgbClr val="FFCC9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462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92896"/>
            <a:ext cx="4147660" cy="4161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Vývojový diagram: spojnice 2"/>
          <p:cNvSpPr/>
          <p:nvPr/>
        </p:nvSpPr>
        <p:spPr>
          <a:xfrm>
            <a:off x="1835696" y="2031741"/>
            <a:ext cx="864095" cy="922309"/>
          </a:xfrm>
          <a:prstGeom prst="flowChartConnector">
            <a:avLst/>
          </a:prstGeom>
          <a:solidFill>
            <a:srgbClr val="00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  <a:latin typeface="Bradley Hand ITC" pitchFamily="66" charset="0"/>
              </a:rPr>
              <a:t>hers</a:t>
            </a:r>
            <a:endParaRPr lang="cs-CZ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4" name="Vývojový diagram: spojnice 3"/>
          <p:cNvSpPr/>
          <p:nvPr/>
        </p:nvSpPr>
        <p:spPr>
          <a:xfrm>
            <a:off x="3150258" y="662548"/>
            <a:ext cx="1223861" cy="1120327"/>
          </a:xfrm>
          <a:prstGeom prst="flowChartConnec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  <a:latin typeface="Bradley Hand ITC" pitchFamily="66" charset="0"/>
              </a:rPr>
              <a:t>theirs</a:t>
            </a:r>
            <a:endParaRPr lang="cs-CZ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5" name="Vývojový diagram: spojnice 4"/>
          <p:cNvSpPr/>
          <p:nvPr/>
        </p:nvSpPr>
        <p:spPr>
          <a:xfrm>
            <a:off x="5408311" y="803269"/>
            <a:ext cx="1071786" cy="1066532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  <a:latin typeface="Bradley Hand ITC" pitchFamily="66" charset="0"/>
              </a:rPr>
              <a:t>yours</a:t>
            </a:r>
            <a:endParaRPr lang="cs-CZ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7" name="Vývojový diagram: spojnice 6"/>
          <p:cNvSpPr/>
          <p:nvPr/>
        </p:nvSpPr>
        <p:spPr>
          <a:xfrm>
            <a:off x="5944204" y="2767341"/>
            <a:ext cx="1076068" cy="893352"/>
          </a:xfrm>
          <a:prstGeom prst="flowChartConnector">
            <a:avLst/>
          </a:prstGeom>
          <a:solidFill>
            <a:srgbClr val="00FFFF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chemeClr val="tx1"/>
                </a:solidFill>
                <a:latin typeface="Bradley Hand ITC" pitchFamily="66" charset="0"/>
              </a:rPr>
              <a:t>yours</a:t>
            </a:r>
            <a:endParaRPr lang="cs-CZ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8" name="Vývojový diagram: spojnice 7"/>
          <p:cNvSpPr/>
          <p:nvPr/>
        </p:nvSpPr>
        <p:spPr>
          <a:xfrm>
            <a:off x="1954112" y="2996952"/>
            <a:ext cx="864095" cy="936104"/>
          </a:xfrm>
          <a:prstGeom prst="flowChartConnec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err="1" smtClean="0">
                <a:solidFill>
                  <a:srgbClr val="002060"/>
                </a:solidFill>
                <a:latin typeface="Bradley Hand ITC" pitchFamily="66" charset="0"/>
              </a:rPr>
              <a:t>ours</a:t>
            </a:r>
            <a:endParaRPr lang="cs-CZ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9" name="Vývojový diagram: spojnice 8"/>
          <p:cNvSpPr/>
          <p:nvPr/>
        </p:nvSpPr>
        <p:spPr>
          <a:xfrm>
            <a:off x="1954112" y="965209"/>
            <a:ext cx="1074262" cy="1066532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rgbClr val="002060"/>
                </a:solidFill>
                <a:latin typeface="Bradley Hand ITC" pitchFamily="66" charset="0"/>
              </a:rPr>
              <a:t>mine</a:t>
            </a:r>
            <a:endParaRPr lang="cs-CZ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10" name="Vývojový diagram: spojnice 9"/>
          <p:cNvSpPr/>
          <p:nvPr/>
        </p:nvSpPr>
        <p:spPr>
          <a:xfrm>
            <a:off x="4423148" y="662548"/>
            <a:ext cx="985163" cy="909676"/>
          </a:xfrm>
          <a:prstGeom prst="flowChartConnector">
            <a:avLst/>
          </a:prstGeom>
          <a:solidFill>
            <a:srgbClr val="7030A0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>
                <a:solidFill>
                  <a:schemeClr val="bg1"/>
                </a:solidFill>
                <a:latin typeface="Bradley Hand ITC" pitchFamily="66" charset="0"/>
              </a:rPr>
              <a:t>its</a:t>
            </a:r>
            <a:endParaRPr lang="cs-CZ" sz="2000" b="1" dirty="0">
              <a:solidFill>
                <a:schemeClr val="bg1"/>
              </a:solidFill>
              <a:latin typeface="Bradley Hand ITC" pitchFamily="66" charset="0"/>
            </a:endParaRPr>
          </a:p>
        </p:txBody>
      </p:sp>
      <p:sp>
        <p:nvSpPr>
          <p:cNvPr id="11" name="Vývojový diagram: spojnice 10"/>
          <p:cNvSpPr/>
          <p:nvPr/>
        </p:nvSpPr>
        <p:spPr>
          <a:xfrm>
            <a:off x="5869666" y="1903244"/>
            <a:ext cx="844384" cy="864096"/>
          </a:xfrm>
          <a:prstGeom prst="flowChartConnector">
            <a:avLst/>
          </a:prstGeom>
          <a:solidFill>
            <a:srgbClr val="FF33CC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rgbClr val="002060"/>
                </a:solidFill>
                <a:latin typeface="Bradley Hand ITC" pitchFamily="66" charset="0"/>
              </a:rPr>
              <a:t>his</a:t>
            </a:r>
            <a:endParaRPr lang="cs-CZ" sz="2000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34819" y="40011"/>
            <a:ext cx="8491427" cy="615553"/>
          </a:xfrm>
          <a:prstGeom prst="rect">
            <a:avLst/>
          </a:prstGeom>
          <a:solidFill>
            <a:srgbClr val="FFCC00"/>
          </a:solidFill>
          <a:ln w="38100">
            <a:solidFill>
              <a:srgbClr val="FFFF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3400" b="1" dirty="0" err="1" smtClean="0">
                <a:solidFill>
                  <a:schemeClr val="tx1"/>
                </a:solidFill>
                <a:latin typeface="Bradley Hand ITC" pitchFamily="66" charset="0"/>
              </a:rPr>
              <a:t>Put</a:t>
            </a:r>
            <a:r>
              <a:rPr lang="cs-CZ" sz="34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34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34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3400" b="1" dirty="0" err="1" smtClean="0">
                <a:solidFill>
                  <a:schemeClr val="tx1"/>
                </a:solidFill>
                <a:latin typeface="Bradley Hand ITC" pitchFamily="66" charset="0"/>
              </a:rPr>
              <a:t>possessive</a:t>
            </a:r>
            <a:r>
              <a:rPr lang="cs-CZ" sz="34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3400" b="1" dirty="0" err="1" smtClean="0">
                <a:solidFill>
                  <a:schemeClr val="tx1"/>
                </a:solidFill>
                <a:latin typeface="Bradley Hand ITC" pitchFamily="66" charset="0"/>
              </a:rPr>
              <a:t>pronouns</a:t>
            </a:r>
            <a:r>
              <a:rPr lang="cs-CZ" sz="3400" b="1" dirty="0" smtClean="0">
                <a:solidFill>
                  <a:schemeClr val="tx1"/>
                </a:solidFill>
                <a:latin typeface="Bradley Hand ITC" pitchFamily="66" charset="0"/>
              </a:rPr>
              <a:t> in </a:t>
            </a:r>
            <a:r>
              <a:rPr lang="cs-CZ" sz="3400" b="1" dirty="0" err="1" smtClean="0">
                <a:solidFill>
                  <a:schemeClr val="tx1"/>
                </a:solidFill>
                <a:latin typeface="Bradley Hand ITC" pitchFamily="66" charset="0"/>
              </a:rPr>
              <a:t>the</a:t>
            </a:r>
            <a:r>
              <a:rPr lang="cs-CZ" sz="34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3400" b="1" dirty="0" err="1" smtClean="0">
                <a:solidFill>
                  <a:schemeClr val="tx1"/>
                </a:solidFill>
                <a:latin typeface="Bradley Hand ITC" pitchFamily="66" charset="0"/>
              </a:rPr>
              <a:t>right</a:t>
            </a:r>
            <a:r>
              <a:rPr lang="cs-CZ" sz="3400" b="1" dirty="0" smtClean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3400" b="1" dirty="0" err="1" smtClean="0">
                <a:solidFill>
                  <a:schemeClr val="tx1"/>
                </a:solidFill>
                <a:latin typeface="Bradley Hand ITC" pitchFamily="66" charset="0"/>
              </a:rPr>
              <a:t>order</a:t>
            </a:r>
            <a:r>
              <a:rPr lang="cs-CZ" sz="3400" b="1" dirty="0" smtClean="0">
                <a:solidFill>
                  <a:schemeClr val="tx1"/>
                </a:solidFill>
                <a:latin typeface="Bradley Hand ITC" pitchFamily="66" charset="0"/>
              </a:rPr>
              <a:t>.</a:t>
            </a:r>
            <a:endParaRPr lang="cs-CZ" sz="34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09354" y="3933056"/>
            <a:ext cx="1875835" cy="286232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u="sng" dirty="0" err="1" smtClean="0">
                <a:solidFill>
                  <a:schemeClr val="tx1"/>
                </a:solidFill>
                <a:latin typeface="Bradley Hand ITC" pitchFamily="66" charset="0"/>
              </a:rPr>
              <a:t>Singular</a:t>
            </a:r>
            <a:r>
              <a:rPr lang="cs-CZ" sz="2000" b="1" u="sng" dirty="0" smtClean="0">
                <a:solidFill>
                  <a:schemeClr val="tx1"/>
                </a:solidFill>
                <a:latin typeface="Bradley Hand ITC" pitchFamily="66" charset="0"/>
              </a:rPr>
              <a:t>:</a:t>
            </a:r>
            <a:endParaRPr lang="cs-CZ" sz="2000" b="1" u="sng" dirty="0" smtClean="0">
              <a:solidFill>
                <a:schemeClr val="tx1"/>
              </a:solidFill>
              <a:latin typeface="Bradley Hand ITC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____________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____________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____________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     ____________</a:t>
            </a:r>
          </a:p>
          <a:p>
            <a:pPr>
              <a:lnSpc>
                <a:spcPct val="150000"/>
              </a:lnSpc>
            </a:pPr>
            <a:r>
              <a:rPr lang="cs-CZ" sz="2000" b="1" dirty="0">
                <a:solidFill>
                  <a:schemeClr val="tx1"/>
                </a:solidFill>
                <a:latin typeface="Bradley Hand ITC" pitchFamily="66" charset="0"/>
              </a:rPr>
              <a:t> </a:t>
            </a: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      ____________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820366" y="4348554"/>
            <a:ext cx="1762021" cy="1938992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u="sng" dirty="0" err="1" smtClean="0">
                <a:solidFill>
                  <a:schemeClr val="tx1"/>
                </a:solidFill>
                <a:latin typeface="Bradley Hand ITC" pitchFamily="66" charset="0"/>
              </a:rPr>
              <a:t>Plural</a:t>
            </a:r>
            <a:r>
              <a:rPr lang="cs-CZ" sz="2000" b="1" u="sng" dirty="0" smtClean="0">
                <a:solidFill>
                  <a:schemeClr val="tx1"/>
                </a:solidFill>
                <a:latin typeface="Bradley Hand ITC" pitchFamily="66" charset="0"/>
              </a:rPr>
              <a:t>: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____________</a:t>
            </a:r>
            <a:endParaRPr lang="cs-CZ" sz="2000" b="1" dirty="0" smtClean="0">
              <a:solidFill>
                <a:schemeClr val="tx1"/>
              </a:solidFill>
              <a:latin typeface="Bradley Hand ITC" pitchFamily="66" charset="0"/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____________</a:t>
            </a: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cs-CZ" sz="2000" b="1" dirty="0" smtClean="0">
                <a:solidFill>
                  <a:schemeClr val="tx1"/>
                </a:solidFill>
                <a:latin typeface="Bradley Hand ITC" pitchFamily="66" charset="0"/>
              </a:rPr>
              <a:t>____________</a:t>
            </a:r>
            <a:endParaRPr lang="cs-CZ" sz="2000" b="1" dirty="0">
              <a:solidFill>
                <a:schemeClr val="tx1"/>
              </a:solidFill>
              <a:latin typeface="Bradley Hand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6246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66 -0.06065 C -0.02673 -0.06852 -0.03715 -0.08565 -0.04687 -0.09098 C -0.0526 -0.09422 -0.06007 -0.09815 -0.0651 -0.10324 C -0.08402 -0.12199 -0.08298 -0.12778 -0.10607 -0.13334 C -0.10833 -0.1331 -0.12309 -0.13172 -0.12725 -0.1294 C -0.13454 -0.12547 -0.13906 -0.11968 -0.14687 -0.11736 C -0.15191 -0.11297 -0.15694 -0.11135 -0.16215 -0.10718 C -0.17552 -0.09653 -0.16632 -0.10139 -0.17569 -0.09699 C -0.18055 -0.09051 -0.18611 -0.08542 -0.19097 -0.07894 C -0.19409 -0.07477 -0.2 -0.06667 -0.2 -0.06667 C -0.20243 -0.05764 -0.20781 -0.05602 -0.21215 -0.04861 C -0.21597 -0.04213 -0.21909 -0.03496 -0.22274 -0.02848 C -0.22517 -0.02431 -0.22968 -0.00579 -0.2302 -0.0044 C -0.23507 0.01088 -0.23784 0.0243 -0.24097 0.04027 C -0.23923 0.07014 -0.24427 0.07199 -0.2243 0.07662 C -0.18593 0.0743 -0.19566 0.07523 -0.16666 0.06041 C -0.15764 0.05092 -0.15555 0.05231 -0.15156 0.03819 C -0.15208 0.02338 -0.15121 0.00833 -0.15295 -0.00625 C -0.15382 -0.01389 -0.17343 -0.02153 -0.17882 -0.02431 C -0.20382 -0.02176 -0.21267 -0.02223 -0.23177 -0.01435 C -0.23368 -0.0081 -0.23645 0.00162 -0.23941 0.00787 C -0.24114 0.01157 -0.24548 0.01782 -0.24687 0.02222 C -0.25104 0.03495 -0.25208 0.04699 -0.25451 0.06041 C -0.25538 0.06527 -0.25694 0.06967 -0.25764 0.07453 C -0.25902 0.08333 -0.26059 0.10092 -0.26059 0.10092 C -0.25954 0.12245 -0.25937 0.14398 -0.25764 0.16551 C -0.25642 0.18102 -0.23923 0.20833 -0.22882 0.21203 C -0.20677 0.21065 -0.19635 0.20926 -0.17725 0.20393 C -0.17187 0.20254 -0.16562 0.20092 -0.16059 0.19791 C -0.15642 0.19514 -0.14843 0.18981 -0.14843 0.18981 C -0.14375 0.17176 -0.14583 0.15532 -0.15902 0.1493 C -0.16875 0.15023 -0.1802 0.14537 -0.18784 0.15347 C -0.19323 0.15902 -0.20156 0.17361 -0.20156 0.17361 C -0.2026 0.17708 -0.20329 0.18032 -0.20451 0.18379 C -0.20538 0.18588 -0.20746 0.1875 -0.20764 0.18981 C -0.20868 0.20324 -0.20277 0.21365 -0.19392 0.21805 C -0.18941 0.2243 -0.17482 0.22847 -0.16823 0.23009 C -0.16163 0.2331 -0.15694 0.23657 -0.15 0.23796 C -0.14357 0.24421 -0.13715 0.24629 -0.1302 0.25231 C -0.12048 0.26088 -0.11493 0.27083 -0.10295 0.27453 C -0.09288 0.27384 -0.08281 0.2743 -0.07274 0.27268 C -0.06319 0.27106 -0.05364 0.24722 -0.04392 0.26041 " pathEditMode="relative" ptsTypes="fffffffffffffffffffffffffffffffffffffffff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C 0.00243 -0.02384 0.00747 -0.03796 0.02917 -0.0463 C 0.04219 -0.06018 0.05972 -0.06065 0.07726 -0.06296 C 0.09184 -0.06134 0.09219 -0.06296 0.10295 -0.05741 C 0.12136 -0.04768 0.1309 -0.02014 0.13577 -7.40741E-7 C 0.13507 0.00602 0.13577 0.01273 0.13386 0.01875 C 0.13021 0.03195 0.09514 0.03588 0.08594 0.03704 C 0.07778 0.03634 0.06979 0.03634 0.06198 0.03519 C 0.05834 0.03472 0.05139 0.03148 0.05139 0.03171 C 0.04531 0.02477 0.04167 0.01759 0.03768 0.00926 C 0.03646 0.00394 0.03438 -0.00208 0.03768 -0.00741 C 0.03959 -0.01065 0.04462 -0.00972 0.04809 -0.01111 C 0.05087 -0.01042 0.05399 -0.01065 0.0566 -0.00903 C 0.06215 -0.00579 0.06511 0.01204 0.06702 0.01875 C 0.06649 0.02593 0.06684 0.03357 0.06528 0.04051 C 0.06268 0.05255 0.05139 0.06366 0.04462 0.07222 C 0.03941 0.07894 0.0349 0.08657 0.02917 0.09259 C 0.02361 0.09884 0.01372 0.10255 0.00677 0.10718 C -0.01823 0.12431 -0.05139 0.13403 -0.08073 0.13889 C -0.10833 0.1382 -0.13576 0.13866 -0.16319 0.13704 C -0.17326 0.13634 -0.18246 0.13032 -0.19236 0.12778 C -0.19687 0.12639 -0.20607 0.12407 -0.20607 0.12431 C -0.2092 0.1206 -0.21337 0.11829 -0.21632 0.11458 C -0.21788 0.1125 -0.21823 0.10949 -0.21979 0.10718 C -0.22378 0.10139 -0.22951 0.09653 -0.23368 0.09074 C -0.23715 0.08588 -0.24392 0.07593 -0.24392 0.07616 C -0.24687 0.06644 -0.24948 0.05741 -0.25243 0.04815 C -0.25069 0.04745 -0.24896 0.04607 -0.24722 0.04607 C -0.23906 0.04607 -0.2309 0.04537 -0.22326 0.04815 C -0.21476 0.05093 -0.20816 0.07014 -0.2026 0.07593 C -0.1993 0.08449 -0.19687 0.09306 -0.1941 0.10185 C -0.19687 0.11667 -0.20503 0.12269 -0.21476 0.13333 C -0.21788 0.13704 -0.22378 0.14398 -0.2283 0.1463 C -0.23854 0.15093 -0.25191 0.1507 -0.26267 0.15394 C -0.28212 0.15324 -0.30173 0.1537 -0.32118 0.15185 C -0.32378 0.15162 -0.32552 0.14815 -0.32812 0.14815 C -0.3526 0.14745 -0.37726 0.14977 -0.40173 0.14977 " pathEditMode="relative" rAng="0" ptsTypes="ffffffffffffffffffffffffffffffffffffA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99" y="4537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17 -1.11111E-6 C 0.01441 -0.01944 0.0375 -0.02616 0.05642 -0.03241 C 0.07899 -0.03056 0.0776 -0.03102 0.09288 -0.02431 C 0.10451 -0.0088 0.09878 -0.01227 0.10799 -0.0081 C 0.11753 0.00463 0.1316 0.00255 0.14427 0.00602 C 0.15191 0.00532 0.15955 0.00625 0.16701 0.00394 C 0.18021 -1.11111E-6 0.18819 -0.01736 0.19288 -0.03241 C 0.19549 -0.05949 0.20017 -0.08565 0.20191 -0.11319 C 0.20139 -0.12523 0.20174 -0.1375 0.20035 -0.14954 C 0.20017 -0.15139 0.19826 -0.15208 0.1974 -0.1537 C 0.18906 -0.16806 0.1875 -0.17384 0.17465 -0.17778 C 0.16962 -0.17708 0.16424 -0.17824 0.15955 -0.17593 C 0.15799 -0.17523 0.15885 -0.17176 0.15799 -0.16991 C 0.15573 -0.16551 0.1526 -0.16204 0.15035 -0.15764 C 0.15365 -0.11806 0.14774 -0.11643 0.17153 -0.10926 C 0.19167 -0.11204 0.19983 -0.10602 0.20955 -0.12546 C 0.20851 -0.13542 0.20903 -0.14606 0.20642 -0.15556 C 0.20521 -0.16018 0.20156 -0.16273 0.19878 -0.16574 C 0.18715 -0.1787 0.17569 -0.18472 0.16094 -0.18796 C 0.14531 -0.18518 0.12951 -0.1838 0.11406 -0.17986 C 0.10833 -0.17847 0.10313 -0.17338 0.0974 -0.17176 C 0.09288 -0.16736 0.08125 -0.15694 0.0776 -0.14954 C 0.07378 -0.14167 0.07153 -0.13449 0.06545 -0.1294 C 0.06163 -0.11273 0.06701 -0.1331 0.06094 -0.11921 C 0.05938 -0.11551 0.05955 -0.11088 0.05799 -0.10718 C 0.05104 -0.09074 0.04375 -0.07361 0.03524 -0.0588 C 0.02969 -0.04884 0.02465 -0.04028 0.01545 -0.03657 C 0.01198 -0.0331 0.00903 -0.02824 0.00486 -0.02639 C -0.00312 -0.02268 -0.01146 -0.01875 -0.01944 -0.0162 C -0.02639 -0.01389 -0.03351 -0.01343 -0.04045 -0.01018 C -0.06875 -0.01088 -0.09705 -0.01088 -0.12535 -0.01227 C -0.14392 -0.01319 -0.15556 -0.03449 -0.17083 -0.04444 C -0.18281 -0.06157 -0.18542 -0.09074 -0.19358 -0.11111 C -0.19583 -0.12245 -0.19549 -0.12176 -0.1875 -0.12546 C -0.17049 -0.12315 -0.17517 -0.12431 -0.16476 -0.11528 C -0.16076 -0.1081 -0.15781 -0.10046 -0.15417 -0.09306 C -0.14687 -0.05556 -0.17778 -0.05139 -0.19653 -0.04861 C -0.20955 -0.05046 -0.22465 -0.05046 -0.2375 -0.05671 C -0.24062 -0.05833 -0.2434 -0.06111 -0.24653 -0.06273 C -0.24948 -0.06435 -0.2526 -0.06528 -0.25573 -0.06667 C -0.26753 -0.07801 -0.2776 -0.08542 -0.29201 -0.08889 C -0.30625 -0.09653 -0.32101 -0.09861 -0.33594 -0.10324 C -0.34948 -0.10741 -0.35833 -0.11134 -0.3724 -0.11319 C -0.3809 -0.11713 -0.38924 -0.11944 -0.39809 -0.1213 C -0.40365 -0.12384 -0.40122 -0.12245 -0.40573 -0.12546 " pathEditMode="relative" ptsTypes="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2.59259E-6 C -0.00521 -0.02245 -0.02639 -0.02292 -0.03941 -0.03426 C -0.04462 -0.03866 -0.04861 -0.04398 -0.05452 -0.0463 C -0.06268 -0.06296 -0.05886 -0.05856 -0.06354 -0.07662 C -0.06215 -0.08333 -0.0625 -0.09143 -0.05903 -0.09699 C -0.05747 -0.09954 -0.05486 -0.10069 -0.05295 -0.10301 C -0.03021 -0.1294 -0.01754 -0.12986 0.01215 -0.13333 C 0.03038 -0.13264 0.04861 -0.13356 0.06666 -0.13125 C 0.06962 -0.13079 0.07187 -0.12731 0.0743 -0.12523 C 0.07899 -0.1213 0.08333 -0.1169 0.08802 -0.11296 C 0.10521 -0.09815 0.12361 -0.08935 0.13038 -0.06042 C 0.13264 -0.05069 0.13298 -0.04028 0.13489 -0.03032 C 0.13437 -0.02222 0.13767 -0.01181 0.13333 -0.00602 C 0.1283 0.00093 0.11597 -0.01343 0.11215 -0.01806 C 0.10625 -0.04051 0.10312 -0.07778 0.12274 -0.08681 C 0.13559 -0.10301 0.17222 -0.09097 0.17882 -0.09074 C 0.18403 -0.08403 0.18871 -0.08171 0.19548 -0.0787 C 0.19653 -0.07731 0.19861 -0.07662 0.19861 -0.07477 C 0.19861 -0.07292 0.1967 -0.07176 0.19548 -0.0706 C 0.19149 -0.06643 0.18333 -0.05856 0.18333 -0.05856 C 0.17673 -0.05926 0.16979 -0.05741 0.16371 -0.06042 C 0.15746 -0.06343 0.15434 -0.07361 0.15156 -0.08079 C 0.15364 -0.11319 0.14896 -0.12778 0.16371 -0.14745 C 0.16528 -0.15579 0.16684 -0.16204 0.16979 -0.16968 C 0.1658 -0.18518 0.16979 -0.17569 0.14548 -0.17569 C 0.14496 -0.17593 0.13489 -0.17824 0.13333 -0.17963 C 0.13212 -0.18056 0.1316 -0.18287 0.13038 -0.1838 C 0.11962 -0.19282 0.12951 -0.18148 0.1243 -0.18773 " pathEditMode="relative" ptsTypes="fffffffffffffffffffffffffff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6.93889E-18 C 0.00104 -0.00208 0.00208 -0.00393 0.00295 -0.00602 C 0.00364 -0.00787 0.00364 -0.01018 0.00451 -0.01204 C 0.01059 -0.02592 0.02118 -0.03565 0.03177 -0.04236 C 0.03871 -0.05648 0.02969 -0.04028 0.0408 -0.05254 C 0.04375 -0.05602 0.04549 -0.06111 0.04844 -0.06458 C 0.05799 -0.07546 0.0684 -0.08356 0.07864 -0.09282 C 0.07986 -0.09398 0.08055 -0.09606 0.08177 -0.09699 C 0.08889 -0.10278 0.10087 -0.10509 0.10903 -0.10694 C 0.1217 -0.10625 0.13437 -0.10741 0.14687 -0.10509 C 0.14896 -0.10463 0.14965 -0.10069 0.15139 -0.09907 C 0.15278 -0.09792 0.15451 -0.09768 0.15608 -0.09699 C 0.16337 -0.08704 0.17222 -0.08032 0.17569 -0.06667 C 0.17257 -0.05 0.16649 -0.05324 0.15608 -0.04838 C 0.14479 -0.05023 0.14219 -0.04907 0.13628 -0.06065 C 0.13785 -0.06736 0.13785 -0.075 0.1408 -0.08079 C 0.14566 -0.09074 0.16805 -0.10185 0.17726 -0.10509 C 0.20364 -0.1037 0.21562 -0.11342 0.23021 -0.09282 C 0.23125 -0.08889 0.23368 -0.08495 0.23333 -0.08079 C 0.23281 -0.07477 0.23368 -0.06805 0.23177 -0.0625 C 0.2283 -0.05185 0.21736 -0.04884 0.21059 -0.04444 C 0.18698 -0.02893 0.16406 -0.025 0.13785 -0.02222 C 0.12014 -0.02292 0.10052 -0.01551 0.08472 -0.02616 C 0.0691 -0.03657 0.08733 -0.02986 0.07274 -0.03426 C 0.06719 -0.03912 0.0625 -0.04213 0.05608 -0.04444 C 0.04896 -0.04375 0.04184 -0.04398 0.03472 -0.04236 C 0.02882 -0.0412 0.02934 -0.03866 0.02569 -0.03426 C 0.01788 -0.02523 0.00868 -0.01551 3.05556E-6 -0.0081 C -0.00208 -6.93889E-18 3.05556E-6 0.02778 3.05556E-6 -6.93889E-18 Z " pathEditMode="relative" ptsTypes="fffffffffffffffffffffffffffff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C 0.00052 -0.0206 -0.00191 -0.04166 0.00174 -0.06134 C 0.004 -0.07453 0.02795 -0.08703 0.03681 -0.09004 C 0.04323 -0.09513 0.05 -0.0956 0.05747 -0.09768 C 0.06493 -0.09699 0.07327 -0.1 0.07986 -0.09583 C 0.08281 -0.09421 0.07917 -0.08796 0.0783 -0.08425 C 0.07795 -0.08217 0.07778 -0.07986 0.07674 -0.0787 C 0.0757 -0.07731 0.07361 -0.07731 0.07188 -0.07662 C 0.06597 -0.0662 0.07188 -0.07407 0.06406 -0.06898 C 0.04271 -0.05486 0.05365 -0.05972 0.0158 -0.05763 C -0.03316 -0.04745 -0.08281 -0.04004 -0.13264 -0.03449 C -0.13455 -0.02754 -0.13732 -0.01342 -0.13732 -0.01319 C -0.13646 -0.00717 -0.13663 -0.00023 -0.13437 0.00556 C -0.12535 0.02848 -0.08472 0.03102 -0.06875 0.03264 C -0.00017 0.03079 0.04861 0.03195 0.11025 0.00186 C 0.1165 -0.00555 0.12292 -0.01157 0.12934 -0.01921 C 0.13073 -0.02083 0.13125 -0.02337 0.13247 -0.025 C 0.13351 -0.02638 0.1349 -0.02731 0.13577 -0.02893 C 0.14011 -0.04513 0.14983 -0.05787 0.15347 -0.07476 C 0.15278 -0.09166 0.15261 -0.1081 0.15174 -0.12453 C 0.15139 -0.1324 0.14705 -0.14745 0.14705 -0.14722 C 0.14757 -0.15 0.1474 -0.153 0.14861 -0.15509 C 0.15191 -0.16134 0.16406 -0.16319 0.16927 -0.16481 C 0.18403 -0.16412 0.20156 -0.17083 0.21406 -0.16087 C 0.22622 -0.15115 0.2125 -0.15787 0.22361 -0.15324 C 0.23143 -0.14652 0.24011 -0.1412 0.24775 -0.13402 C 0.25 -0.13194 0.25209 -0.12893 0.25417 -0.12638 C 0.2566 -0.12384 0.2592 -0.12106 0.26215 -0.11875 C 0.26858 -0.11296 0.27188 -0.1125 0.27639 -0.10532 C 0.27882 -0.10185 0.28281 -0.09398 0.28281 -0.09351 C 0.27292 -0.05254 0.27761 -0.0625 0.23646 -0.06898 C 0.23056 -0.07384 0.22813 -0.07916 0.22361 -0.08634 C 0.22431 -0.09884 0.22327 -0.1118 0.22518 -0.12453 C 0.2257 -0.12731 0.229 -0.12824 0.23004 -0.13032 C 0.2316 -0.13263 0.2316 -0.13611 0.23316 -0.13796 C 0.2415 -0.14791 0.2533 -0.15625 0.26372 -0.16296 C 0.27396 -0.16944 0.27934 -0.18032 0.29236 -0.18194 C 0.31979 -0.18518 0.3467 -0.18888 0.37379 -0.19166 C 0.38472 -0.19421 0.3882 -0.19745 0.39306 -0.20879 C 0.39584 -0.22754 0.39879 -0.25694 0.38663 -0.27199 C 0.38611 -0.27407 0.38507 -0.27754 0.38507 -0.27754 " pathEditMode="relative" rAng="0" ptsTypes="ffffffffffffffffffffffffffffffffffffffff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73" y="-12245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77778E-6 C 0.0099 -0.00278 0.01684 -0.00811 0.02726 -0.01019 C 0.02969 -0.01158 0.03212 -0.01413 0.03472 -0.01413 C 0.04636 -0.01413 0.05799 -0.01251 0.06962 -0.01019 C 0.08229 -0.00788 0.08941 0.01064 0.10139 0.0162 C 0.1132 0.03101 0.12726 0.01898 0.14393 0.0162 C 0.15764 -0.00209 0.15087 0.00324 0.16216 -0.00394 C 0.16528 -0.01783 0.16094 -0.00209 0.16806 -0.01621 C 0.17049 -0.02107 0.17084 -0.02732 0.17275 -0.03241 C 0.17778 -0.04584 0.18143 -0.05764 0.18334 -0.07269 C 0.18247 -0.1007 0.18611 -0.12755 0.17118 -0.14746 C 0.16702 -0.16366 0.15209 -0.16783 0.1408 -0.17176 C 0.13993 -0.17176 0.10365 -0.17223 0.0908 -0.1676 C 0.08733 -0.16644 0.08056 -0.16204 0.07726 -0.1595 C 0.07413 -0.15695 0.06806 -0.15163 0.06806 -0.15163 C 0.0665 -0.14422 0.06476 -0.14005 0.06806 -0.13126 C 0.07049 -0.12477 0.09775 -0.11343 0.10295 -0.1132 C 0.12917 -0.11204 0.15556 -0.11181 0.18177 -0.11112 C 0.19045 -0.10533 0.19462 -0.09607 0.20139 -0.08681 C 0.20191 -0.08473 0.20209 -0.08264 0.20295 -0.08079 C 0.20417 -0.07848 0.2066 -0.07732 0.20747 -0.07477 C 0.20886 -0.07038 0.20851 -0.06528 0.20903 -0.06065 C 0.20955 -0.04051 0.20972 -0.02014 0.21059 -7.77778E-6 C 0.21198 0.03194 0.22032 0.08402 0.2 0.11111 C 0.19479 0.13148 0.17691 0.13009 0.16354 0.13124 C 0.13993 0.12939 0.13872 0.13148 0.12413 0.11319 C 0.12188 0.09305 0.12014 0.06597 0.13177 0.05046 C 0.13559 0.03564 0.13004 0.053 0.13785 0.0405 C 0.13924 0.03819 0.13959 0.03495 0.1408 0.0324 C 0.14167 0.03078 0.14288 0.02962 0.14393 0.02824 C 0.14202 0.00532 0.14271 0.00972 0.13021 -0.00602 C 0.12795 -0.00903 0.12413 -0.00857 0.12118 -0.01019 C 0.11285 -0.01505 0.10504 -0.02084 0.09688 -0.02616 C 0.09462 -0.02755 0.09288 -0.03056 0.0908 -0.03241 C 0.08472 -0.03751 0.07743 -0.03959 0.07118 -0.04445 C 0.05643 -0.05626 0.04462 -0.06714 0.02726 -0.07061 C 0.02396 -0.072 0.02136 -0.0757 0.01806 -0.07686 C 0.01059 -0.07964 -0.00451 -0.08288 -0.00451 -0.08288 C -0.00903 -0.08843 -0.01406 -0.08982 -0.01979 -0.09283 C -0.02274 -0.097 -0.02587 -0.10093 -0.02882 -0.1051 C -0.02066 -0.1088 -0.01528 -0.10903 -0.01528 -0.097 " pathEditMode="relative" ptsTypes="ffffffffffffffffffffffffffffffffffffffff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C 0.02587 -0.00903 0.04775 -0.03542 0.07257 -0.04861 C 0.08438 -0.05486 0.09549 -0.06296 0.10747 -0.06875 C 0.12813 -0.07894 0.14792 -0.08218 0.16962 -0.08496 C 0.20347 -0.08264 0.23264 -0.08033 0.26511 -0.07477 C 0.26997 -0.0706 0.27465 -0.06713 0.28021 -0.06482 C 0.28646 -0.05903 0.29306 -0.05602 0.29844 -0.04861 C 0.30573 -0.03866 0.30938 -0.02732 0.31511 -0.01621 C 0.3184 0.0044 0.31545 -0.00324 0.32118 0.0081 C 0.325 0.0294 0.32691 0.04213 0.31059 0.04629 C 0.29045 0.04305 0.28455 0.04907 0.28021 0.02616 C 0.28073 0.02014 0.28073 0.01389 0.28177 0.0081 C 0.2842 -0.00463 0.29983 -0.00833 0.30747 -0.01019 C 0.3316 -0.0088 0.33785 -0.01458 0.35452 7.40741E-7 C 0.3934 0.03426 0.35781 0.00417 0.37413 0.02222 C 0.37795 0.02639 0.38629 0.03426 0.38629 0.03426 C 0.4059 0.07315 0.40243 0.12893 0.4059 0.17361 C 0.40538 0.21065 0.4059 0.24768 0.40452 0.28472 C 0.40417 0.29421 0.39757 0.29722 0.39236 0.29884 C 0.38073 0.30926 0.38698 0.30625 0.37413 0.30903 C 0.35695 0.30764 0.34861 0.30579 0.33334 0.30301 C 0.29948 0.3044 0.2849 0.29676 0.26354 0.32523 C 0.26077 0.33565 0.26389 0.34259 0.27118 0.34745 C 0.27865 0.35231 0.28872 0.35139 0.29688 0.35347 C 0.30834 0.35625 0.31893 0.36204 0.33021 0.36551 C 0.35052 0.34977 0.35139 0.35903 0.34688 0.32917 C 0.34653 0.32685 0.34236 0.3169 0.3408 0.31504 C 0.3375 0.31111 0.33021 0.30486 0.33021 0.30486 C 0.31302 0.30833 0.31858 0.30231 0.32118 0.33518 C 0.32136 0.3368 0.32379 0.34977 0.32413 0.35139 C 0.32465 0.35347 0.3257 0.35741 0.3257 0.35741 " pathEditMode="relative" ptsTypes="ffffffffffffffffffffffffffffffA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C 0.02587 -0.00903 0.04775 -0.03542 0.07257 -0.04861 C 0.08438 -0.05486 0.09549 -0.06296 0.10747 -0.06875 C 0.12813 -0.07894 0.14792 -0.08218 0.16962 -0.08496 C 0.20347 -0.08264 0.23264 -0.08033 0.26511 -0.07477 C 0.26997 -0.0706 0.27465 -0.06713 0.28021 -0.06482 C 0.28646 -0.05903 0.29306 -0.05602 0.29844 -0.04861 C 0.30573 -0.03866 0.30938 -0.02732 0.31511 -0.01621 C 0.3184 0.0044 0.31545 -0.00324 0.32118 0.0081 C 0.325 0.0294 0.32691 0.04213 0.31059 0.04629 C 0.29045 0.04305 0.28455 0.04907 0.28021 0.02616 C 0.28073 0.02014 0.28073 0.01389 0.28177 0.0081 C 0.2842 -0.00463 0.29983 -0.00833 0.30747 -0.01019 C 0.3316 -0.0088 0.33785 -0.01458 0.35452 7.40741E-7 C 0.3934 0.03426 0.35781 0.00417 0.37413 0.02222 C 0.37795 0.02639 0.38629 0.03426 0.38629 0.03426 C 0.4059 0.07315 0.40243 0.12893 0.4059 0.17361 C 0.40538 0.21065 0.4059 0.24768 0.40452 0.28472 C 0.40417 0.29421 0.39757 0.29722 0.39236 0.29884 C 0.38073 0.30926 0.38698 0.30625 0.37413 0.30903 C 0.35695 0.30764 0.34861 0.30579 0.33334 0.30301 C 0.29948 0.3044 0.2849 0.29676 0.26354 0.32523 C 0.26077 0.33565 0.26389 0.34259 0.27118 0.34745 C 0.27865 0.35231 0.28872 0.35139 0.29688 0.35347 C 0.30834 0.35625 0.31893 0.36204 0.33021 0.36551 C 0.35052 0.34977 0.35139 0.35903 0.34688 0.32917 C 0.34653 0.32685 0.34236 0.3169 0.3408 0.31504 C 0.3375 0.31111 0.33021 0.30486 0.33021 0.30486 C 0.31302 0.30833 0.31858 0.30231 0.32118 0.33518 C 0.32136 0.3368 0.32379 0.34977 0.32413 0.35139 C 0.32465 0.35347 0.3257 0.35741 0.3257 0.35741 " pathEditMode="relative" ptsTypes="ffffffffffffffffffffffffffffffA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uiExpand="1" build="allAtOnce" animBg="1"/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3459401"/>
            <a:ext cx="2566728" cy="40011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</a:rPr>
              <a:t>The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cat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is</a:t>
            </a:r>
            <a:r>
              <a:rPr lang="cs-CZ" sz="2000" b="1" dirty="0" smtClean="0">
                <a:latin typeface="Bradley Hand ITC" pitchFamily="66" charset="0"/>
              </a:rPr>
              <a:t> ____________.</a:t>
            </a:r>
            <a:endParaRPr lang="cs-CZ" sz="2000" b="1" dirty="0">
              <a:latin typeface="Bradley Hand ITC" pitchFamily="66" charset="0"/>
            </a:endParaRPr>
          </a:p>
        </p:txBody>
      </p:sp>
      <p:sp>
        <p:nvSpPr>
          <p:cNvPr id="18" name="Vývojový diagram: spojnice 17"/>
          <p:cNvSpPr/>
          <p:nvPr/>
        </p:nvSpPr>
        <p:spPr>
          <a:xfrm>
            <a:off x="36169" y="41603"/>
            <a:ext cx="347785" cy="363341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6580" y="1298359"/>
            <a:ext cx="2646878" cy="40011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</a:rPr>
              <a:t>The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ball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is</a:t>
            </a:r>
            <a:r>
              <a:rPr lang="cs-CZ" sz="2000" b="1" dirty="0" smtClean="0">
                <a:latin typeface="Bradley Hand ITC" pitchFamily="66" charset="0"/>
              </a:rPr>
              <a:t> ____________.</a:t>
            </a:r>
            <a:endParaRPr lang="cs-CZ" sz="2000" b="1" dirty="0">
              <a:latin typeface="Bradley Hand ITC" pitchFamily="66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15973" y="3488170"/>
            <a:ext cx="2807179" cy="40011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</a:rPr>
              <a:t>The</a:t>
            </a:r>
            <a:r>
              <a:rPr lang="cs-CZ" sz="2000" b="1" dirty="0" smtClean="0">
                <a:latin typeface="Bradley Hand ITC" pitchFamily="66" charset="0"/>
              </a:rPr>
              <a:t> dog </a:t>
            </a:r>
            <a:r>
              <a:rPr lang="cs-CZ" sz="2000" b="1" dirty="0" err="1" smtClean="0">
                <a:latin typeface="Bradley Hand ITC" pitchFamily="66" charset="0"/>
              </a:rPr>
              <a:t>is</a:t>
            </a:r>
            <a:r>
              <a:rPr lang="cs-CZ" sz="2000" b="1" dirty="0" smtClean="0">
                <a:latin typeface="Bradley Hand ITC" pitchFamily="66" charset="0"/>
              </a:rPr>
              <a:t> _____________ .</a:t>
            </a:r>
            <a:endParaRPr lang="cs-CZ" sz="2000" b="1" dirty="0">
              <a:latin typeface="Bradley Hand ITC" pitchFamily="66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6580" y="5206947"/>
            <a:ext cx="2999539" cy="40011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</a:rPr>
              <a:t>The</a:t>
            </a:r>
            <a:r>
              <a:rPr lang="cs-CZ" sz="2000" b="1" dirty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banana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is</a:t>
            </a:r>
            <a:r>
              <a:rPr lang="cs-CZ" sz="2000" b="1" dirty="0" smtClean="0">
                <a:latin typeface="Bradley Hand ITC" pitchFamily="66" charset="0"/>
              </a:rPr>
              <a:t> ____________</a:t>
            </a:r>
            <a:endParaRPr lang="cs-CZ" sz="2000" b="1" dirty="0">
              <a:latin typeface="Bradley Hand ITC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795" y="0"/>
            <a:ext cx="1311275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ovéPole 15"/>
          <p:cNvSpPr txBox="1"/>
          <p:nvPr/>
        </p:nvSpPr>
        <p:spPr>
          <a:xfrm>
            <a:off x="6702305" y="1329299"/>
            <a:ext cx="2441694" cy="40011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</a:rPr>
              <a:t>The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ball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is</a:t>
            </a:r>
            <a:r>
              <a:rPr lang="cs-CZ" sz="2000" b="1" dirty="0" smtClean="0">
                <a:latin typeface="Bradley Hand ITC" pitchFamily="66" charset="0"/>
              </a:rPr>
              <a:t> __________.</a:t>
            </a:r>
            <a:endParaRPr lang="cs-CZ" sz="2000" b="1" dirty="0">
              <a:latin typeface="Bradley Hand ITC" pitchFamily="66" charset="0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6906" y="4416089"/>
            <a:ext cx="2813313" cy="1581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6010264" y="6350425"/>
            <a:ext cx="2872902" cy="40011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</a:rPr>
              <a:t>The</a:t>
            </a:r>
            <a:r>
              <a:rPr lang="cs-CZ" sz="2000" b="1" dirty="0" smtClean="0">
                <a:latin typeface="Bradley Hand ITC" pitchFamily="66" charset="0"/>
              </a:rPr>
              <a:t> song </a:t>
            </a:r>
            <a:r>
              <a:rPr lang="cs-CZ" sz="2000" b="1" dirty="0" err="1" smtClean="0">
                <a:latin typeface="Bradley Hand ITC" pitchFamily="66" charset="0"/>
              </a:rPr>
              <a:t>is</a:t>
            </a:r>
            <a:r>
              <a:rPr lang="cs-CZ" sz="2000" b="1" dirty="0" smtClean="0">
                <a:latin typeface="Bradley Hand ITC" pitchFamily="66" charset="0"/>
              </a:rPr>
              <a:t> _____________.</a:t>
            </a:r>
            <a:endParaRPr lang="cs-CZ" sz="2000" b="1" dirty="0">
              <a:latin typeface="Bradley Hand ITC" pitchFamily="66" charset="0"/>
            </a:endParaRP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403327"/>
            <a:ext cx="1814173" cy="1633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990739" y="6207187"/>
            <a:ext cx="4063933" cy="40011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</a:rPr>
              <a:t>This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English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task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is</a:t>
            </a:r>
            <a:r>
              <a:rPr lang="cs-CZ" sz="2000" b="1" dirty="0" smtClean="0">
                <a:latin typeface="Bradley Hand ITC" pitchFamily="66" charset="0"/>
              </a:rPr>
              <a:t> _______________.</a:t>
            </a:r>
            <a:endParaRPr lang="cs-CZ" sz="2000" b="1" dirty="0">
              <a:latin typeface="Bradley Hand ITC" pitchFamily="66" charset="0"/>
            </a:endParaRP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1367" y="1080309"/>
            <a:ext cx="2713375" cy="1523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1" y="41603"/>
            <a:ext cx="1313398" cy="1317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954" y="1719532"/>
            <a:ext cx="1565452" cy="1768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92" y="3710"/>
            <a:ext cx="1311275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851" y="2382479"/>
            <a:ext cx="1345381" cy="1396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2439854" y="2541051"/>
            <a:ext cx="3315331" cy="400110"/>
          </a:xfrm>
          <a:prstGeom prst="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cs-CZ" sz="2000" b="1" dirty="0" err="1" smtClean="0">
                <a:latin typeface="Bradley Hand ITC" pitchFamily="66" charset="0"/>
              </a:rPr>
              <a:t>The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lesson</a:t>
            </a:r>
            <a:r>
              <a:rPr lang="cs-CZ" sz="2000" b="1" dirty="0" smtClean="0">
                <a:latin typeface="Bradley Hand ITC" pitchFamily="66" charset="0"/>
              </a:rPr>
              <a:t> </a:t>
            </a:r>
            <a:r>
              <a:rPr lang="cs-CZ" sz="2000" b="1" dirty="0" err="1" smtClean="0">
                <a:latin typeface="Bradley Hand ITC" pitchFamily="66" charset="0"/>
              </a:rPr>
              <a:t>is</a:t>
            </a:r>
            <a:r>
              <a:rPr lang="cs-CZ" sz="2000" b="1" dirty="0" smtClean="0">
                <a:latin typeface="Bradley Hand ITC" pitchFamily="66" charset="0"/>
              </a:rPr>
              <a:t> ________________.</a:t>
            </a:r>
            <a:endParaRPr lang="cs-CZ" sz="2000" b="1" dirty="0">
              <a:latin typeface="Bradley Hand ITC" pitchFamily="66" charset="0"/>
            </a:endParaRPr>
          </a:p>
        </p:txBody>
      </p:sp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51" y="4103710"/>
            <a:ext cx="1335857" cy="1096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1410019" y="-27748"/>
            <a:ext cx="5485797" cy="769441"/>
          </a:xfrm>
          <a:prstGeom prst="rect">
            <a:avLst/>
          </a:prstGeom>
          <a:solidFill>
            <a:srgbClr val="FFC000"/>
          </a:solidFill>
          <a:ln w="28575"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cs-CZ" sz="4400" b="1" dirty="0" err="1" smtClean="0">
                <a:latin typeface="Bradley Hand ITC" pitchFamily="66" charset="0"/>
              </a:rPr>
              <a:t>Complete</a:t>
            </a:r>
            <a:r>
              <a:rPr lang="cs-CZ" sz="4400" b="1" dirty="0" smtClean="0">
                <a:latin typeface="Bradley Hand ITC" pitchFamily="66" charset="0"/>
              </a:rPr>
              <a:t> </a:t>
            </a:r>
            <a:r>
              <a:rPr lang="cs-CZ" sz="4400" b="1" dirty="0" err="1" smtClean="0">
                <a:latin typeface="Bradley Hand ITC" pitchFamily="66" charset="0"/>
              </a:rPr>
              <a:t>the</a:t>
            </a:r>
            <a:r>
              <a:rPr lang="cs-CZ" sz="4400" b="1" dirty="0" smtClean="0">
                <a:latin typeface="Bradley Hand ITC" pitchFamily="66" charset="0"/>
              </a:rPr>
              <a:t> </a:t>
            </a:r>
            <a:r>
              <a:rPr lang="cs-CZ" sz="4400" b="1" dirty="0" err="1" smtClean="0">
                <a:latin typeface="Bradley Hand ITC" pitchFamily="66" charset="0"/>
              </a:rPr>
              <a:t>sentences</a:t>
            </a:r>
            <a:endParaRPr lang="cs-CZ" sz="4400" b="1" dirty="0">
              <a:latin typeface="Bradley Hand ITC" pitchFamily="66" charset="0"/>
            </a:endParaRPr>
          </a:p>
        </p:txBody>
      </p:sp>
      <p:sp>
        <p:nvSpPr>
          <p:cNvPr id="37" name="Vývojový diagram: spojnice 36"/>
          <p:cNvSpPr/>
          <p:nvPr/>
        </p:nvSpPr>
        <p:spPr>
          <a:xfrm>
            <a:off x="8785417" y="-27748"/>
            <a:ext cx="347786" cy="432692"/>
          </a:xfrm>
          <a:prstGeom prst="flowChartConnector">
            <a:avLst/>
          </a:prstGeom>
          <a:solidFill>
            <a:srgbClr val="FF33CC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rgbClr val="002060"/>
              </a:solidFill>
              <a:latin typeface="Bradley Hand ITC" pitchFamily="66" charset="0"/>
            </a:endParaRPr>
          </a:p>
        </p:txBody>
      </p:sp>
      <p:pic>
        <p:nvPicPr>
          <p:cNvPr id="24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6580" y="60372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96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-0.00209 C 0.06928 -0.00209 0.12535 0.05393 0.12535 0.12291 C 0.12535 0.19189 0.06928 0.24791 0.00035 0.24791 C -0.06857 0.24791 -0.12465 0.19189 -0.12465 0.12291 C -0.12465 0.05393 -0.06857 -0.00209 0.00035 -0.00209 Z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69 0 0.125 0.056 0.125 0.125 C 0.125 0.194 0.069 0.25 0 0.25 C -0.069 0.25 -0.125 0.194 -0.125 0.125 C -0.125 0.056 -0.069 0 0 0 Z" pathEditMode="relative" ptsTypes="">
                                      <p:cBhvr>
                                        <p:cTn id="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4744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18" grpId="0" animBg="1"/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Bradley Hand ITC" pitchFamily="66" charset="0"/>
              </a:rPr>
              <a:t>Anotace</a:t>
            </a:r>
            <a:endParaRPr lang="cs-CZ" b="1" dirty="0">
              <a:latin typeface="Bradley Hand ITC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400" dirty="0">
                <a:solidFill>
                  <a:prstClr val="black"/>
                </a:solidFill>
                <a:latin typeface="Bradley Hand ITC" pitchFamily="66" charset="0"/>
              </a:rPr>
              <a:t>	</a:t>
            </a:r>
            <a:r>
              <a:rPr lang="cs-CZ" sz="2400" dirty="0">
                <a:solidFill>
                  <a:prstClr val="black"/>
                </a:solidFill>
                <a:latin typeface="Gabriola" pitchFamily="82" charset="0"/>
              </a:rPr>
              <a:t>Tato prezentace je určena pro žáky 4.ročníku základních škol. Žáci se naučí nový gramatický jev </a:t>
            </a:r>
            <a:r>
              <a:rPr lang="cs-CZ" sz="2400" dirty="0" smtClean="0">
                <a:solidFill>
                  <a:prstClr val="black"/>
                </a:solidFill>
                <a:latin typeface="Gabriola" pitchFamily="82" charset="0"/>
              </a:rPr>
              <a:t>– tzv. přivlastňovací zájmena. </a:t>
            </a:r>
            <a:r>
              <a:rPr lang="cs-CZ" sz="2400" dirty="0">
                <a:solidFill>
                  <a:prstClr val="black"/>
                </a:solidFill>
                <a:latin typeface="Gabriola" pitchFamily="82" charset="0"/>
              </a:rPr>
              <a:t>Procvičí si jak jeho mluvenou, tak psanou podobu. </a:t>
            </a:r>
            <a:r>
              <a:rPr lang="cs-CZ" sz="2400" dirty="0" smtClean="0">
                <a:solidFill>
                  <a:prstClr val="black"/>
                </a:solidFill>
                <a:latin typeface="Gabriola" pitchFamily="82" charset="0"/>
              </a:rPr>
              <a:t>Na druhém snímku je pod obrázkem míčku uložen hypertextový odkaz na krátký dětský program na dané téma.</a:t>
            </a:r>
            <a:endParaRPr lang="cs-CZ" sz="2400" b="1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endParaRPr lang="cs-CZ" sz="2400" b="1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endParaRPr lang="cs-CZ" sz="2400" b="1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endParaRPr lang="cs-CZ" sz="2400" b="1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r>
              <a:rPr lang="cs-CZ" sz="4600" b="1" dirty="0">
                <a:solidFill>
                  <a:prstClr val="black"/>
                </a:solidFill>
                <a:latin typeface="Bradley Hand ITC" pitchFamily="66" charset="0"/>
              </a:rPr>
              <a:t>Použité zdroje</a:t>
            </a:r>
          </a:p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  <a:latin typeface="Gabriola" pitchFamily="82" charset="0"/>
              </a:rPr>
              <a:t>Veškeré použité obrázky jsou dostupné z http://office.microsoft.com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23472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2717621"/>
              </p:ext>
            </p:extLst>
          </p:nvPr>
        </p:nvGraphicFramePr>
        <p:xfrm>
          <a:off x="457200" y="1600200"/>
          <a:ext cx="8229600" cy="3606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20.3.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</a:t>
                      </a:r>
                      <a:r>
                        <a:rPr lang="cs-CZ" baseline="0" dirty="0" smtClean="0"/>
                        <a:t>21.3. </a:t>
                      </a:r>
                      <a:r>
                        <a:rPr lang="cs-CZ" baseline="0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4. 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– </a:t>
                      </a:r>
                      <a:r>
                        <a:rPr lang="cs-CZ" baseline="0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err="1" smtClean="0"/>
                        <a:t>Possessive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pronouns</a:t>
                      </a:r>
                      <a:r>
                        <a:rPr lang="cs-CZ" baseline="0" dirty="0" smtClean="0"/>
                        <a:t>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Possessive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pronouns</a:t>
                      </a:r>
                      <a:r>
                        <a:rPr lang="cs-CZ" baseline="0" dirty="0" smtClean="0"/>
                        <a:t>, mine, </a:t>
                      </a:r>
                      <a:r>
                        <a:rPr lang="cs-CZ" baseline="0" dirty="0" err="1" smtClean="0"/>
                        <a:t>yours</a:t>
                      </a:r>
                      <a:r>
                        <a:rPr lang="cs-CZ" baseline="0" dirty="0" smtClean="0"/>
                        <a:t>, his, </a:t>
                      </a:r>
                      <a:r>
                        <a:rPr lang="cs-CZ" baseline="0" dirty="0" err="1" smtClean="0"/>
                        <a:t>hers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its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ours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yours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theirs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7374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774</TotalTime>
  <Words>279</Words>
  <Application>Microsoft Office PowerPoint</Application>
  <PresentationFormat>Předvádění na obrazovce (4:3)</PresentationFormat>
  <Paragraphs>91</Paragraphs>
  <Slides>6</Slides>
  <Notes>0</Notes>
  <HiddenSlides>0</HiddenSlides>
  <MMClips>1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Possessive pronouns</vt:lpstr>
      <vt:lpstr>Possessive pronouns</vt:lpstr>
      <vt:lpstr>Prezentace aplikace PowerPoint</vt:lpstr>
      <vt:lpstr>Prezentace aplikace PowerPoint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Alena Pavolková</dc:creator>
  <cp:lastModifiedBy>Alena Pavolková</cp:lastModifiedBy>
  <cp:revision>25</cp:revision>
  <dcterms:created xsi:type="dcterms:W3CDTF">2013-04-19T09:26:06Z</dcterms:created>
  <dcterms:modified xsi:type="dcterms:W3CDTF">2013-08-27T20:14:15Z</dcterms:modified>
</cp:coreProperties>
</file>