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324A5-5FFF-4FFE-AA4E-DB2EE04E9827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9560F-17F2-43A0-87F2-8A9DD57EB7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15159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324A5-5FFF-4FFE-AA4E-DB2EE04E9827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9560F-17F2-43A0-87F2-8A9DD57EB7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67957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324A5-5FFF-4FFE-AA4E-DB2EE04E9827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9560F-17F2-43A0-87F2-8A9DD57EB7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6318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324A5-5FFF-4FFE-AA4E-DB2EE04E9827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9560F-17F2-43A0-87F2-8A9DD57EB7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9625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324A5-5FFF-4FFE-AA4E-DB2EE04E9827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9560F-17F2-43A0-87F2-8A9DD57EB7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5993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324A5-5FFF-4FFE-AA4E-DB2EE04E9827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9560F-17F2-43A0-87F2-8A9DD57EB7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5010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324A5-5FFF-4FFE-AA4E-DB2EE04E9827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9560F-17F2-43A0-87F2-8A9DD57EB7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6162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324A5-5FFF-4FFE-AA4E-DB2EE04E9827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9560F-17F2-43A0-87F2-8A9DD57EB7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6533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324A5-5FFF-4FFE-AA4E-DB2EE04E9827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9560F-17F2-43A0-87F2-8A9DD57EB7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284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324A5-5FFF-4FFE-AA4E-DB2EE04E9827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9560F-17F2-43A0-87F2-8A9DD57EB7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15662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324A5-5FFF-4FFE-AA4E-DB2EE04E9827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E9560F-17F2-43A0-87F2-8A9DD57EB7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0706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B324A5-5FFF-4FFE-AA4E-DB2EE04E9827}" type="datetimeFigureOut">
              <a:rPr lang="cs-CZ" smtClean="0"/>
              <a:t>28.8.2013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9560F-17F2-43A0-87F2-8A9DD57EB75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8978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emf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86736" y="620688"/>
            <a:ext cx="7772400" cy="1470025"/>
          </a:xfr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Object</a:t>
            </a:r>
            <a:r>
              <a:rPr lang="cs-CZ" dirty="0" smtClean="0"/>
              <a:t> </a:t>
            </a:r>
            <a:r>
              <a:rPr lang="cs-CZ" dirty="0" err="1" smtClean="0"/>
              <a:t>pronouns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64968" y="2492896"/>
            <a:ext cx="6400800" cy="1752600"/>
          </a:xfrm>
        </p:spPr>
        <p:txBody>
          <a:bodyPr>
            <a:normAutofit fontScale="92500" lnSpcReduction="20000"/>
          </a:bodyPr>
          <a:lstStyle/>
          <a:p>
            <a:pPr lvl="0" algn="l">
              <a:spcBef>
                <a:spcPts val="0"/>
              </a:spcBef>
            </a:pPr>
            <a:r>
              <a:rPr lang="cs-CZ" sz="2800" b="1" dirty="0">
                <a:solidFill>
                  <a:prstClr val="black"/>
                </a:solidFill>
                <a:latin typeface="Gabriola" pitchFamily="82" charset="0"/>
              </a:rPr>
              <a:t>Název školy: ZŠ Karla Klíče v Hostinném</a:t>
            </a:r>
          </a:p>
          <a:p>
            <a:pPr lvl="0" algn="l">
              <a:spcBef>
                <a:spcPts val="0"/>
              </a:spcBef>
            </a:pPr>
            <a:r>
              <a:rPr lang="cs-CZ" sz="2800" b="1" dirty="0">
                <a:solidFill>
                  <a:prstClr val="black"/>
                </a:solidFill>
                <a:latin typeface="Gabriola" pitchFamily="82" charset="0"/>
              </a:rPr>
              <a:t>Autor: Mgr. Alena Krátká</a:t>
            </a:r>
          </a:p>
          <a:p>
            <a:pPr lvl="0" algn="l">
              <a:spcBef>
                <a:spcPts val="0"/>
              </a:spcBef>
            </a:pPr>
            <a:r>
              <a:rPr lang="cs-CZ" sz="2800" b="1" dirty="0">
                <a:solidFill>
                  <a:prstClr val="black"/>
                </a:solidFill>
                <a:latin typeface="Gabriola" pitchFamily="82" charset="0"/>
              </a:rPr>
              <a:t>Název: </a:t>
            </a:r>
            <a:r>
              <a:rPr lang="cs-CZ" sz="2800" b="1" dirty="0" smtClean="0">
                <a:solidFill>
                  <a:prstClr val="black"/>
                </a:solidFill>
                <a:latin typeface="Gabriola" pitchFamily="82" charset="0"/>
              </a:rPr>
              <a:t>VY_32_INOVACE_08_A_5_Object </a:t>
            </a:r>
            <a:r>
              <a:rPr lang="cs-CZ" sz="2800" b="1" dirty="0" err="1" smtClean="0">
                <a:solidFill>
                  <a:prstClr val="black"/>
                </a:solidFill>
                <a:latin typeface="Gabriola" pitchFamily="82" charset="0"/>
              </a:rPr>
              <a:t>pronouns</a:t>
            </a:r>
            <a:endParaRPr lang="cs-CZ" sz="2800" b="1" dirty="0">
              <a:solidFill>
                <a:prstClr val="black"/>
              </a:solidFill>
              <a:latin typeface="Gabriola" pitchFamily="82" charset="0"/>
            </a:endParaRPr>
          </a:p>
          <a:p>
            <a:pPr lvl="0" algn="l">
              <a:spcBef>
                <a:spcPts val="0"/>
              </a:spcBef>
            </a:pPr>
            <a:r>
              <a:rPr lang="cs-CZ" sz="2800" b="1" dirty="0">
                <a:solidFill>
                  <a:prstClr val="black"/>
                </a:solidFill>
                <a:latin typeface="Gabriola" pitchFamily="82" charset="0"/>
              </a:rPr>
              <a:t>Téma: Angličtina – prezentace</a:t>
            </a:r>
          </a:p>
          <a:p>
            <a:pPr lvl="0" algn="l">
              <a:spcBef>
                <a:spcPts val="0"/>
              </a:spcBef>
            </a:pPr>
            <a:r>
              <a:rPr lang="cs-CZ" sz="2800" b="1" dirty="0">
                <a:solidFill>
                  <a:prstClr val="black"/>
                </a:solidFill>
                <a:latin typeface="Gabriola" pitchFamily="82" charset="0"/>
              </a:rPr>
              <a:t>Číslo projektu: CZ.1.07/1.4.00/21.21.2131</a:t>
            </a:r>
          </a:p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865293"/>
            <a:ext cx="7587536" cy="147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0534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ovéPole 10"/>
          <p:cNvSpPr txBox="1"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Object</a:t>
            </a:r>
            <a:r>
              <a:rPr lang="cs-CZ" dirty="0" smtClean="0"/>
              <a:t> </a:t>
            </a:r>
            <a:r>
              <a:rPr lang="cs-CZ" dirty="0" err="1" smtClean="0"/>
              <a:t>pronouns</a:t>
            </a:r>
            <a:endParaRPr lang="cs-CZ" dirty="0"/>
          </a:p>
        </p:txBody>
      </p:sp>
      <p:sp>
        <p:nvSpPr>
          <p:cNvPr id="12" name="Vývojový diagram: spojnice 11"/>
          <p:cNvSpPr/>
          <p:nvPr/>
        </p:nvSpPr>
        <p:spPr>
          <a:xfrm>
            <a:off x="251520" y="2492896"/>
            <a:ext cx="4220663" cy="4006502"/>
          </a:xfrm>
          <a:prstGeom prst="flowChartConnector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Vývojový diagram: spojnice 20"/>
          <p:cNvSpPr/>
          <p:nvPr/>
        </p:nvSpPr>
        <p:spPr>
          <a:xfrm>
            <a:off x="4067944" y="2492896"/>
            <a:ext cx="4176464" cy="4097051"/>
          </a:xfrm>
          <a:prstGeom prst="flowChartConnector">
            <a:avLst/>
          </a:prstGeom>
          <a:solidFill>
            <a:schemeClr val="tx2">
              <a:lumMod val="40000"/>
              <a:lumOff val="6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21" y="4645767"/>
            <a:ext cx="1707185" cy="1432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8990" y="4837308"/>
            <a:ext cx="1362685" cy="1354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509" y="2909222"/>
            <a:ext cx="1368149" cy="1546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395" y="2638860"/>
            <a:ext cx="1152126" cy="15948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229191" y="2987966"/>
            <a:ext cx="1435518" cy="1422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952420"/>
            <a:ext cx="1169691" cy="13152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8548" y="4793244"/>
            <a:ext cx="1504069" cy="84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15670" y="1732299"/>
            <a:ext cx="8713026" cy="646331"/>
          </a:xfrm>
          <a:prstGeom prst="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cs-CZ" dirty="0" err="1" smtClean="0"/>
              <a:t>Hi</a:t>
            </a:r>
            <a:r>
              <a:rPr lang="cs-CZ" dirty="0" smtClean="0"/>
              <a:t>! </a:t>
            </a:r>
            <a:r>
              <a:rPr lang="cs-CZ" dirty="0" err="1" smtClean="0"/>
              <a:t>This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        .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see</a:t>
            </a:r>
            <a:r>
              <a:rPr lang="cs-CZ" dirty="0" smtClean="0"/>
              <a:t> </a:t>
            </a:r>
            <a:r>
              <a:rPr lang="cs-CZ" dirty="0" err="1" smtClean="0"/>
              <a:t>me</a:t>
            </a:r>
            <a:r>
              <a:rPr lang="cs-CZ" dirty="0" smtClean="0"/>
              <a:t> and my dog? </a:t>
            </a:r>
            <a:r>
              <a:rPr lang="cs-CZ" dirty="0" err="1" smtClean="0"/>
              <a:t>Can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see</a:t>
            </a:r>
            <a:r>
              <a:rPr lang="cs-CZ" dirty="0" smtClean="0"/>
              <a:t>        ? I </a:t>
            </a:r>
            <a:r>
              <a:rPr lang="cs-CZ" dirty="0" err="1" smtClean="0"/>
              <a:t>am</a:t>
            </a:r>
            <a:r>
              <a:rPr lang="cs-CZ" dirty="0" smtClean="0"/>
              <a:t> a </a:t>
            </a:r>
            <a:r>
              <a:rPr lang="cs-CZ" dirty="0" err="1" smtClean="0"/>
              <a:t>detective</a:t>
            </a:r>
            <a:r>
              <a:rPr lang="cs-CZ" dirty="0"/>
              <a:t> </a:t>
            </a:r>
            <a:r>
              <a:rPr lang="cs-CZ" dirty="0" smtClean="0"/>
              <a:t>and I </a:t>
            </a:r>
            <a:r>
              <a:rPr lang="cs-CZ" dirty="0" err="1" smtClean="0"/>
              <a:t>see</a:t>
            </a:r>
            <a:r>
              <a:rPr lang="cs-CZ" dirty="0" smtClean="0"/>
              <a:t> …</a:t>
            </a:r>
          </a:p>
          <a:p>
            <a:endParaRPr lang="cs-CZ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6957045" y="2670968"/>
            <a:ext cx="2079451" cy="3693319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1.</a:t>
            </a:r>
          </a:p>
          <a:p>
            <a:r>
              <a:rPr lang="cs-CZ" dirty="0" smtClean="0"/>
              <a:t> </a:t>
            </a:r>
          </a:p>
          <a:p>
            <a:r>
              <a:rPr lang="cs-CZ" dirty="0" smtClean="0"/>
              <a:t>2.</a:t>
            </a:r>
          </a:p>
          <a:p>
            <a:endParaRPr lang="cs-CZ" dirty="0" smtClean="0"/>
          </a:p>
          <a:p>
            <a:r>
              <a:rPr lang="cs-CZ" dirty="0" smtClean="0"/>
              <a:t>3.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1.</a:t>
            </a:r>
          </a:p>
          <a:p>
            <a:endParaRPr lang="cs-CZ" dirty="0" smtClean="0"/>
          </a:p>
          <a:p>
            <a:r>
              <a:rPr lang="cs-CZ" dirty="0" smtClean="0"/>
              <a:t>2.</a:t>
            </a:r>
          </a:p>
          <a:p>
            <a:endParaRPr lang="cs-CZ" dirty="0" smtClean="0"/>
          </a:p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166203" y="1739188"/>
            <a:ext cx="48442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me</a:t>
            </a:r>
            <a:endParaRPr lang="cs-CZ" b="1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5590332" y="1732299"/>
            <a:ext cx="396262" cy="369332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us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05474" y="3767851"/>
            <a:ext cx="538032" cy="369332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you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838709" y="5790684"/>
            <a:ext cx="551754" cy="369332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him</a:t>
            </a:r>
            <a:endParaRPr lang="cs-CZ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3209290" y="4246939"/>
            <a:ext cx="502061" cy="369332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smtClean="0"/>
              <a:t>her</a:t>
            </a:r>
            <a:endParaRPr lang="cs-CZ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3209290" y="5620227"/>
            <a:ext cx="320922" cy="369332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it</a:t>
            </a:r>
            <a:endParaRPr lang="cs-CZ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6271675" y="4431605"/>
            <a:ext cx="538032" cy="369332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you</a:t>
            </a:r>
            <a:endParaRPr lang="cs-CZ" b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372200" y="5421352"/>
            <a:ext cx="691215" cy="369332"/>
          </a:xfrm>
          <a:prstGeom prst="rect">
            <a:avLst/>
          </a:prstGeom>
          <a:solidFill>
            <a:schemeClr val="accent6"/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cs-CZ" b="1" dirty="0" err="1" smtClean="0"/>
              <a:t>them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2656492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44444E-6 L 0.66893 0.1354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437" y="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59259E-6 L 0.7165 -0.08658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816" y="-432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3.7037E-6 L 0.59167 -0.29769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583" y="-1488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4.81481E-6 L 0.43646 -0.02013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23" y="-10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1111E-6 3.7037E-6 L 0.44635 -0.16783 " pathEditMode="relative" rAng="0" ptsTypes="AA">
                                      <p:cBhvr>
                                        <p:cTn id="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309" y="-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0.18194 0.46204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097" y="231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10764 0.1523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382" y="7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-1.11111E-6 L 0.09618 0.08171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809" y="407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3" grpId="0" animBg="1"/>
      <p:bldP spid="24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cs-CZ" dirty="0" err="1" smtClean="0"/>
              <a:t>Answer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question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99" y="2765852"/>
            <a:ext cx="3157012" cy="1749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91272" y="2485346"/>
            <a:ext cx="242374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I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1272" y="3325634"/>
            <a:ext cx="529825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dirty="0" err="1" smtClean="0"/>
              <a:t>you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91272" y="4202027"/>
            <a:ext cx="42191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he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46387" y="4892251"/>
            <a:ext cx="511679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dirty="0" err="1" smtClean="0"/>
              <a:t>she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52952" y="5589240"/>
            <a:ext cx="31451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dirty="0" err="1" smtClean="0"/>
              <a:t>it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6193165" y="2592390"/>
            <a:ext cx="463140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dirty="0" err="1" smtClean="0"/>
              <a:t>we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26480" y="3491791"/>
            <a:ext cx="529825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dirty="0" err="1" smtClean="0"/>
              <a:t>you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123947" y="4386693"/>
            <a:ext cx="601575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dirty="0" err="1" smtClean="0"/>
              <a:t>they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153696" y="1691425"/>
            <a:ext cx="2393219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cs-CZ" dirty="0" err="1" smtClean="0"/>
              <a:t>Who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present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?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1035332" y="2592390"/>
            <a:ext cx="1107996" cy="369332"/>
          </a:xfrm>
          <a:prstGeom prst="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________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035333" y="3493185"/>
            <a:ext cx="1107996" cy="369332"/>
          </a:xfrm>
          <a:prstGeom prst="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________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1035333" y="4202027"/>
            <a:ext cx="1107996" cy="369332"/>
          </a:xfrm>
          <a:prstGeom prst="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________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035333" y="4896783"/>
            <a:ext cx="1107996" cy="369332"/>
          </a:xfrm>
          <a:prstGeom prst="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________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035333" y="5594568"/>
            <a:ext cx="1107996" cy="369332"/>
          </a:xfrm>
          <a:prstGeom prst="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________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020272" y="2581186"/>
            <a:ext cx="1338828" cy="369332"/>
          </a:xfrm>
          <a:prstGeom prst="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__________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7020272" y="3491791"/>
            <a:ext cx="14542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___________</a:t>
            </a:r>
            <a:endParaRPr lang="cs-CZ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7020272" y="3491791"/>
            <a:ext cx="1338828" cy="369332"/>
          </a:xfrm>
          <a:prstGeom prst="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__________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020272" y="4386693"/>
            <a:ext cx="1338828" cy="369332"/>
          </a:xfrm>
          <a:prstGeom prst="rect">
            <a:avLst/>
          </a:prstGeom>
          <a:solidFill>
            <a:schemeClr val="accent6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5111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034" y="-16043"/>
            <a:ext cx="9144000" cy="6858000"/>
          </a:xfrm>
          <a:solidFill>
            <a:schemeClr val="tx1"/>
          </a:solidFill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>
                <a:solidFill>
                  <a:schemeClr val="bg1"/>
                </a:solidFill>
              </a:rPr>
              <a:t>I </a:t>
            </a:r>
            <a:r>
              <a:rPr lang="cs-CZ" dirty="0" err="1" smtClean="0">
                <a:solidFill>
                  <a:schemeClr val="bg1"/>
                </a:solidFill>
              </a:rPr>
              <a:t>like</a:t>
            </a:r>
            <a:r>
              <a:rPr lang="cs-CZ" dirty="0" smtClean="0">
                <a:solidFill>
                  <a:schemeClr val="bg1"/>
                </a:solidFill>
              </a:rPr>
              <a:t> my </a:t>
            </a:r>
            <a:r>
              <a:rPr lang="cs-CZ" dirty="0" err="1" smtClean="0">
                <a:solidFill>
                  <a:schemeClr val="bg1"/>
                </a:solidFill>
              </a:rPr>
              <a:t>mum</a:t>
            </a:r>
            <a:r>
              <a:rPr lang="cs-CZ" dirty="0" smtClean="0">
                <a:solidFill>
                  <a:schemeClr val="bg1"/>
                </a:solidFill>
              </a:rPr>
              <a:t>, my </a:t>
            </a:r>
            <a:r>
              <a:rPr lang="cs-CZ" dirty="0" err="1" smtClean="0">
                <a:solidFill>
                  <a:schemeClr val="bg1"/>
                </a:solidFill>
              </a:rPr>
              <a:t>dad</a:t>
            </a:r>
            <a:r>
              <a:rPr lang="cs-CZ" dirty="0" smtClean="0">
                <a:solidFill>
                  <a:schemeClr val="bg1"/>
                </a:solidFill>
              </a:rPr>
              <a:t>, my </a:t>
            </a:r>
            <a:r>
              <a:rPr lang="cs-CZ" dirty="0" err="1" smtClean="0">
                <a:solidFill>
                  <a:schemeClr val="bg1"/>
                </a:solidFill>
              </a:rPr>
              <a:t>brother</a:t>
            </a:r>
            <a:r>
              <a:rPr lang="cs-CZ" dirty="0" smtClean="0">
                <a:solidFill>
                  <a:schemeClr val="bg1"/>
                </a:solidFill>
              </a:rPr>
              <a:t> and my dog.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r>
              <a:rPr lang="cs-CZ" dirty="0" err="1" smtClean="0"/>
              <a:t>Change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sentences</a:t>
            </a:r>
            <a:r>
              <a:rPr lang="cs-CZ" dirty="0" smtClean="0"/>
              <a:t>. Use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object</a:t>
            </a:r>
            <a:r>
              <a:rPr lang="cs-CZ" dirty="0" smtClean="0"/>
              <a:t> </a:t>
            </a:r>
            <a:r>
              <a:rPr lang="cs-CZ" dirty="0" err="1" smtClean="0"/>
              <a:t>pronouns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99592" y="1700808"/>
            <a:ext cx="7128792" cy="646331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_</a:t>
            </a:r>
          </a:p>
          <a:p>
            <a:r>
              <a:rPr lang="cs-CZ" dirty="0" smtClean="0">
                <a:solidFill>
                  <a:schemeClr val="bg1"/>
                </a:solidFill>
              </a:rPr>
              <a:t>____________________ .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0" y="2828183"/>
            <a:ext cx="1883272" cy="584775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I </a:t>
            </a:r>
            <a:r>
              <a:rPr lang="cs-CZ" sz="3200" dirty="0" err="1" smtClean="0">
                <a:solidFill>
                  <a:schemeClr val="bg1"/>
                </a:solidFill>
              </a:rPr>
              <a:t>see</a:t>
            </a:r>
            <a:r>
              <a:rPr lang="cs-CZ" sz="3200" dirty="0" smtClean="0">
                <a:solidFill>
                  <a:schemeClr val="bg1"/>
                </a:solidFill>
              </a:rPr>
              <a:t> Kate.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958936" y="2766626"/>
            <a:ext cx="1334020" cy="646331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endParaRPr lang="cs-CZ" dirty="0" smtClean="0"/>
          </a:p>
          <a:p>
            <a:r>
              <a:rPr lang="cs-CZ" dirty="0" smtClean="0">
                <a:solidFill>
                  <a:schemeClr val="bg1"/>
                </a:solidFill>
              </a:rPr>
              <a:t>________ .</a:t>
            </a:r>
            <a:r>
              <a:rPr lang="cs-CZ" dirty="0" smtClean="0"/>
              <a:t>_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0" y="3789040"/>
            <a:ext cx="2495042" cy="584775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I </a:t>
            </a:r>
            <a:r>
              <a:rPr lang="cs-CZ" sz="3200" dirty="0" err="1" smtClean="0">
                <a:solidFill>
                  <a:schemeClr val="bg1"/>
                </a:solidFill>
              </a:rPr>
              <a:t>like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cs-CZ" sz="3200" dirty="0" err="1" smtClean="0">
                <a:solidFill>
                  <a:schemeClr val="bg1"/>
                </a:solidFill>
              </a:rPr>
              <a:t>your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cs-CZ" sz="3200" dirty="0" err="1" smtClean="0">
                <a:solidFill>
                  <a:schemeClr val="bg1"/>
                </a:solidFill>
              </a:rPr>
              <a:t>cat</a:t>
            </a:r>
            <a:r>
              <a:rPr lang="cs-CZ" sz="3200" dirty="0" smtClean="0">
                <a:solidFill>
                  <a:schemeClr val="bg1"/>
                </a:solidFill>
              </a:rPr>
              <a:t>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899592" y="3820682"/>
            <a:ext cx="2023311" cy="584775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________ 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-962" y="4797152"/>
            <a:ext cx="4992008" cy="584775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cs-CZ" sz="3200" dirty="0" err="1" smtClean="0">
                <a:solidFill>
                  <a:schemeClr val="bg1"/>
                </a:solidFill>
              </a:rPr>
              <a:t>This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cs-CZ" sz="3200" dirty="0" err="1" smtClean="0">
                <a:solidFill>
                  <a:schemeClr val="bg1"/>
                </a:solidFill>
              </a:rPr>
              <a:t>is</a:t>
            </a:r>
            <a:r>
              <a:rPr lang="cs-CZ" sz="3200" dirty="0" smtClean="0">
                <a:solidFill>
                  <a:schemeClr val="bg1"/>
                </a:solidFill>
              </a:rPr>
              <a:t> a </a:t>
            </a:r>
            <a:r>
              <a:rPr lang="cs-CZ" sz="3200" dirty="0" err="1" smtClean="0">
                <a:solidFill>
                  <a:schemeClr val="bg1"/>
                </a:solidFill>
              </a:rPr>
              <a:t>present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cs-CZ" sz="3200" dirty="0" err="1" smtClean="0">
                <a:solidFill>
                  <a:schemeClr val="bg1"/>
                </a:solidFill>
              </a:rPr>
              <a:t>for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cs-CZ" sz="3200" dirty="0" err="1" smtClean="0">
                <a:solidFill>
                  <a:schemeClr val="bg1"/>
                </a:solidFill>
              </a:rPr>
              <a:t>Mathew</a:t>
            </a:r>
            <a:r>
              <a:rPr lang="cs-CZ" sz="3200" dirty="0" smtClean="0">
                <a:solidFill>
                  <a:schemeClr val="bg1"/>
                </a:solidFill>
              </a:rPr>
              <a:t>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843808" y="4797152"/>
            <a:ext cx="2592288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___________.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-962" y="5877272"/>
            <a:ext cx="6325642" cy="584775"/>
          </a:xfrm>
          <a:prstGeom prst="rect">
            <a:avLst/>
          </a:prstGeom>
          <a:solidFill>
            <a:schemeClr val="tx1"/>
          </a:solidFill>
        </p:spPr>
        <p:txBody>
          <a:bodyPr wrap="none" rtlCol="0">
            <a:spAutoFit/>
          </a:bodyPr>
          <a:lstStyle/>
          <a:p>
            <a:r>
              <a:rPr lang="cs-CZ" sz="3200" dirty="0" err="1" smtClean="0">
                <a:solidFill>
                  <a:schemeClr val="bg1"/>
                </a:solidFill>
              </a:rPr>
              <a:t>Is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cs-CZ" sz="3200" dirty="0" err="1" smtClean="0">
                <a:solidFill>
                  <a:schemeClr val="bg1"/>
                </a:solidFill>
              </a:rPr>
              <a:t>this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cs-CZ" sz="3200" dirty="0" err="1" smtClean="0">
                <a:solidFill>
                  <a:schemeClr val="bg1"/>
                </a:solidFill>
              </a:rPr>
              <a:t>present</a:t>
            </a:r>
            <a:r>
              <a:rPr lang="cs-CZ" sz="3200" dirty="0" smtClean="0">
                <a:solidFill>
                  <a:schemeClr val="bg1"/>
                </a:solidFill>
              </a:rPr>
              <a:t> </a:t>
            </a:r>
            <a:r>
              <a:rPr lang="cs-CZ" sz="3200" dirty="0" err="1" smtClean="0">
                <a:solidFill>
                  <a:schemeClr val="bg1"/>
                </a:solidFill>
              </a:rPr>
              <a:t>for</a:t>
            </a:r>
            <a:r>
              <a:rPr lang="cs-CZ" sz="3200" dirty="0" smtClean="0">
                <a:solidFill>
                  <a:schemeClr val="bg1"/>
                </a:solidFill>
              </a:rPr>
              <a:t> Jane and Amanda?</a:t>
            </a:r>
            <a:endParaRPr lang="cs-CZ" sz="3200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059832" y="5877270"/>
            <a:ext cx="3096344" cy="58477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chemeClr val="bg1"/>
                </a:solidFill>
              </a:rPr>
              <a:t>_____________?</a:t>
            </a:r>
            <a:endParaRPr lang="cs-CZ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718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8" grpId="0" animBg="1"/>
      <p:bldP spid="10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cs-CZ" sz="2800" dirty="0">
                <a:solidFill>
                  <a:prstClr val="black"/>
                </a:solidFill>
                <a:latin typeface="Gabriola" pitchFamily="82" charset="0"/>
              </a:rPr>
              <a:t>Tato prezentace je určena pro žáky 4.ročníku </a:t>
            </a:r>
            <a:r>
              <a:rPr lang="cs-CZ" sz="2800" dirty="0" smtClean="0">
                <a:solidFill>
                  <a:prstClr val="black"/>
                </a:solidFill>
                <a:latin typeface="Gabriola" pitchFamily="82" charset="0"/>
              </a:rPr>
              <a:t>základních </a:t>
            </a:r>
            <a:r>
              <a:rPr lang="cs-CZ" sz="2800" dirty="0">
                <a:solidFill>
                  <a:prstClr val="black"/>
                </a:solidFill>
                <a:latin typeface="Gabriola" pitchFamily="82" charset="0"/>
              </a:rPr>
              <a:t>škol</a:t>
            </a:r>
            <a:r>
              <a:rPr lang="cs-CZ" sz="2800" dirty="0" smtClean="0">
                <a:solidFill>
                  <a:prstClr val="black"/>
                </a:solidFill>
                <a:latin typeface="Gabriola" pitchFamily="82" charset="0"/>
              </a:rPr>
              <a:t>. </a:t>
            </a:r>
            <a:r>
              <a:rPr lang="cs-CZ" sz="2800" dirty="0">
                <a:solidFill>
                  <a:prstClr val="black"/>
                </a:solidFill>
                <a:latin typeface="Gabriola" pitchFamily="82" charset="0"/>
              </a:rPr>
              <a:t>Žáci </a:t>
            </a:r>
            <a:r>
              <a:rPr lang="cs-CZ" sz="2800" dirty="0" smtClean="0">
                <a:solidFill>
                  <a:prstClr val="black"/>
                </a:solidFill>
                <a:latin typeface="Gabriola" pitchFamily="82" charset="0"/>
              </a:rPr>
              <a:t>se naučí nový gramatický jev, a to tzv. objektová zájmena, resp. zájmena v pádu. </a:t>
            </a:r>
          </a:p>
          <a:p>
            <a:pPr marL="0" lvl="0" indent="0">
              <a:buNone/>
            </a:pPr>
            <a:endParaRPr lang="cs-CZ" sz="2800" b="1" dirty="0">
              <a:solidFill>
                <a:prstClr val="black"/>
              </a:solidFill>
              <a:latin typeface="Gabriola" pitchFamily="82" charset="0"/>
            </a:endParaRPr>
          </a:p>
          <a:p>
            <a:pPr marL="0" lvl="0" indent="0">
              <a:buNone/>
            </a:pPr>
            <a:endParaRPr lang="cs-CZ" sz="2800" b="1" dirty="0" smtClean="0">
              <a:solidFill>
                <a:prstClr val="black"/>
              </a:solidFill>
              <a:latin typeface="Gabriola" pitchFamily="82" charset="0"/>
            </a:endParaRPr>
          </a:p>
          <a:p>
            <a:pPr marL="0" lvl="0" indent="0">
              <a:buNone/>
            </a:pPr>
            <a:endParaRPr lang="cs-CZ" sz="2800" b="1" dirty="0">
              <a:solidFill>
                <a:prstClr val="black"/>
              </a:solidFill>
              <a:latin typeface="Gabriola" pitchFamily="82" charset="0"/>
            </a:endParaRPr>
          </a:p>
          <a:p>
            <a:pPr marL="0" lvl="0" indent="0">
              <a:buNone/>
            </a:pPr>
            <a:r>
              <a:rPr lang="cs-CZ" sz="5400" b="1" dirty="0" smtClean="0">
                <a:solidFill>
                  <a:prstClr val="black"/>
                </a:solidFill>
                <a:latin typeface="Bradley Hand ITC" pitchFamily="66" charset="0"/>
              </a:rPr>
              <a:t>Použité </a:t>
            </a:r>
            <a:r>
              <a:rPr lang="cs-CZ" sz="5400" b="1" dirty="0">
                <a:solidFill>
                  <a:prstClr val="black"/>
                </a:solidFill>
                <a:latin typeface="Bradley Hand ITC" pitchFamily="66" charset="0"/>
              </a:rPr>
              <a:t>zdroje</a:t>
            </a:r>
          </a:p>
          <a:p>
            <a:pPr marL="0" lvl="0" indent="0">
              <a:buNone/>
            </a:pPr>
            <a:r>
              <a:rPr lang="cs-CZ" sz="3000" dirty="0">
                <a:solidFill>
                  <a:prstClr val="black"/>
                </a:solidFill>
                <a:latin typeface="Gabriola" pitchFamily="82" charset="0"/>
              </a:rPr>
              <a:t>Veškeré použité obrázky jsou dostupné  z http://office.microsoft.com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4790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54348811"/>
              </p:ext>
            </p:extLst>
          </p:nvPr>
        </p:nvGraphicFramePr>
        <p:xfrm>
          <a:off x="457200" y="1600200"/>
          <a:ext cx="8229600" cy="3719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Identifikační tabulka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Alena Krátká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10.4. </a:t>
                      </a:r>
                      <a:r>
                        <a:rPr lang="cs-CZ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baseline="0" dirty="0" smtClean="0"/>
                        <a:t> dne:    </a:t>
                      </a:r>
                      <a:r>
                        <a:rPr lang="cs-CZ" baseline="0" dirty="0" smtClean="0"/>
                        <a:t>11.4. </a:t>
                      </a:r>
                      <a:r>
                        <a:rPr lang="cs-CZ" baseline="0" dirty="0" smtClean="0"/>
                        <a:t>2013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třídě: 4. 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Jazyk a jazyková komunikace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Cizí</a:t>
                      </a:r>
                      <a:r>
                        <a:rPr lang="cs-CZ" baseline="0" dirty="0" smtClean="0"/>
                        <a:t> jazyk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Tématická</a:t>
                      </a:r>
                      <a:r>
                        <a:rPr lang="cs-CZ" dirty="0" smtClean="0"/>
                        <a:t> oblast: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Angličtina</a:t>
                      </a:r>
                      <a:r>
                        <a:rPr lang="cs-CZ" baseline="0" dirty="0" smtClean="0"/>
                        <a:t> - prezentace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Object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pronouns</a:t>
                      </a:r>
                      <a:endParaRPr lang="cs-CZ" dirty="0"/>
                    </a:p>
                  </a:txBody>
                  <a:tcPr/>
                </a:tc>
              </a:tr>
              <a:tr h="753080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slova: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Object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pronouns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me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you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him</a:t>
                      </a:r>
                      <a:r>
                        <a:rPr lang="cs-CZ" baseline="0" dirty="0" smtClean="0"/>
                        <a:t>, her, </a:t>
                      </a:r>
                      <a:r>
                        <a:rPr lang="cs-CZ" baseline="0" dirty="0" err="1" smtClean="0"/>
                        <a:t>it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us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you</a:t>
                      </a:r>
                      <a:r>
                        <a:rPr lang="cs-CZ" baseline="0" dirty="0" smtClean="0"/>
                        <a:t>, </a:t>
                      </a:r>
                      <a:r>
                        <a:rPr lang="cs-CZ" baseline="0" dirty="0" err="1" smtClean="0"/>
                        <a:t>them</a:t>
                      </a: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09284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271</Words>
  <Application>Microsoft Office PowerPoint</Application>
  <PresentationFormat>Předvádění na obrazovce (4:3)</PresentationFormat>
  <Paragraphs>88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Object pronouns</vt:lpstr>
      <vt:lpstr>Object pronouns</vt:lpstr>
      <vt:lpstr>Answer the question.</vt:lpstr>
      <vt:lpstr>Change the sentences. Use the object pronouns.</vt:lpstr>
      <vt:lpstr>Anotace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Object pronouns</dc:title>
  <dc:creator>Alena Pavolková</dc:creator>
  <cp:lastModifiedBy>Alena Pavolková</cp:lastModifiedBy>
  <cp:revision>11</cp:revision>
  <dcterms:created xsi:type="dcterms:W3CDTF">2013-08-28T15:30:29Z</dcterms:created>
  <dcterms:modified xsi:type="dcterms:W3CDTF">2013-08-28T17:20:56Z</dcterms:modified>
</cp:coreProperties>
</file>