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4AF77-9AC1-400B-8027-3CD7B562D92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729B-2C86-4D24-8C8F-1B3FAAB905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9129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4AF77-9AC1-400B-8027-3CD7B562D92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729B-2C86-4D24-8C8F-1B3FAAB905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8694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4AF77-9AC1-400B-8027-3CD7B562D92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729B-2C86-4D24-8C8F-1B3FAAB905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164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4AF77-9AC1-400B-8027-3CD7B562D92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729B-2C86-4D24-8C8F-1B3FAAB905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927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4AF77-9AC1-400B-8027-3CD7B562D92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729B-2C86-4D24-8C8F-1B3FAAB905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8598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4AF77-9AC1-400B-8027-3CD7B562D92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729B-2C86-4D24-8C8F-1B3FAAB905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437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4AF77-9AC1-400B-8027-3CD7B562D92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729B-2C86-4D24-8C8F-1B3FAAB905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5431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4AF77-9AC1-400B-8027-3CD7B562D92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729B-2C86-4D24-8C8F-1B3FAAB905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7451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4AF77-9AC1-400B-8027-3CD7B562D92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729B-2C86-4D24-8C8F-1B3FAAB905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1671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4AF77-9AC1-400B-8027-3CD7B562D92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729B-2C86-4D24-8C8F-1B3FAAB905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8148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4AF77-9AC1-400B-8027-3CD7B562D92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729B-2C86-4D24-8C8F-1B3FAAB905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8269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4AF77-9AC1-400B-8027-3CD7B562D92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3729B-2C86-4D24-8C8F-1B3FAAB905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8203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6.emf"/><Relationship Id="rId7" Type="http://schemas.openxmlformats.org/officeDocument/2006/relationships/image" Target="../media/image10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11" Type="http://schemas.openxmlformats.org/officeDocument/2006/relationships/image" Target="../media/image14.emf"/><Relationship Id="rId5" Type="http://schemas.openxmlformats.org/officeDocument/2006/relationships/image" Target="../media/image8.emf"/><Relationship Id="rId10" Type="http://schemas.openxmlformats.org/officeDocument/2006/relationships/image" Target="../media/image13.emf"/><Relationship Id="rId4" Type="http://schemas.openxmlformats.org/officeDocument/2006/relationships/image" Target="../media/image7.emf"/><Relationship Id="rId9" Type="http://schemas.openxmlformats.org/officeDocument/2006/relationships/image" Target="../media/image12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em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png"/><Relationship Id="rId9" Type="http://schemas.openxmlformats.org/officeDocument/2006/relationships/image" Target="../media/image19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470025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err="1" smtClean="0">
                <a:latin typeface="Bradley Hand ITC" pitchFamily="66" charset="0"/>
              </a:rPr>
              <a:t>Let´s</a:t>
            </a:r>
            <a:endParaRPr lang="cs-CZ" b="1" dirty="0">
              <a:latin typeface="Bradley Hand ITC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2276872"/>
            <a:ext cx="4214615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600" b="1" dirty="0">
                <a:solidFill>
                  <a:prstClr val="black"/>
                </a:solidFill>
                <a:latin typeface="Gabriola" pitchFamily="82" charset="0"/>
              </a:rPr>
              <a:t>Název školy: ZŠ Karla Klíče v Hostinném</a:t>
            </a:r>
          </a:p>
          <a:p>
            <a:pPr lvl="0"/>
            <a:r>
              <a:rPr lang="cs-CZ" sz="2600" b="1" dirty="0">
                <a:solidFill>
                  <a:prstClr val="black"/>
                </a:solidFill>
                <a:latin typeface="Gabriola" pitchFamily="82" charset="0"/>
              </a:rPr>
              <a:t>Autor: Mgr. Alena Krátká</a:t>
            </a:r>
          </a:p>
          <a:p>
            <a:pPr lvl="0"/>
            <a:r>
              <a:rPr lang="cs-CZ" sz="2600" b="1" dirty="0">
                <a:solidFill>
                  <a:prstClr val="black"/>
                </a:solidFill>
                <a:latin typeface="Gabriola" pitchFamily="82" charset="0"/>
              </a:rPr>
              <a:t>Název: </a:t>
            </a:r>
            <a:r>
              <a:rPr lang="cs-CZ" sz="2600" b="1" dirty="0" smtClean="0">
                <a:solidFill>
                  <a:prstClr val="black"/>
                </a:solidFill>
                <a:latin typeface="Gabriola" pitchFamily="82" charset="0"/>
              </a:rPr>
              <a:t>VY_32_INOVACE_08_A_11_Let´s</a:t>
            </a:r>
            <a:endParaRPr lang="cs-CZ" sz="2600" b="1" dirty="0">
              <a:solidFill>
                <a:prstClr val="black"/>
              </a:solidFill>
              <a:latin typeface="Gabriola" pitchFamily="82" charset="0"/>
            </a:endParaRPr>
          </a:p>
          <a:p>
            <a:pPr lvl="0"/>
            <a:r>
              <a:rPr lang="cs-CZ" sz="2600" b="1" dirty="0">
                <a:solidFill>
                  <a:prstClr val="black"/>
                </a:solidFill>
                <a:latin typeface="Gabriola" pitchFamily="82" charset="0"/>
              </a:rPr>
              <a:t>Téma: Angličtina – prezentace</a:t>
            </a:r>
          </a:p>
          <a:p>
            <a:pPr lvl="0"/>
            <a:r>
              <a:rPr lang="cs-CZ" sz="2600" b="1" dirty="0">
                <a:solidFill>
                  <a:prstClr val="black"/>
                </a:solidFill>
                <a:latin typeface="Gabriola" pitchFamily="82" charset="0"/>
              </a:rPr>
              <a:t>Číslo projektu: CZ.1.07/1.4.00/21.21.2131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865293"/>
            <a:ext cx="7587536" cy="147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936540"/>
            <a:ext cx="3672408" cy="2773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635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368152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b="1" dirty="0" err="1" smtClean="0">
                <a:latin typeface="Bradley Hand ITC" pitchFamily="66" charset="0"/>
              </a:rPr>
              <a:t>Let´s</a:t>
            </a:r>
            <a:r>
              <a:rPr lang="cs-CZ" b="1" dirty="0" smtClean="0">
                <a:latin typeface="Bradley Hand ITC" pitchFamily="66" charset="0"/>
              </a:rPr>
              <a:t> </a:t>
            </a:r>
            <a:br>
              <a:rPr lang="cs-CZ" b="1" dirty="0" smtClean="0">
                <a:latin typeface="Bradley Hand ITC" pitchFamily="66" charset="0"/>
              </a:rPr>
            </a:br>
            <a:r>
              <a:rPr lang="cs-CZ" sz="2800" b="1" dirty="0" smtClean="0">
                <a:latin typeface="Bradley Hand ITC" pitchFamily="66" charset="0"/>
              </a:rPr>
              <a:t>– </a:t>
            </a:r>
            <a:r>
              <a:rPr lang="cs-CZ" sz="2800" b="1" dirty="0" err="1" smtClean="0">
                <a:latin typeface="Bradley Hand ITC" pitchFamily="66" charset="0"/>
              </a:rPr>
              <a:t>the</a:t>
            </a:r>
            <a:r>
              <a:rPr lang="cs-CZ" sz="2800" b="1" dirty="0" smtClean="0">
                <a:latin typeface="Bradley Hand ITC" pitchFamily="66" charset="0"/>
              </a:rPr>
              <a:t> imperativ  in 1. person </a:t>
            </a:r>
            <a:r>
              <a:rPr lang="cs-CZ" sz="2800" b="1" dirty="0" err="1" smtClean="0">
                <a:latin typeface="Bradley Hand ITC" pitchFamily="66" charset="0"/>
              </a:rPr>
              <a:t>plural</a:t>
            </a:r>
            <a:endParaRPr lang="cs-CZ" sz="2800" b="1" dirty="0">
              <a:latin typeface="Bradley Hand ITC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51682" y="3310170"/>
            <a:ext cx="1452642" cy="1077218"/>
          </a:xfrm>
          <a:prstGeom prst="rect">
            <a:avLst/>
          </a:prstGeom>
          <a:solidFill>
            <a:srgbClr val="92D050"/>
          </a:solidFill>
          <a:ln w="28575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Bradley Hand ITC" pitchFamily="66" charset="0"/>
              </a:rPr>
              <a:t>Let  </a:t>
            </a:r>
            <a:r>
              <a:rPr lang="cs-CZ" sz="3200" b="1" dirty="0" err="1" smtClean="0">
                <a:latin typeface="Bradley Hand ITC" pitchFamily="66" charset="0"/>
              </a:rPr>
              <a:t>us</a:t>
            </a:r>
            <a:r>
              <a:rPr lang="cs-CZ" sz="3200" b="1" dirty="0" smtClean="0">
                <a:latin typeface="Bradley Hand ITC" pitchFamily="66" charset="0"/>
              </a:rPr>
              <a:t> </a:t>
            </a:r>
          </a:p>
          <a:p>
            <a:r>
              <a:rPr lang="cs-CZ" sz="3200" b="1" dirty="0" smtClean="0">
                <a:latin typeface="Bradley Hand ITC" pitchFamily="66" charset="0"/>
              </a:rPr>
              <a:t>= </a:t>
            </a:r>
            <a:r>
              <a:rPr lang="cs-CZ" sz="3200" b="1" dirty="0" err="1" smtClean="0">
                <a:latin typeface="Bradley Hand ITC" pitchFamily="66" charset="0"/>
              </a:rPr>
              <a:t>let´s</a:t>
            </a:r>
            <a:endParaRPr lang="cs-CZ" sz="3200" b="1" dirty="0">
              <a:latin typeface="Bradley Hand ITC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33908" y="3327864"/>
            <a:ext cx="3493264" cy="1077218"/>
          </a:xfrm>
          <a:prstGeom prst="rect">
            <a:avLst/>
          </a:prstGeom>
          <a:solidFill>
            <a:srgbClr val="92D050"/>
          </a:solidFill>
          <a:ln w="28575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Bradley Hand ITC" pitchFamily="66" charset="0"/>
              </a:rPr>
              <a:t>Infinitiv </a:t>
            </a:r>
            <a:r>
              <a:rPr lang="cs-CZ" sz="3200" b="1" dirty="0" err="1" smtClean="0">
                <a:latin typeface="Bradley Hand ITC" pitchFamily="66" charset="0"/>
              </a:rPr>
              <a:t>without</a:t>
            </a:r>
            <a:r>
              <a:rPr lang="cs-CZ" sz="3200" b="1" dirty="0" smtClean="0">
                <a:latin typeface="Bradley Hand ITC" pitchFamily="66" charset="0"/>
              </a:rPr>
              <a:t> to</a:t>
            </a:r>
          </a:p>
          <a:p>
            <a:r>
              <a:rPr lang="cs-CZ" sz="3200" b="1" dirty="0" smtClean="0">
                <a:latin typeface="Bradley Hand ITC" pitchFamily="66" charset="0"/>
              </a:rPr>
              <a:t>      </a:t>
            </a:r>
            <a:r>
              <a:rPr lang="cs-CZ" sz="3200" b="1" strike="sngStrike" dirty="0" smtClean="0">
                <a:latin typeface="Bradley Hand ITC" pitchFamily="66" charset="0"/>
              </a:rPr>
              <a:t>to</a:t>
            </a:r>
            <a:r>
              <a:rPr lang="cs-CZ" sz="3200" b="1" dirty="0" smtClean="0">
                <a:latin typeface="Bradley Hand ITC" pitchFamily="66" charset="0"/>
              </a:rPr>
              <a:t> </a:t>
            </a:r>
            <a:r>
              <a:rPr lang="cs-CZ" sz="3200" b="1" dirty="0" err="1" smtClean="0">
                <a:latin typeface="Bradley Hand ITC" pitchFamily="66" charset="0"/>
              </a:rPr>
              <a:t>sing</a:t>
            </a:r>
            <a:endParaRPr lang="cs-CZ" sz="3200" b="1" dirty="0" smtClean="0">
              <a:latin typeface="Bradley Hand ITC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04324" y="3512530"/>
            <a:ext cx="61266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4000" b="1" dirty="0">
                <a:latin typeface="Bradley Hand ITC" pitchFamily="66" charset="0"/>
              </a:rPr>
              <a:t>+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322252" y="3445596"/>
            <a:ext cx="6126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>
                <a:latin typeface="Bradley Hand ITC" pitchFamily="66" charset="0"/>
              </a:rPr>
              <a:t>=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901995" y="3450738"/>
            <a:ext cx="2116285" cy="584775"/>
          </a:xfrm>
          <a:prstGeom prst="rect">
            <a:avLst/>
          </a:prstGeom>
          <a:solidFill>
            <a:srgbClr val="92D050"/>
          </a:solidFill>
          <a:ln w="28575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latin typeface="Bradley Hand ITC" pitchFamily="66" charset="0"/>
              </a:rPr>
              <a:t>Let´s</a:t>
            </a:r>
            <a:r>
              <a:rPr lang="cs-CZ" sz="3200" b="1" dirty="0" smtClean="0">
                <a:latin typeface="Bradley Hand ITC" pitchFamily="66" charset="0"/>
              </a:rPr>
              <a:t> </a:t>
            </a:r>
            <a:r>
              <a:rPr lang="cs-CZ" sz="3200" b="1" dirty="0" err="1" smtClean="0">
                <a:latin typeface="Bradley Hand ITC" pitchFamily="66" charset="0"/>
              </a:rPr>
              <a:t>sing</a:t>
            </a:r>
            <a:r>
              <a:rPr lang="cs-CZ" sz="3200" b="1" dirty="0" smtClean="0">
                <a:latin typeface="Bradley Hand ITC" pitchFamily="66" charset="0"/>
              </a:rPr>
              <a:t>.</a:t>
            </a:r>
            <a:endParaRPr lang="cs-CZ" sz="3200" b="1" dirty="0">
              <a:latin typeface="Bradley Hand ITC" pitchFamily="66" charset="0"/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 flipH="1">
            <a:off x="1331640" y="2623200"/>
            <a:ext cx="546528" cy="82239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-2844824" y="1196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720837" y="1976869"/>
            <a:ext cx="18549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latin typeface="Bradley Hand ITC" pitchFamily="66" charset="0"/>
                <a:cs typeface="Arial" pitchFamily="34" charset="0"/>
              </a:rPr>
              <a:t>Object</a:t>
            </a:r>
            <a:r>
              <a:rPr lang="cs-CZ" sz="2000" b="1" dirty="0" smtClean="0">
                <a:latin typeface="Bradley Hand ITC" pitchFamily="66" charset="0"/>
                <a:cs typeface="Arial" pitchFamily="34" charset="0"/>
              </a:rPr>
              <a:t> </a:t>
            </a:r>
            <a:r>
              <a:rPr lang="cs-CZ" sz="2000" b="1" dirty="0" err="1" smtClean="0">
                <a:latin typeface="Bradley Hand ITC" pitchFamily="66" charset="0"/>
                <a:cs typeface="Arial" pitchFamily="34" charset="0"/>
              </a:rPr>
              <a:t>pronoun</a:t>
            </a:r>
            <a:r>
              <a:rPr lang="cs-CZ" sz="2000" b="1" dirty="0" smtClean="0">
                <a:latin typeface="Bradley Hand ITC" pitchFamily="66" charset="0"/>
                <a:cs typeface="Arial" pitchFamily="34" charset="0"/>
              </a:rPr>
              <a:t> </a:t>
            </a:r>
          </a:p>
          <a:p>
            <a:r>
              <a:rPr lang="cs-CZ" sz="2000" b="1" dirty="0" smtClean="0">
                <a:latin typeface="Bradley Hand ITC" pitchFamily="66" charset="0"/>
                <a:cs typeface="Arial" pitchFamily="34" charset="0"/>
              </a:rPr>
              <a:t>1. person </a:t>
            </a:r>
            <a:r>
              <a:rPr lang="cs-CZ" sz="2000" b="1" dirty="0" err="1" smtClean="0">
                <a:latin typeface="Bradley Hand ITC" pitchFamily="66" charset="0"/>
                <a:cs typeface="Arial" pitchFamily="34" charset="0"/>
              </a:rPr>
              <a:t>plural</a:t>
            </a:r>
            <a:endParaRPr lang="cs-CZ" sz="2000" b="1" dirty="0">
              <a:latin typeface="Bradley Hand ITC" pitchFamily="66" charset="0"/>
              <a:cs typeface="Arial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076" y="4663521"/>
            <a:ext cx="1428184" cy="17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682855"/>
            <a:ext cx="1615471" cy="1582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136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0758"/>
            <a:ext cx="8229600" cy="807962"/>
          </a:xfr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>
                <a:latin typeface="Bradley Hand ITC" pitchFamily="66" charset="0"/>
              </a:rPr>
              <a:t>And </a:t>
            </a:r>
            <a:r>
              <a:rPr lang="cs-CZ" b="1" dirty="0" err="1" smtClean="0">
                <a:latin typeface="Bradley Hand ITC" pitchFamily="66" charset="0"/>
              </a:rPr>
              <a:t>what</a:t>
            </a:r>
            <a:r>
              <a:rPr lang="cs-CZ" b="1" dirty="0" smtClean="0">
                <a:latin typeface="Bradley Hand ITC" pitchFamily="66" charset="0"/>
              </a:rPr>
              <a:t> </a:t>
            </a:r>
            <a:r>
              <a:rPr lang="cs-CZ" b="1" dirty="0" err="1" smtClean="0">
                <a:latin typeface="Bradley Hand ITC" pitchFamily="66" charset="0"/>
              </a:rPr>
              <a:t>now</a:t>
            </a:r>
            <a:r>
              <a:rPr lang="cs-CZ" b="1" dirty="0" smtClean="0">
                <a:latin typeface="Bradley Hand ITC" pitchFamily="66" charset="0"/>
              </a:rPr>
              <a:t> </a:t>
            </a:r>
            <a:r>
              <a:rPr lang="cs-CZ" b="1" dirty="0" err="1" smtClean="0">
                <a:latin typeface="Bradley Hand ITC" pitchFamily="66" charset="0"/>
              </a:rPr>
              <a:t>with</a:t>
            </a:r>
            <a:r>
              <a:rPr lang="cs-CZ" b="1" dirty="0" smtClean="0">
                <a:latin typeface="Bradley Hand ITC" pitchFamily="66" charset="0"/>
              </a:rPr>
              <a:t> </a:t>
            </a:r>
            <a:r>
              <a:rPr lang="cs-CZ" b="1" dirty="0" err="1" smtClean="0">
                <a:latin typeface="Bradley Hand ITC" pitchFamily="66" charset="0"/>
              </a:rPr>
              <a:t>us</a:t>
            </a:r>
            <a:r>
              <a:rPr lang="cs-CZ" b="1" dirty="0" smtClean="0">
                <a:latin typeface="Bradley Hand ITC" pitchFamily="66" charset="0"/>
              </a:rPr>
              <a:t>?!</a:t>
            </a:r>
            <a:endParaRPr lang="cs-CZ" b="1" dirty="0">
              <a:latin typeface="Bradley Hand ITC" pitchFamily="66" charset="0"/>
            </a:endParaRPr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644982"/>
            <a:ext cx="4361195" cy="4036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láček 6"/>
          <p:cNvSpPr/>
          <p:nvPr/>
        </p:nvSpPr>
        <p:spPr>
          <a:xfrm>
            <a:off x="0" y="4371865"/>
            <a:ext cx="1691680" cy="1954418"/>
          </a:xfrm>
          <a:prstGeom prst="cloudCallout">
            <a:avLst>
              <a:gd name="adj1" fmla="val 113135"/>
              <a:gd name="adj2" fmla="val -84075"/>
            </a:avLst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láček 7"/>
          <p:cNvSpPr/>
          <p:nvPr/>
        </p:nvSpPr>
        <p:spPr>
          <a:xfrm>
            <a:off x="6889540" y="4168556"/>
            <a:ext cx="2123728" cy="1960358"/>
          </a:xfrm>
          <a:prstGeom prst="cloudCallout">
            <a:avLst>
              <a:gd name="adj1" fmla="val -74373"/>
              <a:gd name="adj2" fmla="val -78159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láček 8"/>
          <p:cNvSpPr/>
          <p:nvPr/>
        </p:nvSpPr>
        <p:spPr>
          <a:xfrm>
            <a:off x="6372200" y="1470003"/>
            <a:ext cx="2479565" cy="1837635"/>
          </a:xfrm>
          <a:prstGeom prst="cloudCallout">
            <a:avLst>
              <a:gd name="adj1" fmla="val -69318"/>
              <a:gd name="adj2" fmla="val 58378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láček 9"/>
          <p:cNvSpPr/>
          <p:nvPr/>
        </p:nvSpPr>
        <p:spPr>
          <a:xfrm>
            <a:off x="37034" y="1264955"/>
            <a:ext cx="2016224" cy="1837635"/>
          </a:xfrm>
          <a:prstGeom prst="cloudCallout">
            <a:avLst>
              <a:gd name="adj1" fmla="val 96655"/>
              <a:gd name="adj2" fmla="val 62676"/>
            </a:avLst>
          </a:prstGeom>
          <a:solidFill>
            <a:srgbClr val="FF99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láček 10"/>
          <p:cNvSpPr/>
          <p:nvPr/>
        </p:nvSpPr>
        <p:spPr>
          <a:xfrm>
            <a:off x="3491880" y="1046038"/>
            <a:ext cx="2232248" cy="1598944"/>
          </a:xfrm>
          <a:prstGeom prst="cloudCallout">
            <a:avLst>
              <a:gd name="adj1" fmla="val 946"/>
              <a:gd name="adj2" fmla="val 6305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809" y="1302198"/>
            <a:ext cx="1226382" cy="1086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520" y="1664691"/>
            <a:ext cx="909622" cy="782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495" y="4919415"/>
            <a:ext cx="859849" cy="859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450" y="4712237"/>
            <a:ext cx="751902" cy="921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37034" y="6333923"/>
            <a:ext cx="2446734" cy="430887"/>
          </a:xfrm>
          <a:prstGeom prst="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cs-CZ" sz="2200" b="1" dirty="0" err="1" smtClean="0">
                <a:solidFill>
                  <a:schemeClr val="bg1"/>
                </a:solidFill>
                <a:latin typeface="Bradley Hand ITC" pitchFamily="66" charset="0"/>
              </a:rPr>
              <a:t>Let´s</a:t>
            </a:r>
            <a:r>
              <a:rPr lang="cs-CZ" sz="2200" b="1" dirty="0" smtClean="0">
                <a:solidFill>
                  <a:schemeClr val="bg1"/>
                </a:solidFill>
                <a:latin typeface="Bradley Hand ITC" pitchFamily="66" charset="0"/>
              </a:rPr>
              <a:t> go shopping.</a:t>
            </a:r>
            <a:endParaRPr lang="cs-CZ" sz="2200" b="1" dirty="0">
              <a:solidFill>
                <a:schemeClr val="bg1"/>
              </a:solidFill>
              <a:latin typeface="Bradley Hand ITC" pitchFamily="66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-31434" y="3144900"/>
            <a:ext cx="2396810" cy="430887"/>
          </a:xfrm>
          <a:prstGeom prst="rect">
            <a:avLst/>
          </a:prstGeom>
          <a:solidFill>
            <a:srgbClr val="FF33CC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200" b="1" dirty="0" err="1" smtClean="0">
                <a:solidFill>
                  <a:schemeClr val="bg1"/>
                </a:solidFill>
                <a:latin typeface="Bradley Hand ITC" pitchFamily="66" charset="0"/>
              </a:rPr>
              <a:t>Let´s</a:t>
            </a:r>
            <a:r>
              <a:rPr lang="cs-CZ" sz="2200" b="1" dirty="0" smtClean="0">
                <a:solidFill>
                  <a:schemeClr val="bg1"/>
                </a:solidFill>
                <a:latin typeface="Bradley Hand ITC" pitchFamily="66" charset="0"/>
              </a:rPr>
              <a:t> play </a:t>
            </a:r>
            <a:r>
              <a:rPr lang="cs-CZ" sz="2200" b="1" dirty="0" err="1" smtClean="0">
                <a:solidFill>
                  <a:schemeClr val="bg1"/>
                </a:solidFill>
                <a:latin typeface="Bradley Hand ITC" pitchFamily="66" charset="0"/>
              </a:rPr>
              <a:t>hockey</a:t>
            </a:r>
            <a:r>
              <a:rPr lang="cs-CZ" sz="2200" b="1" dirty="0" smtClean="0">
                <a:solidFill>
                  <a:schemeClr val="bg1"/>
                </a:solidFill>
                <a:latin typeface="Bradley Hand ITC" pitchFamily="66" charset="0"/>
              </a:rPr>
              <a:t>.</a:t>
            </a:r>
            <a:endParaRPr lang="cs-CZ" sz="2200" b="1" dirty="0">
              <a:solidFill>
                <a:schemeClr val="bg1"/>
              </a:solidFill>
              <a:latin typeface="Bradley Hand ITC" pitchFamily="66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060532" y="1306650"/>
            <a:ext cx="1547218" cy="43088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200" b="1" dirty="0" err="1" smtClean="0">
                <a:solidFill>
                  <a:schemeClr val="bg1"/>
                </a:solidFill>
                <a:latin typeface="Bradley Hand ITC" pitchFamily="66" charset="0"/>
              </a:rPr>
              <a:t>Let´s</a:t>
            </a:r>
            <a:r>
              <a:rPr lang="cs-CZ" sz="2200" b="1" dirty="0" smtClean="0">
                <a:solidFill>
                  <a:schemeClr val="bg1"/>
                </a:solidFill>
                <a:latin typeface="Bradley Hand ITC" pitchFamily="66" charset="0"/>
              </a:rPr>
              <a:t> </a:t>
            </a:r>
            <a:r>
              <a:rPr lang="cs-CZ" sz="2200" b="1" dirty="0" err="1" smtClean="0">
                <a:solidFill>
                  <a:schemeClr val="bg1"/>
                </a:solidFill>
                <a:latin typeface="Bradley Hand ITC" pitchFamily="66" charset="0"/>
              </a:rPr>
              <a:t>walk</a:t>
            </a:r>
            <a:r>
              <a:rPr lang="cs-CZ" sz="2200" b="1" dirty="0" smtClean="0">
                <a:solidFill>
                  <a:schemeClr val="bg1"/>
                </a:solidFill>
                <a:latin typeface="Bradley Hand ITC" pitchFamily="66" charset="0"/>
              </a:rPr>
              <a:t>.</a:t>
            </a:r>
            <a:endParaRPr lang="cs-CZ" sz="2200" b="1" dirty="0">
              <a:solidFill>
                <a:schemeClr val="bg1"/>
              </a:solidFill>
              <a:latin typeface="Bradley Hand ITC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700947" y="3307638"/>
            <a:ext cx="2451312" cy="43088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200" b="1" dirty="0" err="1" smtClean="0">
                <a:solidFill>
                  <a:schemeClr val="bg1"/>
                </a:solidFill>
                <a:latin typeface="Bradley Hand ITC" pitchFamily="66" charset="0"/>
              </a:rPr>
              <a:t>Let´s</a:t>
            </a:r>
            <a:r>
              <a:rPr lang="cs-CZ" sz="2200" b="1" dirty="0" smtClean="0">
                <a:solidFill>
                  <a:schemeClr val="bg1"/>
                </a:solidFill>
                <a:latin typeface="Bradley Hand ITC" pitchFamily="66" charset="0"/>
              </a:rPr>
              <a:t> play </a:t>
            </a:r>
            <a:r>
              <a:rPr lang="cs-CZ" sz="2200" b="1" dirty="0" err="1" smtClean="0">
                <a:solidFill>
                  <a:schemeClr val="bg1"/>
                </a:solidFill>
                <a:latin typeface="Bradley Hand ITC" pitchFamily="66" charset="0"/>
              </a:rPr>
              <a:t>football</a:t>
            </a:r>
            <a:r>
              <a:rPr lang="cs-CZ" sz="2200" b="1" dirty="0" smtClean="0">
                <a:solidFill>
                  <a:schemeClr val="bg1"/>
                </a:solidFill>
                <a:latin typeface="Bradley Hand ITC" pitchFamily="66" charset="0"/>
              </a:rPr>
              <a:t>.</a:t>
            </a:r>
            <a:endParaRPr lang="cs-CZ" sz="2200" b="1" dirty="0">
              <a:solidFill>
                <a:schemeClr val="bg1"/>
              </a:solidFill>
              <a:latin typeface="Bradley Hand ITC" pitchFamily="66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966527" y="6184452"/>
            <a:ext cx="3177473" cy="43088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2200" b="1" dirty="0" err="1" smtClean="0">
                <a:solidFill>
                  <a:schemeClr val="bg1"/>
                </a:solidFill>
                <a:latin typeface="Bradley Hand ITC" pitchFamily="66" charset="0"/>
              </a:rPr>
              <a:t>Let´s</a:t>
            </a:r>
            <a:r>
              <a:rPr lang="cs-CZ" sz="2200" b="1" dirty="0" smtClean="0">
                <a:solidFill>
                  <a:schemeClr val="bg1"/>
                </a:solidFill>
                <a:latin typeface="Bradley Hand ITC" pitchFamily="66" charset="0"/>
              </a:rPr>
              <a:t> </a:t>
            </a:r>
            <a:r>
              <a:rPr lang="cs-CZ" sz="2200" b="1" dirty="0" err="1" smtClean="0">
                <a:solidFill>
                  <a:schemeClr val="bg1"/>
                </a:solidFill>
                <a:latin typeface="Bradley Hand ITC" pitchFamily="66" charset="0"/>
              </a:rPr>
              <a:t>ride</a:t>
            </a:r>
            <a:r>
              <a:rPr lang="cs-CZ" sz="2200" b="1" dirty="0" smtClean="0">
                <a:solidFill>
                  <a:schemeClr val="bg1"/>
                </a:solidFill>
                <a:latin typeface="Bradley Hand ITC" pitchFamily="66" charset="0"/>
              </a:rPr>
              <a:t> </a:t>
            </a:r>
            <a:r>
              <a:rPr lang="cs-CZ" sz="2200" b="1" dirty="0" err="1" smtClean="0">
                <a:solidFill>
                  <a:schemeClr val="bg1"/>
                </a:solidFill>
                <a:latin typeface="Bradley Hand ITC" pitchFamily="66" charset="0"/>
              </a:rPr>
              <a:t>the</a:t>
            </a:r>
            <a:r>
              <a:rPr lang="cs-CZ" sz="2200" b="1" dirty="0">
                <a:solidFill>
                  <a:schemeClr val="bg1"/>
                </a:solidFill>
                <a:latin typeface="Bradley Hand ITC" pitchFamily="66" charset="0"/>
              </a:rPr>
              <a:t> </a:t>
            </a:r>
            <a:r>
              <a:rPr lang="cs-CZ" sz="2200" b="1" dirty="0" err="1" smtClean="0">
                <a:solidFill>
                  <a:schemeClr val="bg1"/>
                </a:solidFill>
                <a:latin typeface="Bradley Hand ITC" pitchFamily="66" charset="0"/>
              </a:rPr>
              <a:t>motorcycle</a:t>
            </a:r>
            <a:r>
              <a:rPr lang="cs-CZ" sz="2200" b="1" dirty="0" smtClean="0">
                <a:solidFill>
                  <a:schemeClr val="bg1"/>
                </a:solidFill>
                <a:latin typeface="Bradley Hand ITC" pitchFamily="66" charset="0"/>
              </a:rPr>
              <a:t>.</a:t>
            </a:r>
            <a:endParaRPr lang="cs-CZ" sz="2200" b="1" dirty="0">
              <a:solidFill>
                <a:schemeClr val="bg1"/>
              </a:solidFill>
              <a:latin typeface="Bradley Hand ITC" pitchFamily="66" charset="0"/>
            </a:endParaRPr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12" y="1885560"/>
            <a:ext cx="897459" cy="1006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69" y="5083659"/>
            <a:ext cx="888951" cy="1100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6286" y="1572141"/>
            <a:ext cx="1028205" cy="1283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8745" y="1664691"/>
            <a:ext cx="981521" cy="1365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3841" y="4238182"/>
            <a:ext cx="1117924" cy="1119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4464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1" y="0"/>
            <a:ext cx="9144000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14" name="j0214098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71600" y="6077774"/>
            <a:ext cx="609600" cy="60960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936104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>
                <a:latin typeface="Bradley Hand ITC" pitchFamily="66" charset="0"/>
              </a:rPr>
              <a:t>Make imperative 1. person </a:t>
            </a:r>
            <a:r>
              <a:rPr lang="cs-CZ" b="1" dirty="0" err="1" smtClean="0">
                <a:latin typeface="Bradley Hand ITC" pitchFamily="66" charset="0"/>
              </a:rPr>
              <a:t>plural</a:t>
            </a:r>
            <a:endParaRPr lang="cs-CZ" b="1" dirty="0">
              <a:latin typeface="Bradley Hand ITC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73722" y="1769487"/>
            <a:ext cx="3877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_______________________________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79103" y="2677562"/>
            <a:ext cx="3762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_______________________________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9467" y="3795750"/>
            <a:ext cx="3762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_______________________________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21394" y="4818723"/>
            <a:ext cx="3877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________________________________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76373" y="5759675"/>
            <a:ext cx="3877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________________________________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167" y="1551626"/>
            <a:ext cx="1418430" cy="1421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252" y="2922580"/>
            <a:ext cx="2566130" cy="1915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398" y="5095533"/>
            <a:ext cx="1935704" cy="1461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9248" y="5363398"/>
            <a:ext cx="1458601" cy="1428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62426"/>
            <a:ext cx="1134637" cy="1199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418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474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Bradley Hand ITC" pitchFamily="66" charset="0"/>
              </a:rPr>
              <a:t>Anotace</a:t>
            </a:r>
            <a:endParaRPr lang="cs-CZ" b="1" dirty="0">
              <a:latin typeface="Bradley Hand ITC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lvl="0" indent="0">
              <a:buNone/>
            </a:pPr>
            <a:r>
              <a:rPr lang="cs-CZ" sz="2600" dirty="0">
                <a:solidFill>
                  <a:prstClr val="black"/>
                </a:solidFill>
                <a:latin typeface="Bradley Hand ITC" pitchFamily="66" charset="0"/>
              </a:rPr>
              <a:t>	</a:t>
            </a:r>
            <a:r>
              <a:rPr lang="cs-CZ" sz="2600" dirty="0">
                <a:solidFill>
                  <a:prstClr val="black"/>
                </a:solidFill>
                <a:latin typeface="Gabriola" pitchFamily="82" charset="0"/>
              </a:rPr>
              <a:t>Tato prezentace je určena pro žáky 4.ročníku </a:t>
            </a:r>
            <a:r>
              <a:rPr lang="cs-CZ" sz="2600" dirty="0" smtClean="0">
                <a:solidFill>
                  <a:prstClr val="black"/>
                </a:solidFill>
                <a:latin typeface="Gabriola" pitchFamily="82" charset="0"/>
              </a:rPr>
              <a:t>základních </a:t>
            </a:r>
            <a:r>
              <a:rPr lang="cs-CZ" sz="2600" dirty="0">
                <a:solidFill>
                  <a:prstClr val="black"/>
                </a:solidFill>
                <a:latin typeface="Gabriola" pitchFamily="82" charset="0"/>
              </a:rPr>
              <a:t>škol. Žáci </a:t>
            </a:r>
            <a:r>
              <a:rPr lang="cs-CZ" sz="2600" dirty="0" smtClean="0">
                <a:solidFill>
                  <a:prstClr val="black"/>
                </a:solidFill>
                <a:latin typeface="Gabriola" pitchFamily="82" charset="0"/>
              </a:rPr>
              <a:t>se naučí nový gramatický jev - rozkaz v 1. os. mn. č. Procvičí si jak jeho mluvenou, tak psanou podobu. Zároveň si rozšíří slovní zásobu o několik nových často užívaných sloves.</a:t>
            </a:r>
          </a:p>
          <a:p>
            <a:pPr marL="0" lvl="0" indent="0">
              <a:buNone/>
            </a:pPr>
            <a:endParaRPr lang="cs-CZ" sz="2600" b="1" dirty="0">
              <a:solidFill>
                <a:prstClr val="black"/>
              </a:solidFill>
              <a:latin typeface="Gabriola" pitchFamily="82" charset="0"/>
            </a:endParaRPr>
          </a:p>
          <a:p>
            <a:pPr marL="0" lvl="0" indent="0">
              <a:buNone/>
            </a:pPr>
            <a:endParaRPr lang="cs-CZ" sz="2600" b="1" dirty="0" smtClean="0">
              <a:solidFill>
                <a:prstClr val="black"/>
              </a:solidFill>
              <a:latin typeface="Gabriola" pitchFamily="82" charset="0"/>
            </a:endParaRPr>
          </a:p>
          <a:p>
            <a:pPr marL="0" lvl="0" indent="0">
              <a:buNone/>
            </a:pPr>
            <a:endParaRPr lang="cs-CZ" sz="2600" b="1" dirty="0">
              <a:solidFill>
                <a:prstClr val="black"/>
              </a:solidFill>
              <a:latin typeface="Gabriola" pitchFamily="82" charset="0"/>
            </a:endParaRPr>
          </a:p>
          <a:p>
            <a:pPr marL="0" lvl="0" indent="0">
              <a:buNone/>
            </a:pPr>
            <a:endParaRPr lang="cs-CZ" sz="2600" b="1" dirty="0" smtClean="0">
              <a:solidFill>
                <a:prstClr val="black"/>
              </a:solidFill>
              <a:latin typeface="Gabriola" pitchFamily="82" charset="0"/>
            </a:endParaRPr>
          </a:p>
          <a:p>
            <a:pPr marL="0" lvl="0" indent="0">
              <a:buNone/>
            </a:pPr>
            <a:r>
              <a:rPr lang="cs-CZ" sz="5000" b="1" dirty="0" smtClean="0">
                <a:solidFill>
                  <a:prstClr val="black"/>
                </a:solidFill>
                <a:latin typeface="Bradley Hand ITC" pitchFamily="66" charset="0"/>
              </a:rPr>
              <a:t>Použité </a:t>
            </a:r>
            <a:r>
              <a:rPr lang="cs-CZ" sz="5000" b="1" dirty="0">
                <a:solidFill>
                  <a:prstClr val="black"/>
                </a:solidFill>
                <a:latin typeface="Bradley Hand ITC" pitchFamily="66" charset="0"/>
              </a:rPr>
              <a:t>zdroje</a:t>
            </a:r>
          </a:p>
          <a:p>
            <a:pPr marL="0" lvl="0" indent="0">
              <a:buNone/>
            </a:pPr>
            <a:r>
              <a:rPr lang="cs-CZ" sz="3000" dirty="0">
                <a:solidFill>
                  <a:prstClr val="black"/>
                </a:solidFill>
                <a:latin typeface="Gabriola" pitchFamily="82" charset="0"/>
              </a:rPr>
              <a:t>Veškeré použité obrázky jsou dostupné z http://office.microsoft.com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403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2051791"/>
              </p:ext>
            </p:extLst>
          </p:nvPr>
        </p:nvGraphicFramePr>
        <p:xfrm>
          <a:off x="457200" y="1600200"/>
          <a:ext cx="8229600" cy="360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Identifikační tabulka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Alena Krátká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12.6. 2013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baseline="0" dirty="0" smtClean="0"/>
                        <a:t> dne:    13.6. 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třídě: 4. 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Cizí</a:t>
                      </a:r>
                      <a:r>
                        <a:rPr lang="cs-CZ" baseline="0" dirty="0" smtClean="0"/>
                        <a:t> jazyk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Tématická</a:t>
                      </a:r>
                      <a:r>
                        <a:rPr lang="cs-CZ" dirty="0" smtClean="0"/>
                        <a:t>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Angličtina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smtClean="0"/>
                        <a:t>- 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Let´s</a:t>
                      </a:r>
                      <a:r>
                        <a:rPr lang="cs-CZ" baseline="0" dirty="0" smtClean="0"/>
                        <a:t>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Imperative</a:t>
                      </a:r>
                      <a:r>
                        <a:rPr lang="cs-CZ" baseline="0" dirty="0" smtClean="0"/>
                        <a:t> 1. person </a:t>
                      </a:r>
                      <a:r>
                        <a:rPr lang="cs-CZ" baseline="0" dirty="0" err="1" smtClean="0"/>
                        <a:t>plural</a:t>
                      </a:r>
                      <a:r>
                        <a:rPr lang="cs-CZ" baseline="0" dirty="0" smtClean="0"/>
                        <a:t>, let </a:t>
                      </a:r>
                      <a:r>
                        <a:rPr lang="cs-CZ" baseline="0" dirty="0" err="1" smtClean="0"/>
                        <a:t>us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let´s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let´s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sing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let´s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dance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636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589</TotalTime>
  <Words>153</Words>
  <Application>Microsoft Office PowerPoint</Application>
  <PresentationFormat>Předvádění na obrazovce (4:3)</PresentationFormat>
  <Paragraphs>53</Paragraphs>
  <Slides>6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Let´s</vt:lpstr>
      <vt:lpstr>Let´s  – the imperativ  in 1. person plural</vt:lpstr>
      <vt:lpstr>And what now with us?!</vt:lpstr>
      <vt:lpstr>Make imperative 1. person plural</vt:lpstr>
      <vt:lpstr>Anotace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Let´s</dc:title>
  <dc:creator>Alena Pavolková</dc:creator>
  <cp:lastModifiedBy>Alena Pavolková</cp:lastModifiedBy>
  <cp:revision>17</cp:revision>
  <dcterms:created xsi:type="dcterms:W3CDTF">2013-08-27T05:09:32Z</dcterms:created>
  <dcterms:modified xsi:type="dcterms:W3CDTF">2013-08-27T17:37:16Z</dcterms:modified>
</cp:coreProperties>
</file>