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58" r:id="rId4"/>
    <p:sldId id="261" r:id="rId5"/>
    <p:sldId id="262" r:id="rId6"/>
    <p:sldId id="264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0" autoAdjust="0"/>
    <p:restoredTop sz="94624" autoAdjust="0"/>
  </p:normalViewPr>
  <p:slideViewPr>
    <p:cSldViewPr>
      <p:cViewPr varScale="1">
        <p:scale>
          <a:sx n="67" d="100"/>
          <a:sy n="67" d="100"/>
        </p:scale>
        <p:origin x="-118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46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51481-203A-4CF2-A52B-9503AC470E0A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40041-F13F-498A-9CE9-AE036F4A3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51481-203A-4CF2-A52B-9503AC470E0A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40041-F13F-498A-9CE9-AE036F4A3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51481-203A-4CF2-A52B-9503AC470E0A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40041-F13F-498A-9CE9-AE036F4A3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51481-203A-4CF2-A52B-9503AC470E0A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40041-F13F-498A-9CE9-AE036F4A3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51481-203A-4CF2-A52B-9503AC470E0A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40041-F13F-498A-9CE9-AE036F4A3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51481-203A-4CF2-A52B-9503AC470E0A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40041-F13F-498A-9CE9-AE036F4A3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51481-203A-4CF2-A52B-9503AC470E0A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40041-F13F-498A-9CE9-AE036F4A3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51481-203A-4CF2-A52B-9503AC470E0A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40041-F13F-498A-9CE9-AE036F4A3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51481-203A-4CF2-A52B-9503AC470E0A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40041-F13F-498A-9CE9-AE036F4A3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51481-203A-4CF2-A52B-9503AC470E0A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40041-F13F-498A-9CE9-AE036F4A3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51481-203A-4CF2-A52B-9503AC470E0A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240041-F13F-498A-9CE9-AE036F4A3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A51481-203A-4CF2-A52B-9503AC470E0A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240041-F13F-498A-9CE9-AE036F4A30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abeulensis_sarda1.JPG" TargetMode="External"/><Relationship Id="rId2" Type="http://schemas.openxmlformats.org/officeDocument/2006/relationships/hyperlink" Target="http://cs.wikipedia.org/wiki/Soubor:Natrix_natrix_(Karl_L)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NileCrocodile.jpg" TargetMode="External"/><Relationship Id="rId4" Type="http://schemas.openxmlformats.org/officeDocument/2006/relationships/hyperlink" Target="http://cs.wikipedia.org/wiki/Soubor:Emys_orbicularis_2009_G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sp>
        <p:nvSpPr>
          <p:cNvPr id="13" name="Zástupný symbol pro obsah 1"/>
          <p:cNvSpPr>
            <a:spLocks noGrp="1"/>
          </p:cNvSpPr>
          <p:nvPr>
            <p:ph type="subTitle" idx="1"/>
          </p:nvPr>
        </p:nvSpPr>
        <p:spPr>
          <a:xfrm>
            <a:off x="642938" y="1700808"/>
            <a:ext cx="7929562" cy="4871442"/>
          </a:xfrm>
        </p:spPr>
        <p:txBody>
          <a:bodyPr>
            <a:normAutofit fontScale="47500" lnSpcReduction="20000"/>
          </a:bodyPr>
          <a:lstStyle/>
          <a:p>
            <a:pPr marL="88900" indent="20638" algn="l">
              <a:buNone/>
            </a:pPr>
            <a:r>
              <a:rPr lang="cs-CZ" sz="2900" dirty="0" smtClean="0">
                <a:solidFill>
                  <a:schemeClr val="tx1"/>
                </a:solidFill>
              </a:rPr>
              <a:t>Základní škola a Střední škola CREDO, o.p.s.</a:t>
            </a:r>
          </a:p>
          <a:p>
            <a:pPr marL="88900" indent="20638" algn="l">
              <a:buNone/>
            </a:pPr>
            <a:endParaRPr lang="cs-CZ" sz="2900" dirty="0" smtClean="0">
              <a:solidFill>
                <a:schemeClr val="tx1"/>
              </a:solidFill>
            </a:endParaRPr>
          </a:p>
          <a:p>
            <a:pPr marL="88900" indent="20638" algn="l">
              <a:buNone/>
            </a:pPr>
            <a:r>
              <a:rPr lang="cs-CZ" sz="2900" dirty="0" smtClean="0">
                <a:solidFill>
                  <a:schemeClr val="tx1"/>
                </a:solidFill>
              </a:rPr>
              <a:t>Číslo projektu: CZ.1.07/1.4.00/21.2963</a:t>
            </a:r>
          </a:p>
          <a:p>
            <a:pPr marL="88900" indent="20638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88900" indent="20638">
              <a:buNone/>
            </a:pPr>
            <a:r>
              <a:rPr lang="cs-CZ" sz="4600" b="1" i="1" dirty="0" smtClean="0">
                <a:solidFill>
                  <a:schemeClr val="tx1"/>
                </a:solidFill>
              </a:rPr>
              <a:t>Plazi II.</a:t>
            </a:r>
          </a:p>
          <a:p>
            <a:pPr marL="88900" indent="20638">
              <a:buNone/>
            </a:pPr>
            <a:endParaRPr lang="cs-CZ" sz="4200" dirty="0" smtClean="0">
              <a:solidFill>
                <a:schemeClr val="tx1"/>
              </a:solidFill>
            </a:endParaRPr>
          </a:p>
          <a:p>
            <a:pPr marL="88900" indent="20638">
              <a:buNone/>
            </a:pPr>
            <a:r>
              <a:rPr lang="cs-CZ" sz="2900" dirty="0" smtClean="0">
                <a:solidFill>
                  <a:schemeClr val="tx1"/>
                </a:solidFill>
              </a:rPr>
              <a:t>Výukový materiál č.: </a:t>
            </a:r>
            <a:r>
              <a:rPr lang="cs-CZ" sz="2900" dirty="0" smtClean="0">
                <a:solidFill>
                  <a:schemeClr val="tx1"/>
                </a:solidFill>
              </a:rPr>
              <a:t>VY_32_INOVACE_173_Plazi </a:t>
            </a:r>
            <a:r>
              <a:rPr lang="cs-CZ" sz="2900" dirty="0" smtClean="0">
                <a:solidFill>
                  <a:schemeClr val="tx1"/>
                </a:solidFill>
              </a:rPr>
              <a:t>II.</a:t>
            </a:r>
          </a:p>
          <a:p>
            <a:pPr marL="88900" indent="20638">
              <a:buNone/>
            </a:pPr>
            <a:r>
              <a:rPr lang="cs-CZ" sz="2900" dirty="0" smtClean="0">
                <a:solidFill>
                  <a:schemeClr val="tx1"/>
                </a:solidFill>
              </a:rPr>
              <a:t> </a:t>
            </a:r>
          </a:p>
          <a:p>
            <a:pPr marL="88900" indent="20638">
              <a:buNone/>
            </a:pPr>
            <a:r>
              <a:rPr lang="cs-CZ" sz="2900" dirty="0" smtClean="0">
                <a:solidFill>
                  <a:schemeClr val="tx1"/>
                </a:solidFill>
              </a:rPr>
              <a:t>Vypracoval: </a:t>
            </a:r>
            <a:r>
              <a:rPr lang="cs-CZ" sz="2900" b="1" i="1" dirty="0" smtClean="0">
                <a:solidFill>
                  <a:schemeClr val="tx1"/>
                </a:solidFill>
              </a:rPr>
              <a:t>Mgr. </a:t>
            </a:r>
            <a:r>
              <a:rPr lang="cs-CZ" sz="2900" b="1" i="1" dirty="0" err="1" smtClean="0">
                <a:solidFill>
                  <a:schemeClr val="tx1"/>
                </a:solidFill>
              </a:rPr>
              <a:t>Radislava</a:t>
            </a:r>
            <a:r>
              <a:rPr lang="cs-CZ" sz="2900" b="1" i="1" dirty="0" smtClean="0">
                <a:solidFill>
                  <a:schemeClr val="tx1"/>
                </a:solidFill>
              </a:rPr>
              <a:t> </a:t>
            </a:r>
            <a:r>
              <a:rPr lang="cs-CZ" sz="2900" b="1" i="1" dirty="0" err="1" smtClean="0">
                <a:solidFill>
                  <a:schemeClr val="tx1"/>
                </a:solidFill>
              </a:rPr>
              <a:t>Nemerádová</a:t>
            </a:r>
            <a:endParaRPr lang="cs-CZ" sz="2900" b="1" i="1" dirty="0" smtClean="0">
              <a:solidFill>
                <a:schemeClr val="tx1"/>
              </a:solidFill>
            </a:endParaRPr>
          </a:p>
          <a:p>
            <a:pPr marL="88900" indent="20638">
              <a:buNone/>
            </a:pPr>
            <a:endParaRPr lang="cs-CZ" sz="2900" dirty="0" smtClean="0">
              <a:solidFill>
                <a:schemeClr val="tx1"/>
              </a:solidFill>
            </a:endParaRPr>
          </a:p>
          <a:p>
            <a:pPr marL="88900" indent="20638">
              <a:buNone/>
            </a:pPr>
            <a:r>
              <a:rPr lang="cs-CZ" dirty="0" smtClean="0">
                <a:solidFill>
                  <a:schemeClr val="tx1"/>
                </a:solidFill>
              </a:rPr>
              <a:t> </a:t>
            </a:r>
          </a:p>
          <a:p>
            <a:pPr marL="88900" indent="20638" algn="l">
              <a:buNone/>
            </a:pPr>
            <a:r>
              <a:rPr lang="cs-CZ" sz="2900" dirty="0" smtClean="0">
                <a:solidFill>
                  <a:schemeClr val="tx1"/>
                </a:solidFill>
              </a:rPr>
              <a:t>Určeno pro 6. ročník </a:t>
            </a:r>
            <a:r>
              <a:rPr lang="cs-CZ" sz="2900" i="1" dirty="0" smtClean="0">
                <a:solidFill>
                  <a:schemeClr val="tx1"/>
                </a:solidFill>
              </a:rPr>
              <a:t>ZŠ</a:t>
            </a:r>
            <a:r>
              <a:rPr lang="cs-CZ" sz="2900" dirty="0" smtClean="0">
                <a:solidFill>
                  <a:schemeClr val="tx1"/>
                </a:solidFill>
              </a:rPr>
              <a:t> praktické</a:t>
            </a:r>
          </a:p>
          <a:p>
            <a:pPr marL="88900" indent="20638" algn="l">
              <a:buNone/>
            </a:pPr>
            <a:r>
              <a:rPr lang="cs-CZ" sz="2900" dirty="0" smtClean="0">
                <a:solidFill>
                  <a:schemeClr val="tx1"/>
                </a:solidFill>
              </a:rPr>
              <a:t>Vzdělávací oblast: Člověk a příroda</a:t>
            </a:r>
          </a:p>
          <a:p>
            <a:pPr marL="88900" indent="20638" algn="l">
              <a:buNone/>
            </a:pPr>
            <a:r>
              <a:rPr lang="cs-CZ" sz="2900" dirty="0" smtClean="0">
                <a:solidFill>
                  <a:schemeClr val="tx1"/>
                </a:solidFill>
              </a:rPr>
              <a:t>Vzdělávací obor: Přírodopis</a:t>
            </a:r>
          </a:p>
          <a:p>
            <a:pPr marL="88900" indent="20638" algn="l">
              <a:buNone/>
            </a:pPr>
            <a:r>
              <a:rPr lang="cs-CZ" sz="2900" dirty="0" smtClean="0">
                <a:solidFill>
                  <a:schemeClr val="tx1"/>
                </a:solidFill>
              </a:rPr>
              <a:t>Tematický okruh: Přírodopis pro 6. ročník </a:t>
            </a:r>
            <a:r>
              <a:rPr lang="cs-CZ" sz="2900" dirty="0" err="1" smtClean="0">
                <a:solidFill>
                  <a:schemeClr val="tx1"/>
                </a:solidFill>
              </a:rPr>
              <a:t>ZŠ</a:t>
            </a:r>
            <a:r>
              <a:rPr lang="cs-CZ" sz="2900" dirty="0" smtClean="0">
                <a:solidFill>
                  <a:schemeClr val="tx1"/>
                </a:solidFill>
              </a:rPr>
              <a:t> praktické</a:t>
            </a:r>
          </a:p>
          <a:p>
            <a:pPr marL="88900" indent="20638" algn="l">
              <a:buNone/>
            </a:pPr>
            <a:r>
              <a:rPr lang="cs-CZ" sz="2900" dirty="0" smtClean="0">
                <a:solidFill>
                  <a:schemeClr val="tx1"/>
                </a:solidFill>
              </a:rPr>
              <a:t>Vytvořeno dne: 17. 3. 2013 </a:t>
            </a:r>
          </a:p>
          <a:p>
            <a:pPr marL="88900" indent="20638" algn="l">
              <a:buNone/>
            </a:pPr>
            <a:r>
              <a:rPr lang="cs-CZ" sz="2900" dirty="0" err="1" smtClean="0">
                <a:solidFill>
                  <a:schemeClr val="tx1"/>
                </a:solidFill>
              </a:rPr>
              <a:t>Odpilotováno</a:t>
            </a:r>
            <a:r>
              <a:rPr lang="cs-CZ" sz="2900" dirty="0" smtClean="0">
                <a:solidFill>
                  <a:schemeClr val="tx1"/>
                </a:solidFill>
              </a:rPr>
              <a:t> ve výuce dne: 19. 3. 2013</a:t>
            </a:r>
          </a:p>
          <a:p>
            <a:pPr marL="88900" indent="20638" algn="l">
              <a:buNone/>
            </a:pPr>
            <a:endParaRPr lang="cs-CZ" sz="2900" dirty="0" smtClean="0">
              <a:solidFill>
                <a:schemeClr val="tx1"/>
              </a:solidFill>
            </a:endParaRPr>
          </a:p>
          <a:p>
            <a:pPr marL="88900" indent="20638" algn="l">
              <a:lnSpc>
                <a:spcPct val="170000"/>
              </a:lnSpc>
              <a:buNone/>
            </a:pPr>
            <a:r>
              <a:rPr lang="cs-CZ" sz="2900" dirty="0" smtClean="0">
                <a:solidFill>
                  <a:schemeClr val="tx1"/>
                </a:solidFill>
              </a:rPr>
              <a:t>Anotace: Prezentace </a:t>
            </a:r>
            <a:r>
              <a:rPr lang="cs-CZ" sz="2900" dirty="0" err="1" smtClean="0">
                <a:solidFill>
                  <a:schemeClr val="tx1"/>
                </a:solidFill>
              </a:rPr>
              <a:t>Powerpoint</a:t>
            </a:r>
            <a:r>
              <a:rPr lang="cs-CZ" sz="2900" dirty="0" smtClean="0">
                <a:solidFill>
                  <a:schemeClr val="tx1"/>
                </a:solidFill>
              </a:rPr>
              <a:t> určená žákům 6. ročníku ZŠ praktické jako doplněk k výuce a opakování látky plazi</a:t>
            </a:r>
          </a:p>
          <a:p>
            <a:pPr marL="88900" indent="20638">
              <a:lnSpc>
                <a:spcPct val="170000"/>
              </a:lnSpc>
              <a:buNone/>
            </a:pPr>
            <a:endParaRPr lang="cs-CZ" dirty="0" smtClean="0"/>
          </a:p>
          <a:p>
            <a:pPr marL="88900" indent="20638">
              <a:lnSpc>
                <a:spcPct val="170000"/>
              </a:lnSpc>
              <a:buNone/>
            </a:pPr>
            <a:endParaRPr lang="cs-CZ" dirty="0" smtClean="0"/>
          </a:p>
          <a:p>
            <a:pPr marL="88900" indent="20638">
              <a:lnSpc>
                <a:spcPct val="170000"/>
              </a:lnSpc>
              <a:buNone/>
            </a:pPr>
            <a:endParaRPr lang="cs-CZ" dirty="0" smtClean="0"/>
          </a:p>
          <a:p>
            <a:pPr marL="88900" indent="20638">
              <a:lnSpc>
                <a:spcPct val="170000"/>
              </a:lnSpc>
              <a:buNone/>
            </a:pPr>
            <a:endParaRPr lang="cs-CZ" dirty="0" smtClean="0"/>
          </a:p>
          <a:p>
            <a:pPr marL="88900" indent="20638">
              <a:lnSpc>
                <a:spcPct val="170000"/>
              </a:lnSpc>
              <a:buNone/>
            </a:pPr>
            <a:endParaRPr lang="cs-CZ" dirty="0" smtClean="0"/>
          </a:p>
          <a:p>
            <a:pPr marL="88900" indent="20638">
              <a:lnSpc>
                <a:spcPct val="170000"/>
              </a:lnSpc>
              <a:buNone/>
            </a:pPr>
            <a:endParaRPr lang="cs-CZ" dirty="0" smtClean="0"/>
          </a:p>
          <a:p>
            <a:pPr marL="88900" indent="20638">
              <a:lnSpc>
                <a:spcPct val="170000"/>
              </a:lnSpc>
              <a:buNone/>
            </a:pPr>
            <a:endParaRPr lang="cs-CZ" dirty="0" smtClean="0"/>
          </a:p>
          <a:p>
            <a:pPr marL="88900" indent="20638">
              <a:lnSpc>
                <a:spcPct val="170000"/>
              </a:lnSpc>
              <a:buNone/>
            </a:pPr>
            <a:endParaRPr lang="cs-CZ" dirty="0" smtClean="0"/>
          </a:p>
          <a:p>
            <a:pPr marL="88900" indent="20638">
              <a:lnSpc>
                <a:spcPct val="170000"/>
              </a:lnSpc>
              <a:buNone/>
            </a:pPr>
            <a:endParaRPr lang="cs-CZ" dirty="0" smtClean="0"/>
          </a:p>
          <a:p>
            <a:pPr marL="88900" indent="20638">
              <a:lnSpc>
                <a:spcPct val="170000"/>
              </a:lnSpc>
              <a:buNone/>
            </a:pPr>
            <a:endParaRPr lang="cs-CZ" dirty="0" smtClean="0"/>
          </a:p>
          <a:p>
            <a:pPr marL="88900" indent="20638">
              <a:lnSpc>
                <a:spcPct val="170000"/>
              </a:lnSpc>
              <a:buNone/>
            </a:pPr>
            <a:endParaRPr lang="cs-CZ" dirty="0" smtClean="0"/>
          </a:p>
          <a:p>
            <a:pPr marL="88900" indent="20638">
              <a:lnSpc>
                <a:spcPct val="170000"/>
              </a:lnSpc>
              <a:buNone/>
            </a:pPr>
            <a:endParaRPr lang="cs-CZ" dirty="0" smtClean="0"/>
          </a:p>
          <a:p>
            <a:pPr marL="88900" indent="20638">
              <a:lnSpc>
                <a:spcPct val="170000"/>
              </a:lnSpc>
              <a:buNone/>
            </a:pPr>
            <a:endParaRPr lang="cs-CZ" dirty="0" smtClean="0"/>
          </a:p>
          <a:p>
            <a:pPr marL="88900" indent="20638">
              <a:lnSpc>
                <a:spcPct val="170000"/>
              </a:lnSpc>
              <a:buNone/>
            </a:pPr>
            <a:endParaRPr lang="cs-CZ" dirty="0" smtClean="0"/>
          </a:p>
          <a:p>
            <a:pPr marL="88900" indent="20638">
              <a:lnSpc>
                <a:spcPct val="170000"/>
              </a:lnSpc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4" name="Obrázek 13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71692" y="1571612"/>
            <a:ext cx="2772308" cy="86409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301006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HADI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U nás žije:</a:t>
            </a:r>
          </a:p>
          <a:p>
            <a:pPr>
              <a:buNone/>
            </a:pPr>
            <a:endParaRPr lang="cs-CZ" sz="2000" dirty="0" smtClean="0"/>
          </a:p>
          <a:p>
            <a:pPr lvl="1">
              <a:buFont typeface="Wingdings" pitchFamily="2" charset="2"/>
              <a:buChar char="Ø"/>
            </a:pPr>
            <a:r>
              <a:rPr lang="cs-CZ" sz="2000" b="1" dirty="0" smtClean="0"/>
              <a:t>užovka obojková</a:t>
            </a:r>
          </a:p>
          <a:p>
            <a:pPr lvl="1">
              <a:buFont typeface="Wingdings" pitchFamily="2" charset="2"/>
              <a:buChar char="Ø"/>
            </a:pPr>
            <a:r>
              <a:rPr lang="cs-CZ" sz="2000" b="1" dirty="0" smtClean="0"/>
              <a:t>zmije obecná</a:t>
            </a:r>
          </a:p>
          <a:p>
            <a:pPr>
              <a:buNone/>
            </a:pPr>
            <a:endParaRPr lang="cs-CZ" sz="2200" b="1" dirty="0" smtClean="0"/>
          </a:p>
          <a:p>
            <a:pPr lvl="8">
              <a:buNone/>
            </a:pPr>
            <a:r>
              <a:rPr lang="cs-CZ" sz="2200" dirty="0" smtClean="0"/>
              <a:t>   </a:t>
            </a:r>
            <a:r>
              <a:rPr lang="cs-CZ" sz="1200" dirty="0" smtClean="0"/>
              <a:t>Obr. 1: Užovka obojková</a:t>
            </a:r>
          </a:p>
          <a:p>
            <a:r>
              <a:rPr lang="cs-CZ" sz="2000" dirty="0" smtClean="0"/>
              <a:t>Užovka žije v lese a u vody. Je šedá, za hlavou má žluté skvrny. Po zemi se rychle plazí, ve vodě plave. Loví žáby, myši,pulce i ryby. Není jedovatá. Klade vajíčka, z nich se líhnou mláďata. </a:t>
            </a:r>
          </a:p>
          <a:p>
            <a:endParaRPr lang="cs-CZ" sz="2000" dirty="0" smtClean="0"/>
          </a:p>
          <a:p>
            <a:r>
              <a:rPr lang="cs-CZ" sz="2000" dirty="0" smtClean="0"/>
              <a:t>Zmije obecná – náš jediný jedovatý had. Má dva jedové zuby. Loví hraboše, sama nikdy nezaútočí.</a:t>
            </a:r>
          </a:p>
          <a:p>
            <a:pPr>
              <a:buNone/>
            </a:pPr>
            <a:r>
              <a:rPr lang="cs-CZ" sz="2000" dirty="0" smtClean="0"/>
              <a:t>     Rodí živá mláďata. Na hřbetě má klikatou čáru</a:t>
            </a:r>
            <a:r>
              <a:rPr lang="cs-CZ" sz="2200" dirty="0" smtClean="0"/>
              <a:t>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1300" dirty="0" smtClean="0"/>
              <a:t>					</a:t>
            </a:r>
            <a:r>
              <a:rPr lang="cs-CZ" sz="1200" dirty="0" smtClean="0"/>
              <a:t>                   Obr.2:  Zmije obecná</a:t>
            </a:r>
            <a:endParaRPr lang="cs-CZ" sz="1200" dirty="0"/>
          </a:p>
        </p:txBody>
      </p:sp>
      <p:pic>
        <p:nvPicPr>
          <p:cNvPr id="1031" name="Picture 7" descr="C:\Users\Radka\Desktop\800px-Natrix_natrix_(Karl_L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556792"/>
            <a:ext cx="2736304" cy="1512168"/>
          </a:xfrm>
          <a:prstGeom prst="rect">
            <a:avLst/>
          </a:prstGeom>
          <a:noFill/>
        </p:spPr>
      </p:pic>
      <p:pic>
        <p:nvPicPr>
          <p:cNvPr id="1040" name="Picture 16" descr="C:\Users\Radka\AppData\Local\Microsoft\Windows\Temporary Internet Files\Content.IE5\44KEK6BM\MC9000840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47656" y="4841776"/>
            <a:ext cx="3096344" cy="20162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ŽELVY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5073427"/>
          </a:xfrm>
        </p:spPr>
        <p:txBody>
          <a:bodyPr>
            <a:normAutofit fontScale="92500" lnSpcReduction="10000"/>
          </a:bodyPr>
          <a:lstStyle/>
          <a:p>
            <a:r>
              <a:rPr lang="cs-CZ" sz="2200" dirty="0" smtClean="0"/>
              <a:t>mají na těle krunýř, který je chrání</a:t>
            </a:r>
          </a:p>
          <a:p>
            <a:endParaRPr lang="cs-CZ" sz="500" dirty="0" smtClean="0"/>
          </a:p>
          <a:p>
            <a:r>
              <a:rPr lang="cs-CZ" sz="2200" dirty="0" smtClean="0"/>
              <a:t>místo zubů mají rohovité čelisti</a:t>
            </a:r>
          </a:p>
          <a:p>
            <a:endParaRPr lang="cs-CZ" sz="500" dirty="0" smtClean="0"/>
          </a:p>
          <a:p>
            <a:r>
              <a:rPr lang="cs-CZ" sz="2200" dirty="0" smtClean="0"/>
              <a:t>žijí na souši i ve vodě</a:t>
            </a:r>
          </a:p>
          <a:p>
            <a:endParaRPr lang="cs-CZ" sz="500" dirty="0" smtClean="0"/>
          </a:p>
          <a:p>
            <a:r>
              <a:rPr lang="cs-CZ" sz="2200" u="sng" dirty="0" smtClean="0">
                <a:solidFill>
                  <a:srgbClr val="FF0000"/>
                </a:solidFill>
              </a:rPr>
              <a:t>Želva žlutohnědá </a:t>
            </a:r>
            <a:r>
              <a:rPr lang="cs-CZ" sz="2200" dirty="0" smtClean="0"/>
              <a:t>- suchozemská, žije v jižní Evropě, živí se rostlinnou potravou</a:t>
            </a:r>
          </a:p>
          <a:p>
            <a:endParaRPr lang="cs-CZ" sz="500" dirty="0" smtClean="0"/>
          </a:p>
          <a:p>
            <a:r>
              <a:rPr lang="cs-CZ" sz="2200" u="sng" dirty="0" smtClean="0">
                <a:solidFill>
                  <a:srgbClr val="FF0000"/>
                </a:solidFill>
              </a:rPr>
              <a:t>Želva bahenní </a:t>
            </a:r>
            <a:r>
              <a:rPr lang="cs-CZ" sz="2200" dirty="0" smtClean="0"/>
              <a:t>– žije u nás, loví ve vodě, je chráněná zákonem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    </a:t>
            </a:r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r>
              <a:rPr lang="cs-CZ" sz="1500" dirty="0" smtClean="0"/>
              <a:t>							</a:t>
            </a:r>
          </a:p>
          <a:p>
            <a:pPr>
              <a:buNone/>
            </a:pPr>
            <a:r>
              <a:rPr lang="cs-CZ" sz="1500" dirty="0" smtClean="0"/>
              <a:t>			               </a:t>
            </a:r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r>
              <a:rPr lang="cs-CZ" sz="1800" dirty="0" smtClean="0"/>
              <a:t>			            </a:t>
            </a:r>
          </a:p>
          <a:p>
            <a:pPr>
              <a:buNone/>
            </a:pPr>
            <a:r>
              <a:rPr lang="cs-CZ" sz="1800" dirty="0" smtClean="0"/>
              <a:t>       </a:t>
            </a:r>
            <a:r>
              <a:rPr lang="cs-CZ" sz="1200" dirty="0" smtClean="0"/>
              <a:t>Obr. 3 Želva žlutohnědá		             	                          Obr. 4  Želva bahenní    </a:t>
            </a:r>
          </a:p>
          <a:p>
            <a:pPr>
              <a:buNone/>
            </a:pPr>
            <a:endParaRPr lang="cs-CZ" sz="1500" dirty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sz="1500" dirty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sz="1500" dirty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sz="1500" dirty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sz="1500" dirty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sz="1500" dirty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sz="1500" dirty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sz="1500" dirty="0"/>
          </a:p>
          <a:p>
            <a:pPr>
              <a:buNone/>
            </a:pPr>
            <a:endParaRPr lang="cs-CZ" sz="1500" dirty="0" smtClean="0"/>
          </a:p>
          <a:p>
            <a:pPr>
              <a:buNone/>
            </a:pPr>
            <a:endParaRPr lang="cs-CZ" sz="1500" dirty="0"/>
          </a:p>
          <a:p>
            <a:pPr>
              <a:buNone/>
            </a:pPr>
            <a:endParaRPr lang="cs-CZ" sz="1500" dirty="0"/>
          </a:p>
        </p:txBody>
      </p:sp>
      <p:pic>
        <p:nvPicPr>
          <p:cNvPr id="1028" name="Picture 4" descr="C:\Users\Radka\Desktop\685px-Emys_orbicularis_2009_G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933056"/>
            <a:ext cx="2088232" cy="1826060"/>
          </a:xfrm>
          <a:prstGeom prst="rect">
            <a:avLst/>
          </a:prstGeom>
          <a:noFill/>
        </p:spPr>
      </p:pic>
      <p:pic>
        <p:nvPicPr>
          <p:cNvPr id="1029" name="Picture 5" descr="C:\Users\Radka\Desktop\Nabeulensis_sarda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005064"/>
            <a:ext cx="2304256" cy="17281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KROKODÝLI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/>
          </a:bodyPr>
          <a:lstStyle/>
          <a:p>
            <a:pPr algn="just"/>
            <a:r>
              <a:rPr lang="cs-CZ" sz="2000" dirty="0"/>
              <a:t>j</a:t>
            </a:r>
            <a:r>
              <a:rPr lang="cs-CZ" sz="2000" dirty="0" smtClean="0"/>
              <a:t>sou největší plazi</a:t>
            </a:r>
          </a:p>
          <a:p>
            <a:pPr algn="just"/>
            <a:r>
              <a:rPr lang="cs-CZ" sz="2000" dirty="0" smtClean="0"/>
              <a:t>kůže je pokryta rohovitými štítky</a:t>
            </a:r>
          </a:p>
          <a:p>
            <a:pPr algn="just"/>
            <a:r>
              <a:rPr lang="cs-CZ" sz="2000" dirty="0" smtClean="0"/>
              <a:t>mají velký, svalnatý, zploštělý ocas</a:t>
            </a:r>
          </a:p>
          <a:p>
            <a:pPr algn="just"/>
            <a:r>
              <a:rPr lang="cs-CZ" sz="2000" dirty="0" smtClean="0"/>
              <a:t>mezi prsty mají plovací blány</a:t>
            </a:r>
          </a:p>
          <a:p>
            <a:pPr algn="just"/>
            <a:r>
              <a:rPr lang="cs-CZ" sz="2000" dirty="0" smtClean="0"/>
              <a:t>loví ryby i savce</a:t>
            </a:r>
          </a:p>
          <a:p>
            <a:endParaRPr lang="cs-CZ" sz="2800" dirty="0"/>
          </a:p>
          <a:p>
            <a:endParaRPr lang="cs-CZ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sz="1200" dirty="0" smtClean="0"/>
              <a:t>		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			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			</a:t>
            </a:r>
            <a:r>
              <a:rPr lang="cs-CZ" sz="1100" dirty="0" smtClean="0"/>
              <a:t>Obr. 5 Krokodýl nilský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Radka\Desktop\764px-NileCrocodil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827300"/>
            <a:ext cx="4464496" cy="35061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123728" y="980728"/>
          <a:ext cx="4318000" cy="2159000"/>
        </p:xfrm>
        <a:graphic>
          <a:graphicData uri="http://schemas.openxmlformats.org/drawingml/2006/table">
            <a:tbl>
              <a:tblPr/>
              <a:tblGrid>
                <a:gridCol w="431800"/>
                <a:gridCol w="431800"/>
                <a:gridCol w="431800"/>
                <a:gridCol w="431800"/>
                <a:gridCol w="431800"/>
                <a:gridCol w="431800"/>
                <a:gridCol w="431800"/>
                <a:gridCol w="431800"/>
                <a:gridCol w="431800"/>
                <a:gridCol w="431800"/>
              </a:tblGrid>
              <a:tr h="431800"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1800"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18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1800"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1800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1547664" y="3789040"/>
            <a:ext cx="640871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1. Jak se pohybují hadi?</a:t>
            </a:r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2. Který plaz má krunýř?</a:t>
            </a:r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3. Jak se jmenuje náš nejznámější had?</a:t>
            </a:r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4. Jak se jmenuje náš jediný jedovatý had?</a:t>
            </a:r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5. Druhové jméno krokodýla žijícího v Africe?</a:t>
            </a:r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3568" y="332656"/>
            <a:ext cx="7776864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Odpověz na otázky. Slova napiš do křížovky.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2000" dirty="0" smtClean="0">
              <a:solidFill>
                <a:prstClr val="black"/>
              </a:solidFill>
              <a:latin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			       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1.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		         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		          2.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	    3.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			       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			          4.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Times New Roman" pitchFamily="18" charset="0"/>
              </a:rPr>
              <a:t>			  5.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pPr algn="l"/>
            <a:r>
              <a:rPr lang="cs-CZ" sz="2200" dirty="0" smtClean="0"/>
              <a:t>K jednotlivým skupinám plazů </a:t>
            </a:r>
            <a:r>
              <a:rPr lang="cs-CZ" sz="2200" u="sng" dirty="0" smtClean="0"/>
              <a:t>doplň do tabulky</a:t>
            </a:r>
            <a:r>
              <a:rPr lang="cs-CZ" sz="2200" dirty="0" smtClean="0"/>
              <a:t> zástupce.</a:t>
            </a:r>
            <a:endParaRPr lang="cs-CZ" sz="2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0610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2512"/>
                <a:gridCol w="6707088"/>
              </a:tblGrid>
              <a:tr h="81221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Skupina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plazů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Zástupci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1221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JEŠTĚŘI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1221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HADI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1221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ŽELVY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1221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KROKODÝLI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900" dirty="0" smtClean="0"/>
              <a:t>VYLUŠTĚNÁ KŘÍŽOVKA:</a:t>
            </a:r>
          </a:p>
          <a:p>
            <a:pPr>
              <a:buNone/>
            </a:pPr>
            <a:endParaRPr lang="cs-CZ" sz="1900" dirty="0" smtClean="0"/>
          </a:p>
          <a:p>
            <a:pPr>
              <a:buNone/>
            </a:pPr>
            <a:endParaRPr lang="cs-CZ" sz="1900" dirty="0" smtClean="0"/>
          </a:p>
          <a:p>
            <a:pPr>
              <a:buNone/>
            </a:pPr>
            <a:endParaRPr lang="cs-CZ" sz="1900" dirty="0" smtClean="0"/>
          </a:p>
          <a:p>
            <a:pPr>
              <a:buNone/>
            </a:pPr>
            <a:endParaRPr lang="cs-CZ" sz="1900" dirty="0" smtClean="0"/>
          </a:p>
          <a:p>
            <a:pPr>
              <a:buNone/>
            </a:pPr>
            <a:endParaRPr lang="cs-CZ" sz="1900" dirty="0" smtClean="0"/>
          </a:p>
          <a:p>
            <a:pPr>
              <a:buNone/>
            </a:pPr>
            <a:endParaRPr lang="cs-CZ" sz="1900" dirty="0" smtClean="0"/>
          </a:p>
          <a:p>
            <a:pPr>
              <a:buNone/>
            </a:pPr>
            <a:endParaRPr lang="cs-CZ" sz="1900" dirty="0" smtClean="0"/>
          </a:p>
          <a:p>
            <a:pPr>
              <a:buNone/>
            </a:pPr>
            <a:endParaRPr lang="cs-CZ" sz="1900" dirty="0" smtClean="0"/>
          </a:p>
          <a:p>
            <a:pPr>
              <a:buNone/>
            </a:pPr>
            <a:endParaRPr lang="cs-CZ" sz="1900" dirty="0" smtClean="0"/>
          </a:p>
          <a:p>
            <a:pPr>
              <a:buNone/>
            </a:pPr>
            <a:r>
              <a:rPr lang="cs-CZ" sz="1900" dirty="0" smtClean="0"/>
              <a:t>ZDROJE:</a:t>
            </a:r>
          </a:p>
          <a:p>
            <a:pPr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SKÝBOVÁ, Jana. </a:t>
            </a:r>
            <a:r>
              <a:rPr lang="cs-CZ" sz="1800" i="1" dirty="0" smtClean="0"/>
              <a:t>Přírodopis Zoologie</a:t>
            </a:r>
            <a:r>
              <a:rPr lang="cs-CZ" sz="1800" dirty="0" smtClean="0"/>
              <a:t>. Praha: Septima, 2011, ISBN 978-80-7216-285-7.</a:t>
            </a:r>
          </a:p>
          <a:p>
            <a:pPr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SKÝBOVÁ, Jana. </a:t>
            </a:r>
            <a:r>
              <a:rPr lang="cs-CZ" sz="1800" i="1" dirty="0" smtClean="0"/>
              <a:t>Přírodopis Zoologie Pracovní sešit</a:t>
            </a:r>
            <a:r>
              <a:rPr lang="cs-CZ" sz="1800" dirty="0" smtClean="0"/>
              <a:t>. Praha: Septima, 2011, ISBN 978-80-7216-286-4.</a:t>
            </a:r>
          </a:p>
          <a:p>
            <a:pPr>
              <a:buNone/>
            </a:pPr>
            <a:endParaRPr lang="cs-CZ" sz="19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051720" y="980728"/>
          <a:ext cx="4104460" cy="22322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0446"/>
                <a:gridCol w="410446"/>
                <a:gridCol w="410446"/>
                <a:gridCol w="410446"/>
                <a:gridCol w="410446"/>
                <a:gridCol w="410446"/>
                <a:gridCol w="410446"/>
                <a:gridCol w="410446"/>
                <a:gridCol w="410446"/>
                <a:gridCol w="410446"/>
              </a:tblGrid>
              <a:tr h="446450">
                <a:tc gridSpan="5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6450">
                <a:tc gridSpan="3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645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6450">
                <a:tc gridSpan="5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46450">
                <a:tc gridSpan="4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04664"/>
            <a:ext cx="8280920" cy="5976664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1800" dirty="0" smtClean="0"/>
              <a:t>Obr. 1: LARSAEUS, Karl. Soubor:</a:t>
            </a:r>
            <a:r>
              <a:rPr lang="cs-CZ" sz="1800" dirty="0" err="1" smtClean="0"/>
              <a:t>Natrix</a:t>
            </a:r>
            <a:r>
              <a:rPr lang="cs-CZ" sz="1800" dirty="0" smtClean="0"/>
              <a:t> </a:t>
            </a:r>
            <a:r>
              <a:rPr lang="cs-CZ" sz="1800" dirty="0" err="1" smtClean="0"/>
              <a:t>natrix</a:t>
            </a:r>
            <a:r>
              <a:rPr lang="cs-CZ" sz="1800" dirty="0" smtClean="0"/>
              <a:t> (Karl L).</a:t>
            </a:r>
            <a:r>
              <a:rPr lang="cs-CZ" sz="1800" dirty="0" err="1" smtClean="0"/>
              <a:t>jpg</a:t>
            </a:r>
            <a:r>
              <a:rPr lang="cs-CZ" sz="1800" dirty="0" smtClean="0"/>
              <a:t>. 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 [online]. 10. 9. 2005 [cit. 17-3-13]. Dostupné z: </a:t>
            </a:r>
            <a:r>
              <a:rPr lang="cs-CZ" sz="1800" dirty="0" smtClean="0">
                <a:hlinkClick r:id="rId2"/>
              </a:rPr>
              <a:t>http://cs.wikipedia.org/wiki/Soubor:Natrix_natrix_(Karl_L).jpg</a:t>
            </a:r>
            <a:endParaRPr lang="cs-CZ" sz="1800" dirty="0" smtClean="0"/>
          </a:p>
          <a:p>
            <a:pPr marL="0" indent="0">
              <a:lnSpc>
                <a:spcPct val="150000"/>
              </a:lnSpc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sz="1800" dirty="0" smtClean="0"/>
              <a:t>Obr.2: Klipart Microsoft Office</a:t>
            </a:r>
          </a:p>
          <a:p>
            <a:pPr marL="0" indent="0">
              <a:lnSpc>
                <a:spcPct val="150000"/>
              </a:lnSpc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sz="1800" dirty="0" smtClean="0"/>
              <a:t>Obr. 3: GISELLA, D. Soubor:</a:t>
            </a:r>
            <a:r>
              <a:rPr lang="cs-CZ" sz="1800" dirty="0" err="1" smtClean="0"/>
              <a:t>Nabeulensis</a:t>
            </a:r>
            <a:r>
              <a:rPr lang="cs-CZ" sz="1800" dirty="0" smtClean="0"/>
              <a:t> sarda1.jpg. 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 [online]. 2. 5. 2007 [cit. 17-3-13]. Dostupné z: </a:t>
            </a:r>
            <a:r>
              <a:rPr lang="cs-CZ" sz="1800" dirty="0" smtClean="0">
                <a:hlinkClick r:id="rId3"/>
              </a:rPr>
              <a:t>http://cs.wikipedia.org/wiki/Soubor:Nabeulensis_sarda1.JPG</a:t>
            </a:r>
            <a:endParaRPr lang="cs-CZ" sz="1800" dirty="0" smtClean="0"/>
          </a:p>
          <a:p>
            <a:pPr>
              <a:lnSpc>
                <a:spcPct val="150000"/>
              </a:lnSpc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sz="1800" dirty="0" smtClean="0"/>
              <a:t>Obr. 4: CHERNILEVSKY, </a:t>
            </a:r>
            <a:r>
              <a:rPr lang="cs-CZ" sz="1800" dirty="0" err="1" smtClean="0"/>
              <a:t>George</a:t>
            </a:r>
            <a:r>
              <a:rPr lang="cs-CZ" sz="1800" dirty="0" smtClean="0"/>
              <a:t>. Soubor:</a:t>
            </a:r>
            <a:r>
              <a:rPr lang="cs-CZ" sz="1800" dirty="0" err="1" smtClean="0"/>
              <a:t>Emys</a:t>
            </a:r>
            <a:r>
              <a:rPr lang="cs-CZ" sz="1800" dirty="0" smtClean="0"/>
              <a:t> </a:t>
            </a:r>
            <a:r>
              <a:rPr lang="cs-CZ" sz="1800" dirty="0" err="1" smtClean="0"/>
              <a:t>orbicularis</a:t>
            </a:r>
            <a:r>
              <a:rPr lang="cs-CZ" sz="1800" dirty="0" smtClean="0"/>
              <a:t> 2009 G1.jpg. 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 [online]. 2. 1. 2010 [cit. 17-3-13]. Dostupné z: </a:t>
            </a:r>
            <a:r>
              <a:rPr lang="cs-CZ" sz="1800" dirty="0" smtClean="0">
                <a:hlinkClick r:id="rId4"/>
              </a:rPr>
              <a:t>http://cs.wikipedia.org/wiki/Soubor:Emys_orbicularis_2009_G1.jpg</a:t>
            </a:r>
            <a:endParaRPr lang="cs-CZ" sz="1800" dirty="0" smtClean="0"/>
          </a:p>
          <a:p>
            <a:pPr>
              <a:lnSpc>
                <a:spcPct val="150000"/>
              </a:lnSpc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None/>
            </a:pPr>
            <a:r>
              <a:rPr lang="cs-CZ" sz="1800" dirty="0" smtClean="0"/>
              <a:t>Obr. 5: DEWET. Soubor:</a:t>
            </a:r>
            <a:r>
              <a:rPr lang="cs-CZ" sz="1800" dirty="0" err="1" smtClean="0"/>
              <a:t>NileCrocodile.jpg</a:t>
            </a:r>
            <a:r>
              <a:rPr lang="cs-CZ" sz="1800" dirty="0" smtClean="0"/>
              <a:t>. 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 [online]. 27.2. 2005 [cit. 17-3-13]. Dostupné z: </a:t>
            </a:r>
            <a:r>
              <a:rPr lang="cs-CZ" sz="1800" dirty="0" smtClean="0">
                <a:hlinkClick r:id="rId5"/>
              </a:rPr>
              <a:t>http://cs.wikipedia.org/wiki/Soubor:NileCrocodile.jpg</a:t>
            </a:r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638</TotalTime>
  <Words>458</Words>
  <Application>Microsoft Office PowerPoint</Application>
  <PresentationFormat>Předvádění na obrazovce (4:3)</PresentationFormat>
  <Paragraphs>180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HADI</vt:lpstr>
      <vt:lpstr>ŽELVY</vt:lpstr>
      <vt:lpstr>KROKODÝLI</vt:lpstr>
      <vt:lpstr>Snímek 5</vt:lpstr>
      <vt:lpstr>K jednotlivým skupinám plazů doplň do tabulky zástupce.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HADI</dc:title>
  <dc:creator>Radka</dc:creator>
  <cp:lastModifiedBy>Radka</cp:lastModifiedBy>
  <cp:revision>70</cp:revision>
  <dcterms:created xsi:type="dcterms:W3CDTF">2013-03-18T14:44:36Z</dcterms:created>
  <dcterms:modified xsi:type="dcterms:W3CDTF">2013-06-18T18:13:32Z</dcterms:modified>
</cp:coreProperties>
</file>