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6"/>
  </p:notesMasterIdLst>
  <p:sldIdLst>
    <p:sldId id="278" r:id="rId2"/>
    <p:sldId id="277" r:id="rId3"/>
    <p:sldId id="279" r:id="rId4"/>
    <p:sldId id="293" r:id="rId5"/>
    <p:sldId id="308" r:id="rId6"/>
    <p:sldId id="309" r:id="rId7"/>
    <p:sldId id="310" r:id="rId8"/>
    <p:sldId id="306" r:id="rId9"/>
    <p:sldId id="312" r:id="rId10"/>
    <p:sldId id="313" r:id="rId11"/>
    <p:sldId id="314" r:id="rId12"/>
    <p:sldId id="307" r:id="rId13"/>
    <p:sldId id="311" r:id="rId14"/>
    <p:sldId id="29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A90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74E371-9844-4D4C-8E4F-09D86A1EE472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35FEC4-51BA-475F-BC0A-98088F5B3A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5273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eg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xmlns="" val="1641626009"/>
              </p:ext>
            </p:extLst>
          </p:nvPr>
        </p:nvGraphicFramePr>
        <p:xfrm>
          <a:off x="928662" y="1214422"/>
          <a:ext cx="7278502" cy="4352926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Povrch a objem rotačního válce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18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Povrchy a objemy těles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Duben 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xmlns="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Povrchy a objemy těles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je seznámit žáky se základními geometrickými tělesy a jejich vlastnostmi. Sada j</a:t>
            </a:r>
            <a:r>
              <a:rPr lang="cs-CZ" sz="2800" dirty="0" smtClean="0">
                <a:latin typeface="Arial" charset="0"/>
                <a:cs typeface="Arial" charset="0"/>
              </a:rPr>
              <a:t>e vhodná pro přímou výuku i k samostudiu.</a:t>
            </a:r>
            <a:endParaRPr lang="cs-CZ" sz="28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jsou určeny pro žáky 1. ročníku nástavbového studia oboru Podnikání.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obsahuje řešené příklady na povrch a objem rotačního válce. </a:t>
            </a:r>
            <a:endParaRPr lang="cs-CZ" sz="2800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67544" y="206084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Povrch a objem </a:t>
            </a:r>
            <a:r>
              <a:rPr lang="cs-CZ" sz="8800" b="1" noProof="0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rotačního válce</a:t>
            </a:r>
            <a:endParaRPr kumimoji="0" lang="cs-CZ" sz="8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1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Nadpis 1"/>
              <p:cNvSpPr txBox="1">
                <a:spLocks/>
              </p:cNvSpPr>
              <p:nvPr/>
            </p:nvSpPr>
            <p:spPr>
              <a:xfrm>
                <a:off x="252379" y="773088"/>
                <a:ext cx="88840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:r>
                  <a:rPr lang="cs-CZ" sz="3000" dirty="0" smtClean="0"/>
                  <a:t>Vypočítejte objem válce, jehož povrch je </a:t>
                </a:r>
                <a14:m>
                  <m:oMath xmlns:m="http://schemas.openxmlformats.org/officeDocument/2006/math">
                    <m:r>
                      <a:rPr lang="cs-CZ" sz="3000" i="1" dirty="0" smtClean="0">
                        <a:latin typeface="Cambria Math"/>
                      </a:rPr>
                      <m:t>439,82</m:t>
                    </m:r>
                    <m:r>
                      <a:rPr lang="cs-CZ" sz="3000" b="0" i="1" dirty="0" smtClean="0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sz="3000" b="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000" b="0" i="1" dirty="0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sz="3000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3000" b="0" i="1" dirty="0" smtClean="0">
                        <a:latin typeface="Cambria Math"/>
                      </a:rPr>
                      <m:t>.</m:t>
                    </m:r>
                    <m:r>
                      <a:rPr lang="cs-CZ" sz="3000" i="1" dirty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3000" dirty="0" smtClean="0"/>
                  <a:t>Výška je o 4 cm větší než poloměr.</a:t>
                </a:r>
                <a:endParaRPr lang="cs-CZ" sz="3000" dirty="0"/>
              </a:p>
            </p:txBody>
          </p:sp>
        </mc:Choice>
        <mc:Fallback>
          <p:sp>
            <p:nvSpPr>
              <p:cNvPr id="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379" y="773088"/>
                <a:ext cx="8884096" cy="57150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578" t="-12766" b="-1095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2132856"/>
            <a:ext cx="2572604" cy="4248472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4127376" y="1808820"/>
                <a:ext cx="1963900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𝑣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r>
                        <a:rPr lang="cs-CZ" sz="3000" b="0" i="1" smtClean="0">
                          <a:latin typeface="Cambria Math"/>
                        </a:rPr>
                        <m:t>𝑟</m:t>
                      </m:r>
                      <m:r>
                        <a:rPr lang="cs-CZ" sz="3000" b="0" i="1" smtClean="0">
                          <a:latin typeface="Cambria Math"/>
                        </a:rPr>
                        <m:t>+4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7376" y="1808820"/>
                <a:ext cx="1963900" cy="64807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4111372" y="2463758"/>
                <a:ext cx="3168352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𝑆</m:t>
                      </m:r>
                      <m:r>
                        <a:rPr lang="cs-CZ" sz="3000" b="0" i="1" smtClean="0">
                          <a:latin typeface="Cambria Math"/>
                        </a:rPr>
                        <m:t>=2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+2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𝑟𝑣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1372" y="2463758"/>
                <a:ext cx="3168352" cy="64807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4111372" y="3093172"/>
                <a:ext cx="4123948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𝑆</m:t>
                      </m:r>
                      <m:r>
                        <a:rPr lang="cs-CZ" sz="3000" b="0" i="1" smtClean="0">
                          <a:latin typeface="Cambria Math"/>
                        </a:rPr>
                        <m:t>=2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+2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𝑟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(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𝑟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+4</m:t>
                      </m:r>
                      <m:r>
                        <a:rPr lang="cs-CZ" sz="3000" b="0" i="0" smtClean="0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1372" y="3093172"/>
                <a:ext cx="4123948" cy="64807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3214391" y="3638942"/>
                <a:ext cx="5546229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439,82=6,28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+6,28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𝑟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(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𝑟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+4)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4391" y="3638942"/>
                <a:ext cx="5546229" cy="64807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3214391" y="4257092"/>
                <a:ext cx="6031844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439,82=6,28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+6,28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+25,12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𝑟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4391" y="4257092"/>
                <a:ext cx="6031844" cy="64807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3851920" y="4905164"/>
                <a:ext cx="6031844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i="1" smtClean="0">
                          <a:latin typeface="Cambria Math"/>
                        </a:rPr>
                        <m:t>0</m:t>
                      </m:r>
                      <m:r>
                        <a:rPr lang="cs-CZ" sz="3000" b="0" i="1" smtClean="0">
                          <a:latin typeface="Cambria Math"/>
                        </a:rPr>
                        <m:t>=12,56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+25,12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𝑟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−439,82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4905164"/>
                <a:ext cx="6031844" cy="64807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750019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1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611560" y="688132"/>
                <a:ext cx="6031844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i="1" smtClean="0">
                          <a:latin typeface="Cambria Math"/>
                        </a:rPr>
                        <m:t>0</m:t>
                      </m:r>
                      <m:r>
                        <a:rPr lang="cs-CZ" sz="3000" b="0" i="1" smtClean="0">
                          <a:latin typeface="Cambria Math"/>
                        </a:rPr>
                        <m:t>=12,56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+25,12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𝑟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−439,82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688132"/>
                <a:ext cx="6031844" cy="64807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1547664" y="1311082"/>
                <a:ext cx="2448272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𝐷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−4</m:t>
                      </m:r>
                      <m:r>
                        <a:rPr lang="cs-CZ" sz="3000" b="0" i="1" smtClean="0">
                          <a:latin typeface="Cambria Math"/>
                        </a:rPr>
                        <m:t>𝑎𝑐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1311082"/>
                <a:ext cx="2448272" cy="64807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1528262" y="1920712"/>
                <a:ext cx="6260102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𝐷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25,12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−4</m:t>
                      </m:r>
                      <m:r>
                        <a:rPr lang="cs-CZ" sz="3000" dirty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000" b="0" i="0" dirty="0" smtClean="0">
                          <a:latin typeface="Cambria Math"/>
                          <a:ea typeface="Cambria Math"/>
                        </a:rPr>
                        <m:t>12,59</m:t>
                      </m:r>
                      <m:r>
                        <a:rPr lang="cs-CZ" sz="3000" b="0" i="1" dirty="0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3000" b="0" i="1" dirty="0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3000" b="0" i="1" dirty="0" smtClean="0">
                              <a:latin typeface="Cambria Math"/>
                              <a:ea typeface="Cambria Math"/>
                            </a:rPr>
                            <m:t>−439,82</m:t>
                          </m:r>
                        </m:e>
                      </m:d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8262" y="1920712"/>
                <a:ext cx="6260102" cy="64807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1547664" y="2568784"/>
                <a:ext cx="6260102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𝐷</m:t>
                      </m:r>
                      <m:r>
                        <a:rPr lang="cs-CZ" sz="3000" b="0" i="1" smtClean="0">
                          <a:latin typeface="Cambria Math"/>
                        </a:rPr>
                        <m:t>=6 31,0144+22 149,3352 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2568784"/>
                <a:ext cx="6260102" cy="64807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1561406" y="3216856"/>
                <a:ext cx="6260102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𝐷</m:t>
                      </m:r>
                      <m:r>
                        <a:rPr lang="cs-CZ" sz="3000" b="0" i="1" smtClean="0">
                          <a:latin typeface="Cambria Math"/>
                        </a:rPr>
                        <m:t>=22 727,572 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1406" y="3216856"/>
                <a:ext cx="6260102" cy="64807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944164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1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611560" y="688132"/>
                <a:ext cx="6031844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i="1" smtClean="0">
                          <a:latin typeface="Cambria Math"/>
                        </a:rPr>
                        <m:t>0</m:t>
                      </m:r>
                      <m:r>
                        <a:rPr lang="cs-CZ" sz="3000" b="0" i="1" smtClean="0">
                          <a:latin typeface="Cambria Math"/>
                        </a:rPr>
                        <m:t>=12,56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+25,12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𝑟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−439,82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688132"/>
                <a:ext cx="6031844" cy="64807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1528292" y="1306940"/>
                <a:ext cx="6260102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𝐷</m:t>
                      </m:r>
                      <m:r>
                        <a:rPr lang="cs-CZ" sz="3000" b="0" i="1" smtClean="0">
                          <a:latin typeface="Cambria Math"/>
                        </a:rPr>
                        <m:t>=22 727,5712 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8292" y="1306940"/>
                <a:ext cx="6260102" cy="64807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Nadpis 1"/>
              <p:cNvSpPr txBox="1">
                <a:spLocks/>
              </p:cNvSpPr>
              <p:nvPr/>
            </p:nvSpPr>
            <p:spPr>
              <a:xfrm>
                <a:off x="420951" y="1955012"/>
                <a:ext cx="8380899" cy="1224136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3000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3000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951" y="1955012"/>
                <a:ext cx="8380899" cy="1224136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475925" y="3284984"/>
                <a:ext cx="8380899" cy="1224136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−25,12</m:t>
                          </m:r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3000" b="0" i="1" smtClean="0">
                                  <a:latin typeface="Cambria Math"/>
                                  <a:ea typeface="Cambria Math"/>
                                </a:rPr>
                                <m:t>22 727,5712</m:t>
                              </m:r>
                            </m:e>
                          </m:rad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∙12,56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925" y="3284984"/>
                <a:ext cx="8380899" cy="1224136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Nadpis 1"/>
              <p:cNvSpPr txBox="1">
                <a:spLocks/>
              </p:cNvSpPr>
              <p:nvPr/>
            </p:nvSpPr>
            <p:spPr>
              <a:xfrm>
                <a:off x="475925" y="4692764"/>
                <a:ext cx="4367073" cy="1224136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−25,12</m:t>
                          </m:r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±150,76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∙12,56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925" y="4692764"/>
                <a:ext cx="4367073" cy="1224136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Nadpis 1"/>
              <p:cNvSpPr txBox="1">
                <a:spLocks/>
              </p:cNvSpPr>
              <p:nvPr/>
            </p:nvSpPr>
            <p:spPr>
              <a:xfrm>
                <a:off x="6228184" y="4293096"/>
                <a:ext cx="1768716" cy="612068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=5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4293096"/>
                <a:ext cx="1768716" cy="612068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Nadpis 1"/>
              <p:cNvSpPr txBox="1">
                <a:spLocks/>
              </p:cNvSpPr>
              <p:nvPr/>
            </p:nvSpPr>
            <p:spPr>
              <a:xfrm>
                <a:off x="6300192" y="5294714"/>
                <a:ext cx="2295872" cy="612068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=−6,5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5294714"/>
                <a:ext cx="2295872" cy="612068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721682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0" grpId="0" animBg="1"/>
      <p:bldP spid="16" grpId="0" animBg="1"/>
      <p:bldP spid="18" grpId="0" animBg="1"/>
      <p:bldP spid="18" grpId="1" animBg="1"/>
      <p:bldP spid="19" grpId="0" animBg="1"/>
      <p:bldP spid="19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1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611560" y="2564904"/>
                <a:ext cx="3015922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𝑣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564904"/>
                <a:ext cx="3015922" cy="64807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611560" y="703030"/>
                <a:ext cx="1963900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𝑣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r>
                        <a:rPr lang="cs-CZ" sz="3000" b="0" i="1" smtClean="0">
                          <a:latin typeface="Cambria Math"/>
                        </a:rPr>
                        <m:t>𝑟</m:t>
                      </m:r>
                      <m:r>
                        <a:rPr lang="cs-CZ" sz="3000" b="0" i="1" smtClean="0">
                          <a:latin typeface="Cambria Math"/>
                        </a:rPr>
                        <m:t>+4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703030"/>
                <a:ext cx="1963900" cy="64807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628740" y="1501682"/>
                <a:ext cx="2935148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𝑣</m:t>
                      </m:r>
                      <m:r>
                        <a:rPr lang="cs-CZ" sz="3000" b="0" i="1" smtClean="0">
                          <a:latin typeface="Cambria Math"/>
                        </a:rPr>
                        <m:t>=5+4</m:t>
                      </m:r>
                      <m:r>
                        <a:rPr lang="cs-CZ" sz="3000" b="0" i="0" smtClean="0">
                          <a:latin typeface="Cambria Math"/>
                        </a:rPr>
                        <m:t>=9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740" y="1501682"/>
                <a:ext cx="2935148" cy="64807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611560" y="3385200"/>
                <a:ext cx="2520280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∙9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385200"/>
                <a:ext cx="2520280" cy="64807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Nadpis 1"/>
              <p:cNvSpPr txBox="1">
                <a:spLocks/>
              </p:cNvSpPr>
              <p:nvPr/>
            </p:nvSpPr>
            <p:spPr>
              <a:xfrm>
                <a:off x="611560" y="4202832"/>
                <a:ext cx="2520280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∙9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2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202832"/>
                <a:ext cx="2520280" cy="64807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Nadpis 1"/>
              <p:cNvSpPr txBox="1">
                <a:spLocks/>
              </p:cNvSpPr>
              <p:nvPr/>
            </p:nvSpPr>
            <p:spPr>
              <a:xfrm>
                <a:off x="608162" y="4977172"/>
                <a:ext cx="3243758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u="dbl" smtClean="0">
                          <a:latin typeface="Cambria Math"/>
                        </a:rPr>
                        <m:t>𝑉</m:t>
                      </m:r>
                      <m:r>
                        <a:rPr lang="cs-CZ" sz="3000" b="0" i="1" u="dbl" smtClean="0">
                          <a:latin typeface="Cambria Math"/>
                        </a:rPr>
                        <m:t>=452,16 </m:t>
                      </m:r>
                      <m:sSup>
                        <m:sSupPr>
                          <m:ctrlPr>
                            <a:rPr lang="cs-CZ" sz="3000" b="0" i="1" u="dbl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u="dbl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3000" b="0" i="1" u="dbl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000" u="dbl" dirty="0"/>
              </a:p>
            </p:txBody>
          </p:sp>
        </mc:Choice>
        <mc:Fallback>
          <p:sp>
            <p:nvSpPr>
              <p:cNvPr id="2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162" y="4977172"/>
                <a:ext cx="3243758" cy="64807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767026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7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7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Nadpis 1"/>
              <p:cNvSpPr txBox="1">
                <a:spLocks/>
              </p:cNvSpPr>
              <p:nvPr/>
            </p:nvSpPr>
            <p:spPr>
              <a:xfrm>
                <a:off x="252379" y="773088"/>
                <a:ext cx="88840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:r>
                  <a:rPr lang="cs-CZ" sz="3000" dirty="0" smtClean="0"/>
                  <a:t>Určete hmotnost pět metrů dlouhé ocelové roury, jejíž vnější průměr je </a:t>
                </a:r>
                <a14:m>
                  <m:oMath xmlns:m="http://schemas.openxmlformats.org/officeDocument/2006/math">
                    <m:r>
                      <a:rPr lang="cs-CZ" sz="3000" i="1" dirty="0" smtClean="0">
                        <a:latin typeface="Cambria Math"/>
                      </a:rPr>
                      <m:t>38 </m:t>
                    </m:r>
                    <m:r>
                      <a:rPr lang="cs-CZ" sz="3000" i="1" dirty="0" smtClean="0">
                        <a:latin typeface="Cambria Math"/>
                      </a:rPr>
                      <m:t>𝑚𝑚</m:t>
                    </m:r>
                  </m:oMath>
                </a14:m>
                <a:r>
                  <a:rPr lang="cs-CZ" sz="3000" dirty="0" smtClean="0"/>
                  <a:t> a vnitřní </a:t>
                </a:r>
                <a14:m>
                  <m:oMath xmlns:m="http://schemas.openxmlformats.org/officeDocument/2006/math">
                    <m:r>
                      <a:rPr lang="cs-CZ" sz="3000" i="1" dirty="0" smtClean="0">
                        <a:latin typeface="Cambria Math"/>
                      </a:rPr>
                      <m:t>3</m:t>
                    </m:r>
                    <m:r>
                      <a:rPr lang="cs-CZ" sz="3000" b="0" i="1" dirty="0" smtClean="0">
                        <a:latin typeface="Cambria Math"/>
                      </a:rPr>
                      <m:t>4</m:t>
                    </m:r>
                    <m:r>
                      <a:rPr lang="cs-CZ" sz="3000" i="1" dirty="0" smtClean="0">
                        <a:latin typeface="Cambria Math"/>
                      </a:rPr>
                      <m:t> </m:t>
                    </m:r>
                    <m:r>
                      <a:rPr lang="cs-CZ" sz="3000" i="1" dirty="0" smtClean="0">
                        <a:latin typeface="Cambria Math"/>
                      </a:rPr>
                      <m:t>𝑚𝑚</m:t>
                    </m:r>
                  </m:oMath>
                </a14:m>
                <a:r>
                  <a:rPr lang="cs-CZ" sz="3000" dirty="0" smtClean="0"/>
                  <a:t>. Hustota oceli je </a:t>
                </a:r>
                <a14:m>
                  <m:oMath xmlns:m="http://schemas.openxmlformats.org/officeDocument/2006/math">
                    <m:r>
                      <a:rPr lang="cs-CZ" sz="3000" b="0" i="1" smtClean="0">
                        <a:latin typeface="Cambria Math"/>
                      </a:rPr>
                      <m:t>7,85 </m:t>
                    </m:r>
                    <m:f>
                      <m:fPr>
                        <m:type m:val="lin"/>
                        <m:ctrlPr>
                          <a:rPr lang="cs-CZ" sz="3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0" i="1" smtClean="0">
                            <a:latin typeface="Cambria Math"/>
                          </a:rPr>
                          <m:t>𝑔</m:t>
                        </m:r>
                      </m:num>
                      <m:den>
                        <m:sSup>
                          <m:sSupPr>
                            <m:ctrlPr>
                              <a:rPr lang="cs-CZ" sz="3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000" b="0" i="1" smtClean="0">
                                <a:latin typeface="Cambria Math"/>
                              </a:rPr>
                              <m:t>𝑐𝑚</m:t>
                            </m:r>
                          </m:e>
                          <m:sup>
                            <m:r>
                              <a:rPr lang="cs-CZ" sz="3000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sz="3000" b="0" i="1" smtClean="0">
                            <a:latin typeface="Cambria Math"/>
                          </a:rPr>
                          <m:t>.</m:t>
                        </m:r>
                      </m:den>
                    </m:f>
                  </m:oMath>
                </a14:m>
                <a:endParaRPr lang="cs-CZ" sz="3000" dirty="0"/>
              </a:p>
            </p:txBody>
          </p:sp>
        </mc:Choice>
        <mc:Fallback>
          <p:sp>
            <p:nvSpPr>
              <p:cNvPr id="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379" y="773088"/>
                <a:ext cx="8884096" cy="57150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578" t="-12766" r="-754" b="-189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7" name="Skupina 6"/>
          <p:cNvGrpSpPr/>
          <p:nvPr/>
        </p:nvGrpSpPr>
        <p:grpSpPr>
          <a:xfrm>
            <a:off x="467544" y="2383967"/>
            <a:ext cx="6120679" cy="3616764"/>
            <a:chOff x="467544" y="2383967"/>
            <a:chExt cx="6120679" cy="3616764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67544" y="2383967"/>
              <a:ext cx="6120679" cy="3616764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 rot="20468264">
              <a:off x="3122957" y="4534213"/>
              <a:ext cx="11228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500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675025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52379" y="734802"/>
            <a:ext cx="2915494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Objem válce</a:t>
            </a:r>
            <a:endParaRPr lang="cs-CZ" sz="3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2714343" y="734802"/>
                <a:ext cx="3015922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𝑣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4343" y="734802"/>
                <a:ext cx="3015922" cy="64807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2722355" y="1382874"/>
                <a:ext cx="3289805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1,9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∙500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2355" y="1382874"/>
                <a:ext cx="3289805" cy="64807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2714343" y="2075932"/>
                <a:ext cx="4017897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=5 670, 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4343" y="2075932"/>
                <a:ext cx="4017897" cy="64807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Nadpis 1"/>
          <p:cNvSpPr txBox="1">
            <a:spLocks/>
          </p:cNvSpPr>
          <p:nvPr/>
        </p:nvSpPr>
        <p:spPr>
          <a:xfrm>
            <a:off x="404779" y="2996952"/>
            <a:ext cx="2915494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Objem dutiny</a:t>
            </a:r>
            <a:endParaRPr lang="cs-CZ" sz="3000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1672177" y="3568452"/>
            <a:ext cx="5276087" cy="2914912"/>
            <a:chOff x="467544" y="2383967"/>
            <a:chExt cx="6120679" cy="3616764"/>
          </a:xfrm>
        </p:grpSpPr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67544" y="2383967"/>
              <a:ext cx="6120679" cy="3616764"/>
            </a:xfrm>
            <a:prstGeom prst="rect">
              <a:avLst/>
            </a:prstGeom>
          </p:spPr>
        </p:pic>
        <p:sp>
          <p:nvSpPr>
            <p:cNvPr id="13" name="TextovéPole 12"/>
            <p:cNvSpPr txBox="1"/>
            <p:nvPr/>
          </p:nvSpPr>
          <p:spPr>
            <a:xfrm rot="20468264">
              <a:off x="3119713" y="4393904"/>
              <a:ext cx="112284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500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320028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52379" y="734802"/>
            <a:ext cx="2915494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Objem válce</a:t>
            </a:r>
            <a:endParaRPr lang="cs-CZ" sz="3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2714343" y="734802"/>
                <a:ext cx="3015922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𝑣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4343" y="734802"/>
                <a:ext cx="3015922" cy="64807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2722355" y="1382874"/>
                <a:ext cx="3289805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1,9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∙500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2355" y="1382874"/>
                <a:ext cx="3289805" cy="64807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2714343" y="2075932"/>
                <a:ext cx="4017897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=5 670, 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4343" y="2075932"/>
                <a:ext cx="4017897" cy="64807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Nadpis 1"/>
          <p:cNvSpPr txBox="1">
            <a:spLocks/>
          </p:cNvSpPr>
          <p:nvPr/>
        </p:nvSpPr>
        <p:spPr>
          <a:xfrm>
            <a:off x="404779" y="2996952"/>
            <a:ext cx="2915494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Objem dutiny</a:t>
            </a:r>
            <a:endParaRPr lang="cs-CZ" sz="3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2856469" y="3568452"/>
                <a:ext cx="3015922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1,7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∙500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6469" y="3568452"/>
                <a:ext cx="3015922" cy="64807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2859296" y="4221088"/>
                <a:ext cx="3015922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=4 540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sz="3000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9296" y="4221088"/>
                <a:ext cx="3015922" cy="64807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2866743" y="2920380"/>
                <a:ext cx="3015922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𝑉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𝑣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6743" y="2920380"/>
                <a:ext cx="3015922" cy="64807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Nadpis 1"/>
          <p:cNvSpPr txBox="1">
            <a:spLocks/>
          </p:cNvSpPr>
          <p:nvPr/>
        </p:nvSpPr>
        <p:spPr>
          <a:xfrm>
            <a:off x="404779" y="5229200"/>
            <a:ext cx="231757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Objem roury</a:t>
            </a:r>
            <a:endParaRPr lang="cs-CZ" sz="3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2869035" y="5190914"/>
                <a:ext cx="5159349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5 670−4 540=1 130 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9035" y="5190914"/>
                <a:ext cx="5159349" cy="64807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060487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9979" y="620688"/>
            <a:ext cx="90364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52379" y="734802"/>
            <a:ext cx="2915494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Hmotnost roury </a:t>
            </a:r>
            <a:endParaRPr lang="cs-CZ" sz="3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723231" y="1412776"/>
                <a:ext cx="3704752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 xmlns:m="http://schemas.openxmlformats.org/officeDocument/2006/math">
                    <m:r>
                      <a:rPr lang="cs-CZ" sz="3000" b="0" i="1" smtClean="0">
                        <a:latin typeface="Cambria Math"/>
                      </a:rPr>
                      <m:t>1 </m:t>
                    </m:r>
                    <m:sSup>
                      <m:sSupPr>
                        <m:ctrlPr>
                          <a:rPr lang="cs-CZ" sz="3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000" b="0" i="1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sz="3000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3000" b="0" i="1" smtClean="0">
                        <a:latin typeface="Cambria Math"/>
                        <a:ea typeface="Cambria Math"/>
                      </a:rPr>
                      <m:t>⋯⋯⋯⋯</m:t>
                    </m:r>
                  </m:oMath>
                </a14:m>
                <a:r>
                  <a:rPr lang="cs-CZ" sz="3000" dirty="0" smtClean="0"/>
                  <a:t>7,85 g</a:t>
                </a:r>
                <a:endParaRPr lang="cs-CZ" sz="3000" dirty="0"/>
              </a:p>
            </p:txBody>
          </p:sp>
        </mc:Choice>
        <mc:Fallback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231" y="1412776"/>
                <a:ext cx="3704752" cy="64807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t="-11321" r="-2801" b="-150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Nadpis 1"/>
              <p:cNvSpPr txBox="1">
                <a:spLocks/>
              </p:cNvSpPr>
              <p:nvPr/>
            </p:nvSpPr>
            <p:spPr>
              <a:xfrm>
                <a:off x="798867" y="2060848"/>
                <a:ext cx="3579747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 xmlns:m="http://schemas.openxmlformats.org/officeDocument/2006/math">
                    <m:r>
                      <a:rPr lang="cs-CZ" sz="3000" b="0" i="1" smtClean="0">
                        <a:latin typeface="Cambria Math"/>
                      </a:rPr>
                      <m:t>1 130</m:t>
                    </m:r>
                    <m:sSup>
                      <m:sSupPr>
                        <m:ctrlPr>
                          <a:rPr lang="cs-CZ" sz="3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000" b="0" i="1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sz="3000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3000" b="0" i="1" smtClean="0">
                        <a:latin typeface="Cambria Math"/>
                        <a:ea typeface="Cambria Math"/>
                      </a:rPr>
                      <m:t>⋯⋯</m:t>
                    </m:r>
                    <m:r>
                      <m:rPr>
                        <m:sty m:val="p"/>
                      </m:rPr>
                      <a:rPr lang="cs-CZ" sz="3000" b="0" i="0" smtClean="0">
                        <a:latin typeface="Cambria Math"/>
                        <a:ea typeface="Cambria Math"/>
                      </a:rPr>
                      <m:t>x</m:t>
                    </m:r>
                  </m:oMath>
                </a14:m>
                <a:r>
                  <a:rPr lang="cs-CZ" sz="3000" dirty="0" smtClean="0"/>
                  <a:t> g</a:t>
                </a:r>
                <a:endParaRPr lang="cs-CZ" sz="3000" dirty="0"/>
              </a:p>
            </p:txBody>
          </p:sp>
        </mc:Choice>
        <mc:Fallback>
          <p:sp>
            <p:nvSpPr>
              <p:cNvPr id="1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8867" y="2060848"/>
                <a:ext cx="3579747" cy="64807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t="-11321" b="-150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Nadpis 1"/>
              <p:cNvSpPr txBox="1">
                <a:spLocks/>
              </p:cNvSpPr>
              <p:nvPr/>
            </p:nvSpPr>
            <p:spPr>
              <a:xfrm>
                <a:off x="723231" y="3212976"/>
                <a:ext cx="7233145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3000" b="0" i="0" smtClean="0">
                          <a:latin typeface="Cambria Math"/>
                          <a:ea typeface="Cambria Math"/>
                        </a:rPr>
                        <m:t>x</m:t>
                      </m:r>
                      <m:r>
                        <a:rPr lang="cs-CZ" sz="3000" b="0" i="0" smtClean="0">
                          <a:latin typeface="Cambria Math"/>
                          <a:ea typeface="Cambria Math"/>
                        </a:rPr>
                        <m:t>=7,85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∙1130=8 870,5 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𝑔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=8,87 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𝑘𝑔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231" y="3212976"/>
                <a:ext cx="7233145" cy="64807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Nadpis 1"/>
              <p:cNvSpPr txBox="1">
                <a:spLocks/>
              </p:cNvSpPr>
              <p:nvPr/>
            </p:nvSpPr>
            <p:spPr>
              <a:xfrm>
                <a:off x="723230" y="4725144"/>
                <a:ext cx="4352825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:r>
                  <a:rPr lang="cs-CZ" sz="3000" dirty="0" smtClean="0"/>
                  <a:t>Roura váží </a:t>
                </a:r>
                <a14:m>
                  <m:oMath xmlns:m="http://schemas.openxmlformats.org/officeDocument/2006/math">
                    <m:r>
                      <a:rPr lang="cs-CZ" sz="3000" i="1" dirty="0" smtClean="0">
                        <a:latin typeface="Cambria Math"/>
                      </a:rPr>
                      <m:t>8,87 </m:t>
                    </m:r>
                    <m:r>
                      <a:rPr lang="cs-CZ" sz="3000" i="1" dirty="0" smtClean="0">
                        <a:latin typeface="Cambria Math"/>
                      </a:rPr>
                      <m:t>𝑘𝑔</m:t>
                    </m:r>
                  </m:oMath>
                </a14:m>
                <a:endParaRPr lang="cs-CZ" sz="3000" dirty="0"/>
              </a:p>
            </p:txBody>
          </p:sp>
        </mc:Choice>
        <mc:Fallback>
          <p:sp>
            <p:nvSpPr>
              <p:cNvPr id="1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230" y="4725144"/>
                <a:ext cx="4352825" cy="57150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3361" t="-12766" b="-29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232042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6" grpId="0" animBg="1"/>
      <p:bldP spid="17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</a:t>
            </a:r>
            <a:r>
              <a:rPr lang="cs-CZ" sz="3000" b="1" dirty="0"/>
              <a:t>3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Nadpis 1"/>
              <p:cNvSpPr txBox="1">
                <a:spLocks/>
              </p:cNvSpPr>
              <p:nvPr/>
            </p:nvSpPr>
            <p:spPr>
              <a:xfrm>
                <a:off x="252379" y="773088"/>
                <a:ext cx="88840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:r>
                  <a:rPr lang="cs-CZ" sz="3000" dirty="0" smtClean="0"/>
                  <a:t>Válec na válcování hřiště je vysoký 1,5 m a široký 2 m. Kolik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0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000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0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30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3000" dirty="0" smtClean="0"/>
                  <a:t>uválcuje po jednom otočení.</a:t>
                </a:r>
                <a:endParaRPr lang="cs-CZ" sz="3000" dirty="0"/>
              </a:p>
            </p:txBody>
          </p:sp>
        </mc:Choice>
        <mc:Fallback>
          <p:sp>
            <p:nvSpPr>
              <p:cNvPr id="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379" y="773088"/>
                <a:ext cx="8884096" cy="57150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578" t="-12766" b="-1095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Nadpis 1"/>
          <p:cNvSpPr txBox="1">
            <a:spLocks/>
          </p:cNvSpPr>
          <p:nvPr/>
        </p:nvSpPr>
        <p:spPr>
          <a:xfrm>
            <a:off x="404779" y="936576"/>
            <a:ext cx="8884096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3000" dirty="0"/>
          </a:p>
        </p:txBody>
      </p:sp>
      <p:pic>
        <p:nvPicPr>
          <p:cNvPr id="1026" name="Picture 2" descr="C:\Users\uzivatel\AppData\Local\Microsoft\Windows\Temporary Internet Files\Content.IE5\YCRMXGTX\MC9003188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779" y="1988840"/>
            <a:ext cx="3816424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4499992" y="1988840"/>
            <a:ext cx="4464496" cy="144016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Válec se válí po plášti. Budeme tedy počítat obsah pláště.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xmlns="" val="3746917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</a:t>
            </a:r>
            <a:r>
              <a:rPr lang="cs-CZ" sz="3000" b="1" dirty="0"/>
              <a:t>3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04779" y="1772816"/>
            <a:ext cx="3816424" cy="2310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1051590" y="402382"/>
            <a:ext cx="7984906" cy="101039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Válec se válí po plášti. Budeme tedy počítat obsah pláště.</a:t>
            </a:r>
            <a:endParaRPr lang="cs-CZ" sz="3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4507964" y="2924944"/>
                <a:ext cx="1993384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𝑆</m:t>
                      </m:r>
                      <m:r>
                        <a:rPr lang="cs-CZ" sz="3000" b="0" i="1" smtClean="0">
                          <a:latin typeface="Cambria Math"/>
                        </a:rPr>
                        <m:t>=2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𝑟𝑣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7964" y="2924944"/>
                <a:ext cx="1993384" cy="64807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4526220" y="3568814"/>
                <a:ext cx="3960088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𝑆</m:t>
                      </m:r>
                      <m:r>
                        <a:rPr lang="cs-CZ" sz="3000" b="0" i="1" smtClean="0">
                          <a:latin typeface="Cambria Math"/>
                        </a:rPr>
                        <m:t>=2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∙0,75∙2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6220" y="3568814"/>
                <a:ext cx="3960088" cy="64807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4648934" y="1268760"/>
                <a:ext cx="1993384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𝑟</m:t>
                      </m:r>
                      <m:r>
                        <a:rPr lang="cs-CZ" sz="3000" b="0" i="1" smtClean="0">
                          <a:latin typeface="Cambria Math"/>
                        </a:rPr>
                        <m:t>=0,75 </m:t>
                      </m:r>
                      <m:r>
                        <a:rPr lang="cs-CZ" sz="30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8934" y="1268760"/>
                <a:ext cx="1993384" cy="64807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4648934" y="1916832"/>
                <a:ext cx="1993384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𝑣</m:t>
                      </m:r>
                      <m:r>
                        <a:rPr lang="cs-CZ" sz="3000" b="0" i="1" smtClean="0">
                          <a:latin typeface="Cambria Math"/>
                        </a:rPr>
                        <m:t>=2 </m:t>
                      </m:r>
                      <m:r>
                        <a:rPr lang="cs-CZ" sz="30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8934" y="1916832"/>
                <a:ext cx="1993384" cy="64807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4503360" y="4223350"/>
                <a:ext cx="3960088" cy="64807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𝑆</m:t>
                      </m:r>
                      <m:r>
                        <a:rPr lang="cs-CZ" sz="3000" b="0" i="1" smtClean="0">
                          <a:latin typeface="Cambria Math"/>
                        </a:rPr>
                        <m:t>=9,43 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3360" y="4223350"/>
                <a:ext cx="3960088" cy="64807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551253" y="5157192"/>
                <a:ext cx="7984906" cy="1010394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:r>
                  <a:rPr lang="cs-CZ" sz="3000" dirty="0" smtClean="0"/>
                  <a:t>Na jedno otočení válec uválí </a:t>
                </a:r>
                <a14:m>
                  <m:oMath xmlns:m="http://schemas.openxmlformats.org/officeDocument/2006/math">
                    <m:r>
                      <a:rPr lang="cs-CZ" sz="3000" b="0" i="1" smtClean="0">
                        <a:latin typeface="Cambria Math"/>
                      </a:rPr>
                      <m:t>9,43 </m:t>
                    </m:r>
                    <m:sSup>
                      <m:sSupPr>
                        <m:ctrlPr>
                          <a:rPr lang="cs-CZ" sz="3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000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30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3000" dirty="0" smtClean="0"/>
                  <a:t> plochy.</a:t>
                </a:r>
                <a:endParaRPr lang="cs-CZ" sz="3000" dirty="0"/>
              </a:p>
            </p:txBody>
          </p:sp>
        </mc:Choice>
        <mc:Fallback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253" y="5157192"/>
                <a:ext cx="7984906" cy="1010394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l="-1756" t="-72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736162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2636912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Zdroje obrázků: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23528" y="3356992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databáze </a:t>
            </a:r>
            <a:r>
              <a:rPr lang="cs-CZ" sz="3600" dirty="0" err="1"/>
              <a:t>clipartů</a:t>
            </a:r>
            <a:r>
              <a:rPr lang="cs-CZ" sz="3600" dirty="0"/>
              <a:t> z programu Microsoft Word </a:t>
            </a:r>
            <a:r>
              <a:rPr lang="cs-CZ" sz="3600" dirty="0" smtClean="0"/>
              <a:t>2010</a:t>
            </a:r>
          </a:p>
          <a:p>
            <a:pPr lvl="0">
              <a:spcBef>
                <a:spcPct val="0"/>
              </a:spcBef>
              <a:defRPr/>
            </a:pPr>
            <a:r>
              <a:rPr kumimoji="0" lang="cs-CZ" sz="3600" b="1" i="0" u="dbl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www.office.</a:t>
            </a:r>
            <a:r>
              <a:rPr kumimoji="0" lang="cs-CZ" sz="3600" b="1" i="0" u="dbl" strike="noStrike" kern="1200" cap="none" spc="0" normalizeH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microsoft.com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5556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Zdroje literatura: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3528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Veškerý text je dílem autora 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512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2919</TotalTime>
  <Words>170</Words>
  <Application>Microsoft Office PowerPoint</Application>
  <PresentationFormat>Předvádění na obrazovce (4:3)</PresentationFormat>
  <Paragraphs>92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Dum</cp:lastModifiedBy>
  <cp:revision>295</cp:revision>
  <dcterms:created xsi:type="dcterms:W3CDTF">2012-06-26T05:52:08Z</dcterms:created>
  <dcterms:modified xsi:type="dcterms:W3CDTF">2013-08-31T13:01:22Z</dcterms:modified>
</cp:coreProperties>
</file>