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EDE67-ACC6-49A3-A922-CB9D1BD00E3F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A754D-C2D5-44D4-88C9-FEFED99F1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58337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EDE67-ACC6-49A3-A922-CB9D1BD00E3F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A754D-C2D5-44D4-88C9-FEFED99F1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51524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EDE67-ACC6-49A3-A922-CB9D1BD00E3F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A754D-C2D5-44D4-88C9-FEFED99F1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45035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EDE67-ACC6-49A3-A922-CB9D1BD00E3F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A754D-C2D5-44D4-88C9-FEFED99F1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51480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EDE67-ACC6-49A3-A922-CB9D1BD00E3F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A754D-C2D5-44D4-88C9-FEFED99F1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7455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EDE67-ACC6-49A3-A922-CB9D1BD00E3F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A754D-C2D5-44D4-88C9-FEFED99F1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45308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EDE67-ACC6-49A3-A922-CB9D1BD00E3F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A754D-C2D5-44D4-88C9-FEFED99F1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4289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EDE67-ACC6-49A3-A922-CB9D1BD00E3F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A754D-C2D5-44D4-88C9-FEFED99F1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83405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EDE67-ACC6-49A3-A922-CB9D1BD00E3F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A754D-C2D5-44D4-88C9-FEFED99F1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71408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EDE67-ACC6-49A3-A922-CB9D1BD00E3F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A754D-C2D5-44D4-88C9-FEFED99F1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06106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EDE67-ACC6-49A3-A922-CB9D1BD00E3F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A754D-C2D5-44D4-88C9-FEFED99F1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78340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AEDE67-ACC6-49A3-A922-CB9D1BD00E3F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7A754D-C2D5-44D4-88C9-FEFED99F1B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217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eupenizeskolam.cz/uploads/images/loga/loga_celek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76375" y="765175"/>
            <a:ext cx="6048375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kern="0" dirty="0">
                <a:solidFill>
                  <a:srgbClr val="CC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  <a:t>Matematika </a:t>
            </a:r>
            <a:br>
              <a:rPr lang="cs-CZ" sz="6000" b="1" kern="0" dirty="0">
                <a:solidFill>
                  <a:srgbClr val="CC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</a:br>
            <a:r>
              <a:rPr lang="cs-CZ" sz="6000" b="1" kern="0" dirty="0">
                <a:solidFill>
                  <a:srgbClr val="FEA0E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  <a:t>6. ROČNÍK</a:t>
            </a:r>
            <a:endParaRPr lang="cs-CZ" sz="6000" kern="0" dirty="0">
              <a:solidFill>
                <a:srgbClr val="FEA0E3"/>
              </a:solidFill>
              <a:latin typeface="Arial" charset="0"/>
              <a:cs typeface="Arial" charset="0"/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450" y="3213100"/>
            <a:ext cx="7280275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467544" y="5445224"/>
            <a:ext cx="835292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kern="0" dirty="0" smtClean="0">
                <a:solidFill>
                  <a:prstClr val="black"/>
                </a:solidFill>
                <a:latin typeface="Arial" charset="0"/>
                <a:cs typeface="Arial" charset="0"/>
              </a:rPr>
              <a:t>VY_32_INOVACE_06_13_numerace do 10 000 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078584162"/>
      </p:ext>
    </p:extLst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088" y="404813"/>
            <a:ext cx="7632700" cy="10156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6000" b="1" u="sng" dirty="0">
                <a:solidFill>
                  <a:srgbClr val="FD2BC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Popis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420476"/>
            <a:ext cx="609654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 3, 4 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– slouží pro výklad učitele</a:t>
            </a:r>
          </a:p>
          <a:p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 5 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– do tabulky doplňují kuličkovým perem výsledky</a:t>
            </a:r>
          </a:p>
          <a:p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 6 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– slouží pro výklad učitele </a:t>
            </a:r>
          </a:p>
          <a:p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 7 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– do tabulek doplňují kuličkovým perem výsledky</a:t>
            </a:r>
          </a:p>
          <a:p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 8 </a:t>
            </a: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– slouží k ústnímu řešení</a:t>
            </a:r>
          </a:p>
          <a:p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4857500"/>
      </p:ext>
    </p:extLst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04664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>
                <a:solidFill>
                  <a:srgbClr val="CC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Rozklad čísel</a:t>
            </a:r>
            <a:endParaRPr lang="cs-CZ" sz="2400" b="1" u="sng" dirty="0">
              <a:solidFill>
                <a:srgbClr val="CC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764704"/>
            <a:ext cx="91440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                                                                      1    =        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.   1</a:t>
            </a:r>
          </a:p>
          <a:p>
            <a:endParaRPr lang="cs-CZ" sz="20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                                                10  =     1  .   10   =      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.   1</a:t>
            </a:r>
          </a:p>
          <a:p>
            <a:endParaRPr lang="cs-CZ" sz="20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                                             100  =   10  .    10   =   100    .    1</a:t>
            </a:r>
          </a:p>
          <a:p>
            <a:endParaRPr lang="cs-CZ" sz="20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                    1 000  =     10  . 100 =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100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.  10    =  1 000    .  1 </a:t>
            </a:r>
          </a:p>
          <a:p>
            <a:endParaRPr lang="cs-CZ" sz="20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10 000   =  10 . 1 000 = 1 000  .  100 = 1 000 . 10  =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000    .  1</a:t>
            </a:r>
            <a:endParaRPr lang="cs-CZ" sz="2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5013176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tisíce  -   stovky    -    desítky     -    jednotky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63688" y="5877272"/>
            <a:ext cx="56284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1              0                    </a:t>
            </a:r>
            <a:r>
              <a:rPr lang="cs-CZ" sz="2400" dirty="0" err="1" smtClean="0">
                <a:solidFill>
                  <a:srgbClr val="002060"/>
                </a:solidFill>
              </a:rPr>
              <a:t>0</a:t>
            </a:r>
            <a:r>
              <a:rPr lang="cs-CZ" sz="2400" dirty="0" smtClean="0">
                <a:solidFill>
                  <a:srgbClr val="002060"/>
                </a:solidFill>
              </a:rPr>
              <a:t>                      </a:t>
            </a:r>
            <a:r>
              <a:rPr lang="cs-CZ" sz="2400" dirty="0" err="1" smtClean="0">
                <a:solidFill>
                  <a:srgbClr val="002060"/>
                </a:solidFill>
              </a:rPr>
              <a:t>0</a:t>
            </a:r>
            <a:endParaRPr lang="cs-CZ" sz="2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4004172"/>
      </p:ext>
    </p:extLst>
  </p:cSld>
  <p:clrMapOvr>
    <a:masterClrMapping/>
  </p:clrMapOvr>
  <p:transition advClick="0">
    <p:comb dir="vert"/>
    <p:sndAc>
      <p:stSnd>
        <p:snd r:embed="rId2" name="bomb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260648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>
                <a:solidFill>
                  <a:srgbClr val="CC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Doplň </a:t>
            </a:r>
            <a:r>
              <a:rPr lang="cs-CZ" sz="2400" b="1" u="sng" dirty="0" smtClean="0">
                <a:solidFill>
                  <a:srgbClr val="CC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výsledky a </a:t>
            </a:r>
            <a:r>
              <a:rPr lang="cs-CZ" sz="2400" b="1" u="sng" dirty="0" smtClean="0">
                <a:solidFill>
                  <a:srgbClr val="CC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znázorni </a:t>
            </a:r>
            <a:r>
              <a:rPr lang="cs-CZ" sz="2400" b="1" u="sng" dirty="0" smtClean="0">
                <a:solidFill>
                  <a:srgbClr val="CC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graficky </a:t>
            </a:r>
            <a:endParaRPr lang="cs-CZ" sz="2400" b="1" u="sng" dirty="0">
              <a:solidFill>
                <a:srgbClr val="CC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052736"/>
            <a:ext cx="2520280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endParaRPr lang="cs-CZ" sz="20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/>
            <a:endParaRPr lang="cs-CZ" sz="20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/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marL="342900" indent="-342900"/>
            <a:endParaRPr lang="cs-CZ" sz="20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/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marL="342900" indent="-342900"/>
            <a:endParaRPr lang="cs-CZ" sz="20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/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endParaRPr lang="cs-CZ" sz="20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/>
            <a:endParaRPr lang="cs-CZ" sz="20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/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marL="342900" indent="-342900"/>
            <a:endParaRPr lang="cs-CZ" sz="20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/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marL="342900" indent="-342900"/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7" name="Pravá složená závorka 6"/>
          <p:cNvSpPr/>
          <p:nvPr/>
        </p:nvSpPr>
        <p:spPr>
          <a:xfrm>
            <a:off x="5148064" y="1196752"/>
            <a:ext cx="947536" cy="2448272"/>
          </a:xfrm>
          <a:prstGeom prst="rightBrace">
            <a:avLst>
              <a:gd name="adj1" fmla="val 0"/>
              <a:gd name="adj2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ravá složená závorka 7"/>
          <p:cNvSpPr/>
          <p:nvPr/>
        </p:nvSpPr>
        <p:spPr>
          <a:xfrm rot="5400000">
            <a:off x="2255168" y="1425352"/>
            <a:ext cx="817240" cy="4824536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771800" y="1124744"/>
            <a:ext cx="576064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/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endParaRPr lang="cs-CZ" sz="20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/>
            <a:endParaRPr lang="cs-CZ" sz="20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/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marL="342900" indent="-342900"/>
            <a:endParaRPr lang="cs-CZ" sz="20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/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marL="342900" indent="-342900"/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</a:t>
            </a:r>
            <a:endParaRPr lang="cs-CZ" sz="2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771800" y="2708920"/>
            <a:ext cx="408620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/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marL="342900" indent="-342900"/>
            <a:endParaRPr lang="cs-CZ" sz="20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/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marL="342900" indent="-342900"/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</a:t>
            </a:r>
            <a:endParaRPr lang="cs-CZ" sz="2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0" y="4365104"/>
            <a:ext cx="273630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1  .  10  =</a:t>
            </a:r>
          </a:p>
          <a:p>
            <a:endParaRPr lang="cs-CZ" sz="2000" b="1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lain" startAt="10"/>
            </a:pPr>
            <a:r>
              <a:rPr lang="cs-CZ" sz="20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.  10 =</a:t>
            </a:r>
          </a:p>
          <a:p>
            <a:pPr marL="342900" indent="-342900">
              <a:buAutoNum type="arabicPlain" startAt="10"/>
            </a:pPr>
            <a:endParaRPr lang="cs-CZ" sz="2000" b="1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/>
            <a:r>
              <a:rPr lang="cs-CZ" sz="20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10  .  100  =</a:t>
            </a:r>
          </a:p>
          <a:p>
            <a:pPr marL="342900" indent="-342900">
              <a:buAutoNum type="arabicPlain" startAt="10"/>
            </a:pPr>
            <a:endParaRPr lang="cs-CZ" sz="2000" b="1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/>
            <a:r>
              <a:rPr lang="cs-CZ" sz="20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10  000  .  1  = </a:t>
            </a:r>
            <a:endParaRPr lang="cs-CZ" sz="2000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123728" y="4509120"/>
            <a:ext cx="6624736" cy="20882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6588224" y="1988840"/>
            <a:ext cx="2282552" cy="216024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6726039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 build="allAtOnce"/>
      <p:bldP spid="9" grpId="0" build="allAtOnce"/>
      <p:bldP spid="10" grpId="0" build="allAtOnce"/>
      <p:bldP spid="11" grpId="0" build="allAtOnce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>
                <a:solidFill>
                  <a:srgbClr val="CC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Násobky </a:t>
            </a:r>
            <a:r>
              <a:rPr lang="cs-CZ" sz="2400" b="1" u="sng" dirty="0" smtClean="0">
                <a:solidFill>
                  <a:srgbClr val="CC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čísel</a:t>
            </a:r>
            <a:endParaRPr lang="cs-CZ" sz="2400" b="1" u="sng" dirty="0">
              <a:solidFill>
                <a:srgbClr val="CC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267744" y="1196752"/>
          <a:ext cx="6480720" cy="12961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  <a:gridCol w="720080"/>
                <a:gridCol w="720080"/>
                <a:gridCol w="720080"/>
                <a:gridCol w="720080"/>
                <a:gridCol w="720080"/>
                <a:gridCol w="720080"/>
                <a:gridCol w="720080"/>
                <a:gridCol w="720080"/>
              </a:tblGrid>
              <a:tr h="652391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sz="20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9</a:t>
                      </a:r>
                      <a:endParaRPr lang="cs-CZ" sz="20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10</a:t>
                      </a:r>
                      <a:endParaRPr lang="cs-CZ" sz="20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8</a:t>
                      </a:r>
                      <a:endParaRPr lang="cs-CZ" sz="20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20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7</a:t>
                      </a:r>
                      <a:endParaRPr lang="cs-CZ" sz="20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6</a:t>
                      </a:r>
                      <a:endParaRPr lang="cs-CZ" sz="20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20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20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64375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23528" y="1556792"/>
            <a:ext cx="11521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10</a:t>
            </a:r>
            <a:r>
              <a:rPr lang="cs-CZ" sz="2800" b="1" dirty="0" smtClean="0">
                <a:solidFill>
                  <a:srgbClr val="FF0000"/>
                </a:solidFill>
              </a:rPr>
              <a:t>  X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Zahnutá šipka doprava 6"/>
          <p:cNvSpPr/>
          <p:nvPr/>
        </p:nvSpPr>
        <p:spPr>
          <a:xfrm>
            <a:off x="1331640" y="1340768"/>
            <a:ext cx="731520" cy="1216152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267743" y="2996951"/>
          <a:ext cx="6480720" cy="10469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  <a:gridCol w="720080"/>
                <a:gridCol w="720080"/>
                <a:gridCol w="720080"/>
                <a:gridCol w="720080"/>
                <a:gridCol w="720080"/>
                <a:gridCol w="720080"/>
                <a:gridCol w="720080"/>
                <a:gridCol w="720080"/>
              </a:tblGrid>
              <a:tr h="50405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sz="20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9</a:t>
                      </a:r>
                      <a:endParaRPr lang="cs-CZ" sz="20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10</a:t>
                      </a:r>
                      <a:endParaRPr lang="cs-CZ" sz="20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8</a:t>
                      </a:r>
                      <a:endParaRPr lang="cs-CZ" sz="20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20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7</a:t>
                      </a:r>
                      <a:endParaRPr lang="cs-CZ" sz="20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6</a:t>
                      </a:r>
                      <a:endParaRPr lang="cs-CZ" sz="20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20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20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542868">
                <a:tc>
                  <a:txBody>
                    <a:bodyPr/>
                    <a:lstStyle/>
                    <a:p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251520" y="3284984"/>
            <a:ext cx="9893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100 X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ahnutá šipka doprava 10"/>
          <p:cNvSpPr/>
          <p:nvPr/>
        </p:nvSpPr>
        <p:spPr>
          <a:xfrm>
            <a:off x="1331640" y="3068960"/>
            <a:ext cx="864096" cy="1008112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5229200"/>
            <a:ext cx="13308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1 000  X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2339751" y="5013176"/>
          <a:ext cx="6336702" cy="11521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04078"/>
                <a:gridCol w="704078"/>
                <a:gridCol w="704078"/>
                <a:gridCol w="704078"/>
                <a:gridCol w="704078"/>
                <a:gridCol w="704078"/>
                <a:gridCol w="704078"/>
                <a:gridCol w="704078"/>
                <a:gridCol w="704078"/>
              </a:tblGrid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sz="20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9</a:t>
                      </a:r>
                      <a:endParaRPr lang="cs-CZ" sz="20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10</a:t>
                      </a:r>
                      <a:endParaRPr lang="cs-CZ" sz="20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8</a:t>
                      </a:r>
                      <a:endParaRPr lang="cs-CZ" sz="20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20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7</a:t>
                      </a:r>
                      <a:endParaRPr lang="cs-CZ" sz="20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6</a:t>
                      </a:r>
                      <a:endParaRPr lang="cs-CZ" sz="20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20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200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5" name="Zahnutá šipka doprava 14"/>
          <p:cNvSpPr/>
          <p:nvPr/>
        </p:nvSpPr>
        <p:spPr>
          <a:xfrm>
            <a:off x="1403648" y="5085184"/>
            <a:ext cx="792088" cy="936104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454019"/>
      </p:ext>
    </p:extLst>
  </p:cSld>
  <p:clrMapOvr>
    <a:masterClrMapping/>
  </p:clrMapOvr>
  <p:transition advClick="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7" grpId="0" animBg="1"/>
      <p:bldP spid="9" grpId="0"/>
      <p:bldP spid="11" grpId="0" animBg="1"/>
      <p:bldP spid="12" grpId="0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332656"/>
            <a:ext cx="8136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>
                <a:solidFill>
                  <a:srgbClr val="CC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Rozklad </a:t>
            </a:r>
            <a:r>
              <a:rPr lang="cs-CZ" sz="2400" b="1" u="sng" dirty="0" smtClean="0">
                <a:solidFill>
                  <a:srgbClr val="CC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čísel pomocí násobků</a:t>
            </a:r>
            <a:endParaRPr lang="cs-CZ" sz="2400" b="1" u="sng" dirty="0">
              <a:solidFill>
                <a:srgbClr val="CC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052736"/>
            <a:ext cx="7776864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5 000  =    5  .  1 000</a:t>
            </a:r>
          </a:p>
          <a:p>
            <a:endParaRPr lang="cs-CZ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4 300  =    4  .  1 000  +  3  .  100</a:t>
            </a:r>
          </a:p>
          <a:p>
            <a:endParaRPr lang="cs-CZ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7 280  =   7  .  1 000  +  2  .  100  +  8  . 10  </a:t>
            </a:r>
          </a:p>
          <a:p>
            <a:endParaRPr lang="cs-CZ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6 543  =   6  .  1 000  +  5  .  100  +  4  .  10  +  3  .  1</a:t>
            </a:r>
          </a:p>
          <a:p>
            <a:endParaRPr lang="cs-CZ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2 405  =   2  .  1 000  +  4  .  100  +  0  .  10  +  5  .  1</a:t>
            </a:r>
          </a:p>
          <a:p>
            <a:endParaRPr lang="cs-CZ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9 070  =   9  .  1 000  +  0  .  100  +  7  .  10  </a:t>
            </a:r>
          </a:p>
          <a:p>
            <a:endParaRPr lang="cs-CZ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3 014  =   3  .  1 000  +  0  .  100  +  1  .  10  +  4  .  1</a:t>
            </a:r>
          </a:p>
          <a:p>
            <a:endParaRPr lang="cs-CZ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8 007  =   8  .  1 000  +  0  .  100  +  0  .  10  +  7  .  1</a:t>
            </a:r>
          </a:p>
          <a:p>
            <a:endParaRPr lang="cs-CZ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10 000  = 10  .  1 000</a:t>
            </a:r>
          </a:p>
          <a:p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  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087596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0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>
                <a:solidFill>
                  <a:srgbClr val="CC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 rozkladu zapiš dané číslo a napiš ho na řádek</a:t>
            </a:r>
            <a:endParaRPr lang="cs-CZ" sz="2400" b="1" u="sng" dirty="0">
              <a:solidFill>
                <a:srgbClr val="CC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692696"/>
            <a:ext cx="839153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lain" startAt="9"/>
            </a:pP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  1 000  +  4  .  100  +  6  .  10  +  2  .  1  --------------------------------------</a:t>
            </a:r>
          </a:p>
          <a:p>
            <a:pPr marL="342900" indent="-342900">
              <a:buAutoNum type="arabicPlain" startAt="9"/>
            </a:pPr>
            <a:endParaRPr lang="cs-CZ" sz="20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lain" startAt="5"/>
            </a:pP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   1 000  +  0  .  100  +  4  .  10  +  3  .  1  --------------------------------------</a:t>
            </a:r>
          </a:p>
          <a:p>
            <a:pPr marL="342900" indent="-342900">
              <a:buAutoNum type="arabicPlain" startAt="5"/>
            </a:pPr>
            <a:endParaRPr lang="cs-CZ" sz="20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lain"/>
            </a:pP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   1 000  +  3  .  100  +  0  .  10  +  8  .  1  --------------------------------------</a:t>
            </a:r>
          </a:p>
          <a:p>
            <a:pPr marL="342900" indent="-342900">
              <a:buAutoNum type="arabicPlain"/>
            </a:pPr>
            <a:endParaRPr lang="cs-CZ" sz="20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/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7   .   1 000  +  2  .  100  +  1  .  10  +  6  .  1  --------------------------------------</a:t>
            </a:r>
            <a:endParaRPr lang="cs-CZ" sz="2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2852936"/>
            <a:ext cx="6336704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5 000  +  700  +  30  +  2  -------------------------------------</a:t>
            </a:r>
          </a:p>
          <a:p>
            <a:endParaRPr lang="cs-CZ" sz="2000" b="1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6 000              +  40  +  4  -------------------------------------</a:t>
            </a:r>
          </a:p>
          <a:p>
            <a:endParaRPr lang="cs-CZ" sz="2000" b="1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2 000  +  500  +  10          -------------------------------------</a:t>
            </a:r>
          </a:p>
          <a:p>
            <a:endParaRPr lang="cs-CZ" sz="2000" b="1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8 000  +  400  +  10  +  9  -------------------------------------</a:t>
            </a:r>
          </a:p>
          <a:p>
            <a:endParaRPr lang="cs-CZ" sz="2000" b="1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3 000  +  200            +  1  ------------------------------------</a:t>
            </a:r>
          </a:p>
          <a:p>
            <a:endParaRPr lang="cs-CZ" sz="2000" b="1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7 000  +  900  +  80  +  6  -------------------------------------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6516216" y="3284984"/>
            <a:ext cx="2376264" cy="2304256"/>
          </a:xfrm>
          <a:prstGeom prst="smileyFace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6885355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5" grpId="0" build="allAtOnce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188640"/>
            <a:ext cx="8568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>
                <a:solidFill>
                  <a:srgbClr val="CC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Vypočítej kolik si kdo ušetřil a porovnej kdo a o kolik má více nebo méně</a:t>
            </a:r>
            <a:endParaRPr lang="cs-CZ" sz="2400" b="1" u="sng" dirty="0">
              <a:solidFill>
                <a:srgbClr val="CC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5" name="Vývojový diagram: postup 4"/>
          <p:cNvSpPr/>
          <p:nvPr/>
        </p:nvSpPr>
        <p:spPr>
          <a:xfrm>
            <a:off x="1691680" y="980728"/>
            <a:ext cx="914400" cy="612648"/>
          </a:xfrm>
          <a:prstGeom prst="flowChartProcess">
            <a:avLst/>
          </a:prstGeom>
          <a:solidFill>
            <a:schemeClr val="tx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1 000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Vývojový diagram: postup 5"/>
          <p:cNvSpPr/>
          <p:nvPr/>
        </p:nvSpPr>
        <p:spPr>
          <a:xfrm>
            <a:off x="1691680" y="1700808"/>
            <a:ext cx="914400" cy="612648"/>
          </a:xfrm>
          <a:prstGeom prst="flowChartProcess">
            <a:avLst/>
          </a:prstGeom>
          <a:solidFill>
            <a:schemeClr val="tx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1 000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Vývojový diagram: postup 6"/>
          <p:cNvSpPr/>
          <p:nvPr/>
        </p:nvSpPr>
        <p:spPr>
          <a:xfrm>
            <a:off x="1691680" y="2420888"/>
            <a:ext cx="914400" cy="612648"/>
          </a:xfrm>
          <a:prstGeom prst="flowChartProcess">
            <a:avLst/>
          </a:prstGeom>
          <a:solidFill>
            <a:schemeClr val="tx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1 000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Vývojový diagram: postup 8"/>
          <p:cNvSpPr/>
          <p:nvPr/>
        </p:nvSpPr>
        <p:spPr>
          <a:xfrm>
            <a:off x="1691680" y="4149080"/>
            <a:ext cx="914400" cy="612648"/>
          </a:xfrm>
          <a:prstGeom prst="flowChartProcess">
            <a:avLst/>
          </a:prstGeom>
          <a:solidFill>
            <a:schemeClr val="tx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1 000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Vývojový diagram: postup 9"/>
          <p:cNvSpPr/>
          <p:nvPr/>
        </p:nvSpPr>
        <p:spPr>
          <a:xfrm>
            <a:off x="1691680" y="4725144"/>
            <a:ext cx="914400" cy="612648"/>
          </a:xfrm>
          <a:prstGeom prst="flowChartProcess">
            <a:avLst/>
          </a:prstGeom>
          <a:solidFill>
            <a:schemeClr val="tx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1 000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Vývojový diagram: postup 10"/>
          <p:cNvSpPr/>
          <p:nvPr/>
        </p:nvSpPr>
        <p:spPr>
          <a:xfrm>
            <a:off x="1691680" y="5373216"/>
            <a:ext cx="914400" cy="612648"/>
          </a:xfrm>
          <a:prstGeom prst="flowChartProcess">
            <a:avLst/>
          </a:prstGeom>
          <a:solidFill>
            <a:schemeClr val="tx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1 000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Vývojový diagram: postup 11"/>
          <p:cNvSpPr/>
          <p:nvPr/>
        </p:nvSpPr>
        <p:spPr>
          <a:xfrm>
            <a:off x="1691680" y="6021288"/>
            <a:ext cx="914400" cy="612648"/>
          </a:xfrm>
          <a:prstGeom prst="flowChartProcess">
            <a:avLst/>
          </a:prstGeom>
          <a:solidFill>
            <a:schemeClr val="tx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1 000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Vývojový diagram: postup 12"/>
          <p:cNvSpPr/>
          <p:nvPr/>
        </p:nvSpPr>
        <p:spPr>
          <a:xfrm>
            <a:off x="2699792" y="1124744"/>
            <a:ext cx="914400" cy="612648"/>
          </a:xfrm>
          <a:prstGeom prst="flowChartProces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100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Vývojový diagram: postup 14"/>
          <p:cNvSpPr/>
          <p:nvPr/>
        </p:nvSpPr>
        <p:spPr>
          <a:xfrm>
            <a:off x="2699792" y="1772816"/>
            <a:ext cx="914400" cy="612648"/>
          </a:xfrm>
          <a:prstGeom prst="flowChartProces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100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Vývojový diagram: postup 15"/>
          <p:cNvSpPr/>
          <p:nvPr/>
        </p:nvSpPr>
        <p:spPr>
          <a:xfrm>
            <a:off x="2699792" y="2420888"/>
            <a:ext cx="914400" cy="612648"/>
          </a:xfrm>
          <a:prstGeom prst="flowChartProces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100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7" name="Vývojový diagram: postup 16"/>
          <p:cNvSpPr/>
          <p:nvPr/>
        </p:nvSpPr>
        <p:spPr>
          <a:xfrm>
            <a:off x="3635896" y="1124744"/>
            <a:ext cx="914400" cy="612648"/>
          </a:xfrm>
          <a:prstGeom prst="flowChartProces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100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Vývojový diagram: postup 17"/>
          <p:cNvSpPr/>
          <p:nvPr/>
        </p:nvSpPr>
        <p:spPr>
          <a:xfrm>
            <a:off x="3635896" y="1772816"/>
            <a:ext cx="914400" cy="612648"/>
          </a:xfrm>
          <a:prstGeom prst="flowChartProces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100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" name="Vývojový diagram: postup 18"/>
          <p:cNvSpPr/>
          <p:nvPr/>
        </p:nvSpPr>
        <p:spPr>
          <a:xfrm>
            <a:off x="3635896" y="2420888"/>
            <a:ext cx="914400" cy="612648"/>
          </a:xfrm>
          <a:prstGeom prst="flowChartProces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100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0" name="Vývojový diagram: postup 19"/>
          <p:cNvSpPr/>
          <p:nvPr/>
        </p:nvSpPr>
        <p:spPr>
          <a:xfrm>
            <a:off x="2699792" y="4149080"/>
            <a:ext cx="914400" cy="612648"/>
          </a:xfrm>
          <a:prstGeom prst="flowChartProces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100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1" name="Vývojový diagram: postup 20"/>
          <p:cNvSpPr/>
          <p:nvPr/>
        </p:nvSpPr>
        <p:spPr>
          <a:xfrm>
            <a:off x="2699792" y="4725144"/>
            <a:ext cx="914400" cy="612648"/>
          </a:xfrm>
          <a:prstGeom prst="flowChartProces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100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2" name="Vývojový diagram: postup 21"/>
          <p:cNvSpPr/>
          <p:nvPr/>
        </p:nvSpPr>
        <p:spPr>
          <a:xfrm>
            <a:off x="3707904" y="4149080"/>
            <a:ext cx="914400" cy="612648"/>
          </a:xfrm>
          <a:prstGeom prst="flowChartProces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100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3" name="Vývojový diagram: postup 22"/>
          <p:cNvSpPr/>
          <p:nvPr/>
        </p:nvSpPr>
        <p:spPr>
          <a:xfrm>
            <a:off x="2699792" y="5373216"/>
            <a:ext cx="914400" cy="612648"/>
          </a:xfrm>
          <a:prstGeom prst="flowChartProces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100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4" name="Vývojový diagram: postup 23"/>
          <p:cNvSpPr/>
          <p:nvPr/>
        </p:nvSpPr>
        <p:spPr>
          <a:xfrm>
            <a:off x="2699792" y="6021288"/>
            <a:ext cx="914400" cy="612648"/>
          </a:xfrm>
          <a:prstGeom prst="flowChartProces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100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4716016" y="1052736"/>
            <a:ext cx="72008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6" name="Elipsa 25"/>
          <p:cNvSpPr/>
          <p:nvPr/>
        </p:nvSpPr>
        <p:spPr>
          <a:xfrm>
            <a:off x="4716016" y="2060848"/>
            <a:ext cx="72008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4644008" y="4509120"/>
            <a:ext cx="72008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8" name="Elipsa 27"/>
          <p:cNvSpPr/>
          <p:nvPr/>
        </p:nvSpPr>
        <p:spPr>
          <a:xfrm>
            <a:off x="4644008" y="5517232"/>
            <a:ext cx="72008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9" name="Elipsa 28"/>
          <p:cNvSpPr/>
          <p:nvPr/>
        </p:nvSpPr>
        <p:spPr>
          <a:xfrm>
            <a:off x="3995936" y="5085184"/>
            <a:ext cx="72008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0" name="Elipsa 29"/>
          <p:cNvSpPr/>
          <p:nvPr/>
        </p:nvSpPr>
        <p:spPr>
          <a:xfrm>
            <a:off x="5580112" y="1052736"/>
            <a:ext cx="720080" cy="91440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1" name="Elipsa 30"/>
          <p:cNvSpPr/>
          <p:nvPr/>
        </p:nvSpPr>
        <p:spPr>
          <a:xfrm>
            <a:off x="6156176" y="908720"/>
            <a:ext cx="720080" cy="91440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2" name="Elipsa 31"/>
          <p:cNvSpPr/>
          <p:nvPr/>
        </p:nvSpPr>
        <p:spPr>
          <a:xfrm>
            <a:off x="6156176" y="1700808"/>
            <a:ext cx="720080" cy="91440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3" name="Elipsa 32"/>
          <p:cNvSpPr/>
          <p:nvPr/>
        </p:nvSpPr>
        <p:spPr>
          <a:xfrm>
            <a:off x="5508104" y="1700808"/>
            <a:ext cx="720080" cy="91440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5" name="Elipsa 34"/>
          <p:cNvSpPr/>
          <p:nvPr/>
        </p:nvSpPr>
        <p:spPr>
          <a:xfrm>
            <a:off x="5580112" y="4293096"/>
            <a:ext cx="720080" cy="91440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6" name="Elipsa 35"/>
          <p:cNvSpPr/>
          <p:nvPr/>
        </p:nvSpPr>
        <p:spPr>
          <a:xfrm>
            <a:off x="5364088" y="5085184"/>
            <a:ext cx="720080" cy="91440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7" name="Elipsa 36"/>
          <p:cNvSpPr/>
          <p:nvPr/>
        </p:nvSpPr>
        <p:spPr>
          <a:xfrm>
            <a:off x="5868144" y="4869160"/>
            <a:ext cx="720080" cy="91440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95536" y="2780928"/>
            <a:ext cx="84249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 smtClean="0">
              <a:solidFill>
                <a:srgbClr val="FF0000"/>
              </a:solidFill>
            </a:endParaRP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Dívka má o  …………………více nebo  méně…………………….než chlapec. 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 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40" name="Elipsa 39"/>
          <p:cNvSpPr/>
          <p:nvPr/>
        </p:nvSpPr>
        <p:spPr>
          <a:xfrm>
            <a:off x="7020272" y="980728"/>
            <a:ext cx="1872208" cy="187220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6804248" y="4509120"/>
            <a:ext cx="1994520" cy="172819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05" r="12782"/>
          <a:stretch/>
        </p:blipFill>
        <p:spPr bwMode="auto">
          <a:xfrm>
            <a:off x="76233" y="1124744"/>
            <a:ext cx="1570195" cy="2098844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96" r="12782"/>
          <a:stretch/>
        </p:blipFill>
        <p:spPr bwMode="auto">
          <a:xfrm>
            <a:off x="64338" y="4282603"/>
            <a:ext cx="1524348" cy="2087513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35334360"/>
      </p:ext>
    </p:extLst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3528" y="1412776"/>
            <a:ext cx="83529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 </a:t>
            </a:r>
            <a:r>
              <a:rPr lang="cs-CZ" dirty="0" smtClean="0">
                <a:solidFill>
                  <a:schemeClr val="bg1"/>
                </a:solidFill>
              </a:rPr>
              <a:t> 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flipH="1">
            <a:off x="514890" y="188640"/>
            <a:ext cx="82089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CC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Zdroje</a:t>
            </a:r>
            <a:endParaRPr lang="cs-CZ" sz="6000" b="1" dirty="0">
              <a:solidFill>
                <a:srgbClr val="CC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3356992"/>
            <a:ext cx="7776864" cy="92333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 cmpd="sng">
            <a:solidFill>
              <a:schemeClr val="accent1">
                <a:alpha val="0"/>
              </a:schemeClr>
            </a:solidFill>
          </a:ln>
          <a:effectLst>
            <a:outerShdw blurRad="825500" dist="38100" dir="16200000" sx="111000" sy="111000" rotWithShape="0">
              <a:prstClr val="black">
                <a:alpha val="35000"/>
              </a:prstClr>
            </a:outerShdw>
          </a:effectLst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i="1" dirty="0">
                <a:solidFill>
                  <a:srgbClr val="FD2BC1"/>
                </a:solidFill>
                <a:latin typeface="Arial" charset="0"/>
                <a:cs typeface="Arial" charset="0"/>
              </a:rPr>
              <a:t>Autorem materiálu a všech jeho částí,</a:t>
            </a:r>
          </a:p>
          <a:p>
            <a:pPr algn="ctr">
              <a:defRPr/>
            </a:pPr>
            <a:r>
              <a:rPr lang="cs-CZ" i="1" dirty="0">
                <a:solidFill>
                  <a:srgbClr val="FD2BC1"/>
                </a:solidFill>
                <a:latin typeface="Arial" charset="0"/>
                <a:cs typeface="Arial" charset="0"/>
              </a:rPr>
              <a:t> není-li uvedeno jinak, je</a:t>
            </a:r>
          </a:p>
          <a:p>
            <a:pPr algn="ctr">
              <a:defRPr/>
            </a:pPr>
            <a:r>
              <a:rPr lang="cs-CZ" i="1" dirty="0">
                <a:solidFill>
                  <a:srgbClr val="FD2BC1"/>
                </a:solidFill>
                <a:latin typeface="Arial" charset="0"/>
                <a:cs typeface="Arial" charset="0"/>
              </a:rPr>
              <a:t> Mgr. Lenka Kolstrunková.</a:t>
            </a:r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4725144"/>
            <a:ext cx="7776864" cy="15841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395536" y="1196752"/>
            <a:ext cx="8400274" cy="12311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  <a:latin typeface="Calibri" pitchFamily="34" charset="0"/>
              </a:rPr>
              <a:t>●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tabulky dle návrhu </a:t>
            </a:r>
            <a:r>
              <a:rPr lang="cs-CZ">
                <a:solidFill>
                  <a:schemeClr val="bg1"/>
                </a:solidFill>
                <a:latin typeface="Calibri" pitchFamily="34" charset="0"/>
              </a:rPr>
              <a:t>autorky </a:t>
            </a:r>
            <a:r>
              <a:rPr lang="cs-CZ" smtClean="0">
                <a:solidFill>
                  <a:schemeClr val="bg1"/>
                </a:solidFill>
                <a:latin typeface="Calibri" pitchFamily="34" charset="0"/>
              </a:rPr>
              <a:t>(3, 4, 5, 6, 7, 8)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●</a:t>
            </a:r>
            <a:r>
              <a:rPr lang="cs-CZ" dirty="0">
                <a:solidFill>
                  <a:srgbClr val="FF0000"/>
                </a:solidFill>
                <a:hlinkClick r:id="rId4"/>
              </a:rPr>
              <a:t>http://www.eupenizeskolam.cz/uploads/images/loga/loga_celek.png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7544" y="1838734"/>
            <a:ext cx="6811160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"/>
                <a:cs typeface="Arial"/>
              </a:rPr>
              <a:t>●</a:t>
            </a:r>
            <a:r>
              <a:rPr lang="cs-CZ" u="sng" dirty="0">
                <a:solidFill>
                  <a:schemeClr val="bg1"/>
                </a:solidFill>
              </a:rPr>
              <a:t>http://</a:t>
            </a:r>
            <a:r>
              <a:rPr lang="cs-CZ" u="sng" dirty="0" smtClean="0">
                <a:solidFill>
                  <a:schemeClr val="bg1"/>
                </a:solidFill>
              </a:rPr>
              <a:t>officeimg.vo.msecnd.net/en-</a:t>
            </a:r>
            <a:r>
              <a:rPr lang="cs-CZ" u="sng" dirty="0" err="1" smtClean="0">
                <a:solidFill>
                  <a:schemeClr val="bg1"/>
                </a:solidFill>
              </a:rPr>
              <a:t>us</a:t>
            </a:r>
            <a:r>
              <a:rPr lang="cs-CZ" u="sng" dirty="0" smtClean="0">
                <a:solidFill>
                  <a:schemeClr val="bg1"/>
                </a:solidFill>
              </a:rPr>
              <a:t>/</a:t>
            </a:r>
            <a:r>
              <a:rPr lang="cs-CZ" u="sng" dirty="0" err="1" smtClean="0">
                <a:solidFill>
                  <a:schemeClr val="bg1"/>
                </a:solidFill>
              </a:rPr>
              <a:t>images</a:t>
            </a:r>
            <a:r>
              <a:rPr lang="cs-CZ" u="sng" dirty="0" smtClean="0">
                <a:solidFill>
                  <a:schemeClr val="bg1"/>
                </a:solidFill>
              </a:rPr>
              <a:t>/MH900446560.jpg</a:t>
            </a:r>
          </a:p>
          <a:p>
            <a:r>
              <a:rPr lang="cs-CZ" u="sng" dirty="0">
                <a:solidFill>
                  <a:schemeClr val="bg1"/>
                </a:solidFill>
              </a:rPr>
              <a:t>http://officeimg.vo.msecnd.net/en-us/images/MH900446564.jpg</a:t>
            </a:r>
            <a:endParaRPr lang="cs-CZ" u="sng" dirty="0" smtClean="0">
              <a:solidFill>
                <a:schemeClr val="bg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1911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673</Words>
  <Application>Microsoft Office PowerPoint</Application>
  <PresentationFormat>Předvádění na obrazovce (4:3)</PresentationFormat>
  <Paragraphs>171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3</cp:revision>
  <dcterms:created xsi:type="dcterms:W3CDTF">2012-03-15T10:30:31Z</dcterms:created>
  <dcterms:modified xsi:type="dcterms:W3CDTF">2012-03-17T13:31:55Z</dcterms:modified>
</cp:coreProperties>
</file>