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71" r:id="rId2"/>
    <p:sldId id="272" r:id="rId3"/>
    <p:sldId id="273" r:id="rId4"/>
    <p:sldId id="257" r:id="rId5"/>
    <p:sldId id="258" r:id="rId6"/>
    <p:sldId id="259" r:id="rId7"/>
    <p:sldId id="260" r:id="rId8"/>
    <p:sldId id="261" r:id="rId9"/>
    <p:sldId id="263" r:id="rId10"/>
    <p:sldId id="274" r:id="rId11"/>
    <p:sldId id="265" r:id="rId12"/>
    <p:sldId id="264" r:id="rId13"/>
    <p:sldId id="278" r:id="rId14"/>
    <p:sldId id="266" r:id="rId15"/>
    <p:sldId id="276" r:id="rId16"/>
    <p:sldId id="267" r:id="rId17"/>
    <p:sldId id="268" r:id="rId18"/>
    <p:sldId id="269" r:id="rId19"/>
    <p:sldId id="270" r:id="rId20"/>
    <p:sldId id="277" r:id="rId21"/>
    <p:sldId id="275" r:id="rId22"/>
    <p:sldId id="279" r:id="rId23"/>
  </p:sldIdLst>
  <p:sldSz cx="9144000" cy="6858000" type="screen4x3"/>
  <p:notesSz cx="7099300" cy="102346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73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fld id="{2314DB7B-0665-4891-93FF-A28DD098BD66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930" y="4861441"/>
            <a:ext cx="5679440" cy="4605576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294" y="9721106"/>
            <a:ext cx="3076363" cy="511731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300">
                <a:latin typeface="+mn-lt"/>
              </a:defRPr>
            </a:lvl1pPr>
          </a:lstStyle>
          <a:p>
            <a:pPr>
              <a:defRPr/>
            </a:pPr>
            <a:fld id="{5360C4EA-0A03-4CF5-8B8D-B34D20386E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07906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50C5ED-B898-41B6-98BD-624E715298EF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397894-500B-4759-8890-D1A1D18FA1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AF395F-D17A-49CC-B7DA-DC3FF738B890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926796-77B7-4C43-A1B4-2AD56E64F9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E044E-DE57-4836-A050-81C435E1B765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B682BB-AC1D-4DF8-8EFD-AD1863BB5B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CAF03-FF3D-4964-B0C8-51779E80979A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763A6-5A0B-49B2-8190-77972A5F8E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F1A65B-11C9-4B26-9D23-DCC989B647FE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8B90EC-1AF1-415D-99C0-F88F04AABB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FAE6D3-D4A1-41BE-A7BF-6C37F8F0E9E2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66FFE8-37D0-4079-967C-6A5004AED1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F43D4-22BE-40DF-BE07-50649CE4B6E9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3D562A-4627-425D-9CC5-445A739573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952E08-A91F-4AA2-A4C1-26EE47574F58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8A8E06-8B10-4219-8B53-79778FC939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DA5D3-F114-44B9-802C-93EC702F3CC7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00622-5934-4277-814A-ECF3511713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3FE934-2F4E-4441-88B8-9874703C67F2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6AAD24-4056-4169-8A00-FE7385EC0C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85DBD4-2344-4C40-8136-308B87963474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736F4C-24DC-438A-9637-A2F7FFFD77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912C993-A247-41A2-ABE4-522EC29DBC1E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8453250-DF46-44E6-A277-9327E8AD8A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jc.cas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30" descr="logolinkI_b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40025" y="333375"/>
            <a:ext cx="3744913" cy="1071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66" name="Group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7497792"/>
              </p:ext>
            </p:extLst>
          </p:nvPr>
        </p:nvGraphicFramePr>
        <p:xfrm>
          <a:off x="1547813" y="2205038"/>
          <a:ext cx="6096000" cy="3674745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Dana Zajíčková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prezentace (DUMu)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Stratifikace národního jazyka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Tematická oblast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Česky jazyk a literatura pro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I. ročník oboru Krajinář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1. 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Datum vzniku: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září 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47813" y="5805488"/>
            <a:ext cx="6119812" cy="915987"/>
          </a:xfrm>
        </p:spPr>
        <p:txBody>
          <a:bodyPr/>
          <a:lstStyle/>
          <a:p>
            <a:pPr>
              <a:defRPr/>
            </a:pPr>
            <a:r>
              <a:rPr lang="cs-CZ" sz="1400" b="1" i="1" dirty="0">
                <a:cs typeface="Arial" charset="0"/>
              </a:rPr>
              <a:t>Uvedení autoři, není-li uvedeno jinak, jsou autory tohoto výukového materiálu a všech jeho částí. Tento projekt je spolufinancován ESF a státním rozpočtem ČR</a:t>
            </a:r>
            <a:endParaRPr lang="cs-CZ" sz="1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Cílem vyučovacího předmětu ČESKÝ JAZYK je rozvíjet </a:t>
            </a:r>
            <a:r>
              <a:rPr lang="cs-CZ" dirty="0"/>
              <a:t>komunikační </a:t>
            </a:r>
            <a:r>
              <a:rPr lang="cs-CZ" dirty="0" smtClean="0"/>
              <a:t>kompetence </a:t>
            </a:r>
            <a:r>
              <a:rPr lang="cs-CZ" dirty="0"/>
              <a:t>žáků a naučit je užívat </a:t>
            </a:r>
            <a:r>
              <a:rPr lang="cs-CZ" dirty="0" smtClean="0"/>
              <a:t>jazyk </a:t>
            </a:r>
            <a:r>
              <a:rPr lang="cs-CZ" dirty="0"/>
              <a:t>jako </a:t>
            </a:r>
            <a:r>
              <a:rPr lang="cs-CZ" dirty="0" smtClean="0"/>
              <a:t>prostředek </a:t>
            </a:r>
            <a:r>
              <a:rPr lang="cs-CZ" dirty="0"/>
              <a:t>k dorozumívání a myšlení, k přijímání, sdělování a výměně informací na základě jazykových a slohových znalostí. </a:t>
            </a:r>
            <a:r>
              <a:rPr lang="cs-CZ" dirty="0" smtClean="0"/>
              <a:t>Žáci chápou jazyk </a:t>
            </a:r>
            <a:r>
              <a:rPr lang="cs-CZ" dirty="0"/>
              <a:t>jako </a:t>
            </a:r>
            <a:r>
              <a:rPr lang="cs-CZ" dirty="0" smtClean="0"/>
              <a:t>systém, rozlišují </a:t>
            </a:r>
            <a:r>
              <a:rPr lang="cs-CZ" dirty="0"/>
              <a:t>spisovný jazyk a nespisovné </a:t>
            </a:r>
            <a:r>
              <a:rPr lang="cs-CZ" dirty="0" smtClean="0"/>
              <a:t>útvary.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Tématem této prezentace je stratifikace národního jazyka.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70C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Stratifikace národního jazyka</a:t>
            </a:r>
          </a:p>
        </p:txBody>
      </p:sp>
      <p:pic>
        <p:nvPicPr>
          <p:cNvPr id="1638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2798763"/>
            <a:ext cx="1366838" cy="163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4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67175" y="2744788"/>
            <a:ext cx="1368425" cy="1712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315075" y="2744788"/>
            <a:ext cx="1301750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70C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Spisovná čeština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uplatňuje </a:t>
            </a:r>
            <a:r>
              <a:rPr lang="cs-CZ" sz="2800" dirty="0"/>
              <a:t>se ve veřejné komunikaci, převážně psané, oficiálního </a:t>
            </a:r>
            <a:r>
              <a:rPr lang="cs-CZ" sz="2800" dirty="0" smtClean="0"/>
              <a:t>charakteru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jazyk </a:t>
            </a:r>
            <a:r>
              <a:rPr lang="cs-CZ" sz="2800" dirty="0"/>
              <a:t>vzdělávání, zákonodárství, administrativy, sdělovacích prostředků, v převážné většině i umělecké </a:t>
            </a:r>
            <a:r>
              <a:rPr lang="cs-CZ" sz="2800" dirty="0" smtClean="0"/>
              <a:t>literatury</a:t>
            </a:r>
            <a:endParaRPr lang="cs-CZ" sz="28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5963" y="3500438"/>
            <a:ext cx="2857500" cy="276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70C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Rozvrstvení spisovné češtiny</a:t>
            </a:r>
            <a:endParaRPr lang="cs-CZ" smtClean="0">
              <a:solidFill>
                <a:srgbClr val="0070C0"/>
              </a:solidFill>
            </a:endParaRP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4000" smtClean="0"/>
              <a:t>prostředky </a:t>
            </a:r>
            <a:r>
              <a:rPr lang="cs-CZ" sz="4000" b="1" i="1" smtClean="0">
                <a:solidFill>
                  <a:srgbClr val="00B050"/>
                </a:solidFill>
              </a:rPr>
              <a:t>knižní</a:t>
            </a:r>
            <a:r>
              <a:rPr lang="cs-CZ" sz="4000" i="1" smtClean="0"/>
              <a:t> – </a:t>
            </a:r>
            <a:r>
              <a:rPr lang="cs-CZ" sz="4000" smtClean="0"/>
              <a:t>se uplatňují převážně v textech psaných</a:t>
            </a:r>
            <a:endParaRPr lang="cs-CZ" sz="4000" i="1" smtClean="0"/>
          </a:p>
          <a:p>
            <a:pPr eaLnBrk="1" hangingPunct="1"/>
            <a:r>
              <a:rPr lang="cs-CZ" sz="4000" smtClean="0"/>
              <a:t>prostředky</a:t>
            </a:r>
            <a:r>
              <a:rPr lang="cs-CZ" sz="4000" i="1" smtClean="0"/>
              <a:t> </a:t>
            </a:r>
            <a:r>
              <a:rPr lang="cs-CZ" sz="4000" b="1" i="1" smtClean="0">
                <a:solidFill>
                  <a:srgbClr val="00B050"/>
                </a:solidFill>
              </a:rPr>
              <a:t>neutrální</a:t>
            </a:r>
            <a:r>
              <a:rPr lang="cs-CZ" sz="4000" b="1" smtClean="0">
                <a:solidFill>
                  <a:srgbClr val="00B050"/>
                </a:solidFill>
              </a:rPr>
              <a:t> </a:t>
            </a:r>
          </a:p>
          <a:p>
            <a:pPr eaLnBrk="1" hangingPunct="1"/>
            <a:r>
              <a:rPr lang="cs-CZ" sz="4000" smtClean="0"/>
              <a:t>prostředky</a:t>
            </a:r>
            <a:r>
              <a:rPr lang="cs-CZ" sz="4000" i="1" smtClean="0"/>
              <a:t> </a:t>
            </a:r>
            <a:r>
              <a:rPr lang="cs-CZ" sz="4000" b="1" i="1" smtClean="0">
                <a:solidFill>
                  <a:srgbClr val="00B050"/>
                </a:solidFill>
              </a:rPr>
              <a:t>hovorové</a:t>
            </a:r>
            <a:r>
              <a:rPr lang="cs-CZ" sz="4000" i="1" smtClean="0"/>
              <a:t> - </a:t>
            </a:r>
            <a:r>
              <a:rPr lang="cs-CZ" sz="4000" smtClean="0"/>
              <a:t>prostředky hovorové se uplatňují především v mluvě, v hovoru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70C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Tzv. </a:t>
            </a:r>
            <a:r>
              <a:rPr lang="cs-CZ" b="1" i="1" smtClean="0">
                <a:solidFill>
                  <a:srgbClr val="0070C0"/>
                </a:solidFill>
              </a:rPr>
              <a:t>hovorová čeština</a:t>
            </a:r>
            <a:endParaRPr lang="cs-CZ" smtClean="0">
              <a:solidFill>
                <a:srgbClr val="0070C0"/>
              </a:solidFill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hovorový styl spisovného jazyka</a:t>
            </a:r>
          </a:p>
          <a:p>
            <a:pPr eaLnBrk="1" hangingPunct="1"/>
            <a:r>
              <a:rPr lang="cs-CZ" smtClean="0"/>
              <a:t>je mluvenou podobou češtiny spisovné (mluveným spisovným vyjadřováním)</a:t>
            </a:r>
          </a:p>
          <a:p>
            <a:pPr eaLnBrk="1" hangingPunct="1"/>
            <a:r>
              <a:rPr lang="cs-CZ" smtClean="0"/>
              <a:t>řídí se spisovnou normou</a:t>
            </a:r>
          </a:p>
          <a:p>
            <a:pPr eaLnBrk="1" hangingPunct="1"/>
            <a:r>
              <a:rPr lang="cs-CZ" smtClean="0"/>
              <a:t>odráží progresivní vývojové tendence češtiny  (je tolerantní k jazykovým prostředkům, které ještě nebyly uznány za spisovné - nebyly zatím kodifikovány v jazykovědných příručkách)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70C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Uplatnění češtiny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>
                <a:solidFill>
                  <a:srgbClr val="FF0000"/>
                </a:solidFill>
              </a:rPr>
              <a:t>hovorový </a:t>
            </a:r>
            <a:r>
              <a:rPr lang="cs-CZ" b="1" dirty="0">
                <a:solidFill>
                  <a:srgbClr val="FF0000"/>
                </a:solidFill>
              </a:rPr>
              <a:t>styl spisovné češtiny </a:t>
            </a:r>
            <a:r>
              <a:rPr lang="cs-CZ" dirty="0"/>
              <a:t>se uplatňuje v mluvených projevech veřejného, oficiálního, prestižního rázu 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 </a:t>
            </a:r>
            <a:r>
              <a:rPr lang="cs-CZ" dirty="0"/>
              <a:t>konverzaci soukromé nebo </a:t>
            </a:r>
            <a:r>
              <a:rPr lang="cs-CZ" dirty="0" smtClean="0"/>
              <a:t>neveřejné </a:t>
            </a:r>
            <a:r>
              <a:rPr lang="cs-CZ" dirty="0"/>
              <a:t>volíme většinou </a:t>
            </a:r>
            <a:r>
              <a:rPr lang="cs-CZ" b="1" dirty="0">
                <a:solidFill>
                  <a:srgbClr val="FF0000"/>
                </a:solidFill>
              </a:rPr>
              <a:t>některý z typů mluvy </a:t>
            </a:r>
            <a:r>
              <a:rPr lang="cs-CZ" b="1" dirty="0" smtClean="0">
                <a:solidFill>
                  <a:srgbClr val="FF0000"/>
                </a:solidFill>
              </a:rPr>
              <a:t>nespisovné </a:t>
            </a:r>
            <a:r>
              <a:rPr lang="cs-CZ" dirty="0"/>
              <a:t>(</a:t>
            </a:r>
            <a:r>
              <a:rPr lang="cs-CZ" dirty="0" smtClean="0"/>
              <a:t>odráží </a:t>
            </a:r>
            <a:r>
              <a:rPr lang="cs-CZ" dirty="0"/>
              <a:t>se v ní sociální a regionální příslušnost jednotlivých mluvčích): </a:t>
            </a: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- </a:t>
            </a:r>
            <a:r>
              <a:rPr lang="cs-CZ" dirty="0" smtClean="0">
                <a:solidFill>
                  <a:srgbClr val="FF0000"/>
                </a:solidFill>
              </a:rPr>
              <a:t>místní </a:t>
            </a:r>
            <a:r>
              <a:rPr lang="cs-CZ" dirty="0">
                <a:solidFill>
                  <a:srgbClr val="FF0000"/>
                </a:solidFill>
              </a:rPr>
              <a:t>nářečí (dialekt</a:t>
            </a:r>
            <a:r>
              <a:rPr lang="cs-CZ" dirty="0"/>
              <a:t>); </a:t>
            </a:r>
            <a:endParaRPr lang="cs-CZ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 smtClean="0">
                <a:solidFill>
                  <a:srgbClr val="FF0000"/>
                </a:solidFill>
              </a:rPr>
              <a:t>nadnářeční </a:t>
            </a:r>
            <a:r>
              <a:rPr lang="cs-CZ" dirty="0">
                <a:solidFill>
                  <a:srgbClr val="FF0000"/>
                </a:solidFill>
              </a:rPr>
              <a:t>mluvu větších </a:t>
            </a:r>
            <a:r>
              <a:rPr lang="cs-CZ" dirty="0" smtClean="0">
                <a:solidFill>
                  <a:srgbClr val="FF0000"/>
                </a:solidFill>
              </a:rPr>
              <a:t>oblastí: (interdialekt</a:t>
            </a:r>
            <a:r>
              <a:rPr lang="cs-CZ" dirty="0"/>
              <a:t>) - </a:t>
            </a:r>
            <a:r>
              <a:rPr lang="cs-CZ" dirty="0" smtClean="0"/>
              <a:t>		v</a:t>
            </a:r>
            <a:r>
              <a:rPr lang="cs-CZ" dirty="0"/>
              <a:t> Čechách </a:t>
            </a:r>
            <a:r>
              <a:rPr lang="cs-CZ" dirty="0" smtClean="0">
                <a:solidFill>
                  <a:srgbClr val="FF0000"/>
                </a:solidFill>
              </a:rPr>
              <a:t>obecná čeština</a:t>
            </a:r>
            <a:r>
              <a:rPr lang="cs-CZ" dirty="0" smtClean="0"/>
              <a:t>,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	na </a:t>
            </a:r>
            <a:r>
              <a:rPr lang="cs-CZ" dirty="0"/>
              <a:t>Moravě některý z moravských </a:t>
            </a:r>
            <a:r>
              <a:rPr lang="cs-CZ" dirty="0" smtClean="0"/>
              <a:t>interdialektů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	městskou </a:t>
            </a:r>
            <a:r>
              <a:rPr lang="cs-CZ" dirty="0"/>
              <a:t>mluvu (městský interdialekt</a:t>
            </a:r>
            <a:r>
              <a:rPr lang="cs-CZ" dirty="0" smtClean="0"/>
              <a:t>)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dirty="0"/>
              <a:t>specifickou mluvu různých profesních nebo zájmových skupin (</a:t>
            </a:r>
            <a:r>
              <a:rPr lang="cs-CZ" dirty="0">
                <a:solidFill>
                  <a:srgbClr val="FF0000"/>
                </a:solidFill>
              </a:rPr>
              <a:t>profesní mluvu, slang, argot</a:t>
            </a:r>
            <a:r>
              <a:rPr lang="cs-CZ" dirty="0" smtClean="0"/>
              <a:t>)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70C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Tradiční teritoriální dialekt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označení </a:t>
            </a:r>
            <a:r>
              <a:rPr lang="cs-CZ" dirty="0"/>
              <a:t>pro nářečí určitého ohraničeného území (</a:t>
            </a:r>
            <a:r>
              <a:rPr lang="cs-CZ" dirty="0" smtClean="0"/>
              <a:t>teritoria)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přenášené </a:t>
            </a:r>
            <a:r>
              <a:rPr lang="cs-CZ" dirty="0"/>
              <a:t>(již několik století) ústní </a:t>
            </a:r>
            <a:r>
              <a:rPr lang="cs-CZ" dirty="0" smtClean="0"/>
              <a:t>tradicí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</a:t>
            </a:r>
            <a:r>
              <a:rPr lang="cs-CZ" dirty="0"/>
              <a:t> aktivním hovoru se udržují mezi starší generací na </a:t>
            </a:r>
            <a:r>
              <a:rPr lang="cs-CZ" dirty="0" smtClean="0"/>
              <a:t>venkově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mladší </a:t>
            </a:r>
            <a:r>
              <a:rPr lang="cs-CZ" dirty="0"/>
              <a:t>lidé je užívají jako svou „rodinnou mluvu“ při konverzaci se svými staršími </a:t>
            </a:r>
            <a:r>
              <a:rPr lang="cs-CZ" dirty="0" smtClean="0"/>
              <a:t>příbuznými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tradiční nářečí dnes pomalu zanikají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70C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Nářečí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u="sng" dirty="0">
                <a:solidFill>
                  <a:srgbClr val="C00000"/>
                </a:solidFill>
              </a:rPr>
              <a:t>česká nářečí </a:t>
            </a:r>
            <a:endParaRPr lang="cs-CZ" dirty="0">
              <a:solidFill>
                <a:srgbClr val="C0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b="1" i="1" u="sng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u="sng" dirty="0" smtClean="0">
                <a:solidFill>
                  <a:srgbClr val="00B050"/>
                </a:solidFill>
              </a:rPr>
              <a:t>středomoravská </a:t>
            </a:r>
            <a:r>
              <a:rPr lang="cs-CZ" b="1" i="1" u="sng" dirty="0">
                <a:solidFill>
                  <a:srgbClr val="00B050"/>
                </a:solidFill>
              </a:rPr>
              <a:t>(hanácká) nářečí </a:t>
            </a:r>
            <a:endParaRPr lang="cs-CZ" dirty="0">
              <a:solidFill>
                <a:srgbClr val="00B05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u="sng" dirty="0">
                <a:solidFill>
                  <a:srgbClr val="7030A0"/>
                </a:solidFill>
              </a:rPr>
              <a:t>východomoravská (moravskoslovenská) nářečí </a:t>
            </a:r>
            <a:endParaRPr lang="cs-CZ" dirty="0">
              <a:solidFill>
                <a:srgbClr val="7030A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u="sng" dirty="0">
                <a:solidFill>
                  <a:schemeClr val="accent2">
                    <a:lumMod val="50000"/>
                  </a:schemeClr>
                </a:solidFill>
              </a:rPr>
              <a:t>slezská (lašská) nářečí 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>
                <a:solidFill>
                  <a:srgbClr val="C00000"/>
                </a:solidFill>
              </a:rPr>
              <a:t>dej mouku ze </a:t>
            </a:r>
            <a:r>
              <a:rPr lang="cs-CZ" i="1" dirty="0" err="1">
                <a:solidFill>
                  <a:srgbClr val="C00000"/>
                </a:solidFill>
              </a:rPr>
              <a:t>mlejna</a:t>
            </a:r>
            <a:r>
              <a:rPr lang="cs-CZ" i="1" dirty="0">
                <a:solidFill>
                  <a:srgbClr val="C00000"/>
                </a:solidFill>
              </a:rPr>
              <a:t> na </a:t>
            </a:r>
            <a:r>
              <a:rPr lang="cs-CZ" i="1" dirty="0" err="1">
                <a:solidFill>
                  <a:srgbClr val="C00000"/>
                </a:solidFill>
              </a:rPr>
              <a:t>vozejk</a:t>
            </a:r>
            <a:r>
              <a:rPr lang="cs-CZ" i="1" dirty="0">
                <a:solidFill>
                  <a:srgbClr val="C00000"/>
                </a:solidFill>
              </a:rPr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/>
              <a:t>dé</a:t>
            </a:r>
            <a:r>
              <a:rPr lang="cs-CZ" i="1" dirty="0"/>
              <a:t> </a:t>
            </a:r>
            <a:r>
              <a:rPr lang="cs-CZ" i="1" dirty="0" err="1"/>
              <a:t>móku</a:t>
            </a:r>
            <a:r>
              <a:rPr lang="cs-CZ" i="1" dirty="0"/>
              <a:t> ze </a:t>
            </a:r>
            <a:r>
              <a:rPr lang="cs-CZ" i="1" dirty="0" err="1"/>
              <a:t>mléna</a:t>
            </a:r>
            <a:r>
              <a:rPr lang="cs-CZ" i="1" dirty="0"/>
              <a:t> na </a:t>
            </a:r>
            <a:r>
              <a:rPr lang="cs-CZ" i="1" dirty="0" err="1"/>
              <a:t>vozék</a:t>
            </a:r>
            <a:r>
              <a:rPr lang="cs-CZ" i="1" dirty="0"/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>
                <a:solidFill>
                  <a:srgbClr val="7030A0"/>
                </a:solidFill>
              </a:rPr>
              <a:t>daj</a:t>
            </a:r>
            <a:r>
              <a:rPr lang="cs-CZ" i="1" dirty="0">
                <a:solidFill>
                  <a:srgbClr val="7030A0"/>
                </a:solidFill>
              </a:rPr>
              <a:t> </a:t>
            </a:r>
            <a:r>
              <a:rPr lang="cs-CZ" i="1" dirty="0" err="1">
                <a:solidFill>
                  <a:srgbClr val="7030A0"/>
                </a:solidFill>
              </a:rPr>
              <a:t>múku</a:t>
            </a:r>
            <a:r>
              <a:rPr lang="cs-CZ" i="1" dirty="0">
                <a:solidFill>
                  <a:srgbClr val="7030A0"/>
                </a:solidFill>
              </a:rPr>
              <a:t> ze mlýna na vozík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i="1" dirty="0" err="1" smtClean="0">
                <a:solidFill>
                  <a:schemeClr val="accent2">
                    <a:lumMod val="50000"/>
                  </a:schemeClr>
                </a:solidFill>
              </a:rPr>
              <a:t>daj</a:t>
            </a:r>
            <a:r>
              <a:rPr lang="cs-CZ" i="1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muku ze </a:t>
            </a:r>
            <a:r>
              <a:rPr lang="cs-CZ" i="1" dirty="0" err="1">
                <a:solidFill>
                  <a:schemeClr val="accent2">
                    <a:lumMod val="50000"/>
                  </a:schemeClr>
                </a:solidFill>
              </a:rPr>
              <a:t>młyna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 na </a:t>
            </a:r>
            <a:r>
              <a:rPr lang="cs-CZ" i="1" dirty="0" err="1">
                <a:solidFill>
                  <a:schemeClr val="accent2">
                    <a:lumMod val="50000"/>
                  </a:schemeClr>
                </a:solidFill>
              </a:rPr>
              <a:t>vozik</a:t>
            </a:r>
            <a:r>
              <a:rPr lang="cs-CZ" i="1" dirty="0">
                <a:solidFill>
                  <a:schemeClr val="accent2">
                    <a:lumMod val="50000"/>
                  </a:schemeClr>
                </a:solidFill>
              </a:rPr>
              <a:t>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33463" y="676275"/>
            <a:ext cx="7077075" cy="5505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70C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„Odumírání“ dialektů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počátky spjaty se zrušením nevolnictví - lidé se mohli svobodně stěhovat</a:t>
            </a:r>
          </a:p>
          <a:p>
            <a:pPr eaLnBrk="1" hangingPunct="1"/>
            <a:r>
              <a:rPr lang="cs-CZ" smtClean="0"/>
              <a:t>zavedení povinné školní docházky - zkvalitnění školního vzdělání v mateřském jazyce </a:t>
            </a:r>
          </a:p>
          <a:p>
            <a:pPr eaLnBrk="1" hangingPunct="1"/>
            <a:r>
              <a:rPr lang="cs-CZ" smtClean="0"/>
              <a:t>velké množství venkovského obyvatelstva našlo práci v městských továrnách</a:t>
            </a:r>
          </a:p>
          <a:p>
            <a:pPr eaLnBrk="1" hangingPunct="1"/>
            <a:r>
              <a:rPr lang="cs-CZ" smtClean="0"/>
              <a:t>vliv na rozšíření povědomí o spisovném jazyce - vznik rozhlasu a televize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70C0"/>
            </a:solidFill>
          </a:ln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70C0"/>
                </a:solidFill>
              </a:rPr>
              <a:t>Interdialekty (nadnářečí)</a:t>
            </a:r>
            <a:r>
              <a:rPr lang="cs-CZ" dirty="0">
                <a:solidFill>
                  <a:srgbClr val="0070C0"/>
                </a:solidFill>
              </a:rPr>
              <a:t/>
            </a:r>
            <a:br>
              <a:rPr lang="cs-CZ" dirty="0">
                <a:solidFill>
                  <a:srgbClr val="0070C0"/>
                </a:solidFill>
              </a:rPr>
            </a:b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4000" dirty="0" smtClean="0"/>
              <a:t>vznikají </a:t>
            </a:r>
            <a:r>
              <a:rPr lang="cs-CZ" sz="4000" dirty="0"/>
              <a:t>jednak sbližováním jednotlivých nářečí v určitém větším regionu (stírají se jejich nejvýraznější nářeční rozdíly), jednak pronikáním spisovné češtiny do tradičních </a:t>
            </a:r>
            <a:r>
              <a:rPr lang="cs-CZ" sz="4000" dirty="0" smtClean="0"/>
              <a:t>nářečí</a:t>
            </a:r>
            <a:endParaRPr lang="cs-CZ" sz="40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22225" y="476250"/>
            <a:ext cx="8780463" cy="504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xfrm>
            <a:off x="1187450" y="5373688"/>
            <a:ext cx="6697663" cy="1347787"/>
          </a:xfrm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sz="1800" b="1" smtClean="0">
                <a:solidFill>
                  <a:schemeClr val="tx1"/>
                </a:solidFill>
              </a:rPr>
              <a:t>Nářečí češtiny: 1 – česká skupina (podskupiny: 1a – severovýchodočeská, 1b – středočeská, 1c – jihozápadočeská, 1d – českomoravská), 2 – středomoravská skupina, 3 – východomoravská skupina, 4 – slezská skupina (4a – slezskomoravská podskupina, 4b – slezskopolská podskupina), 5 – nářečně různorodé oblasti.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70C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Čtyři hlavní interdialekty</a:t>
            </a:r>
            <a:endParaRPr lang="cs-CZ" smtClean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dirty="0">
                <a:solidFill>
                  <a:srgbClr val="00B050"/>
                </a:solidFill>
              </a:rPr>
              <a:t>obecná </a:t>
            </a:r>
            <a:r>
              <a:rPr lang="cs-CZ" b="1" i="1" dirty="0" smtClean="0">
                <a:solidFill>
                  <a:srgbClr val="00B050"/>
                </a:solidFill>
              </a:rPr>
              <a:t>čeština </a:t>
            </a:r>
            <a:r>
              <a:rPr lang="cs-CZ" b="1" i="1" dirty="0" smtClean="0"/>
              <a:t>- </a:t>
            </a:r>
            <a:r>
              <a:rPr lang="cs-CZ" b="1" dirty="0"/>
              <a:t>vycházející ze středočeského nářečí </a:t>
            </a:r>
            <a:r>
              <a:rPr lang="cs-CZ" dirty="0"/>
              <a:t>a obsahující hláskoslovné a tvaroslovné prvky společné všem českým </a:t>
            </a:r>
            <a:r>
              <a:rPr lang="cs-CZ" dirty="0" smtClean="0"/>
              <a:t>dialektům; </a:t>
            </a:r>
            <a:r>
              <a:rPr lang="cs-CZ" dirty="0"/>
              <a:t>její nejvyhraněnější podobou je tzv. „pražština</a:t>
            </a:r>
            <a:r>
              <a:rPr lang="cs-CZ" dirty="0" smtClean="0"/>
              <a:t>“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i="1" dirty="0" smtClean="0"/>
              <a:t>(</a:t>
            </a:r>
            <a:r>
              <a:rPr lang="cs-CZ" i="1" dirty="0"/>
              <a:t>už jsi </a:t>
            </a:r>
            <a:r>
              <a:rPr lang="cs-CZ" i="1" dirty="0" err="1"/>
              <a:t>velk</a:t>
            </a:r>
            <a:r>
              <a:rPr lang="cs-CZ" b="1" i="1" dirty="0" err="1"/>
              <a:t>ej</a:t>
            </a:r>
            <a:r>
              <a:rPr lang="cs-CZ" i="1" dirty="0"/>
              <a:t>, buď </a:t>
            </a:r>
            <a:r>
              <a:rPr lang="cs-CZ" i="1" dirty="0" err="1" smtClean="0"/>
              <a:t>hodn</a:t>
            </a:r>
            <a:r>
              <a:rPr lang="cs-CZ" b="1" i="1" dirty="0" err="1" smtClean="0"/>
              <a:t>ej</a:t>
            </a:r>
            <a:r>
              <a:rPr lang="cs-CZ" i="1" dirty="0" smtClean="0"/>
              <a:t>)</a:t>
            </a:r>
            <a:endParaRPr lang="cs-CZ" b="1" i="1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dirty="0" smtClean="0">
                <a:solidFill>
                  <a:srgbClr val="00B050"/>
                </a:solidFill>
              </a:rPr>
              <a:t>obecná hanáčtina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dirty="0" smtClean="0">
                <a:solidFill>
                  <a:srgbClr val="00B050"/>
                </a:solidFill>
              </a:rPr>
              <a:t>obecná </a:t>
            </a:r>
            <a:r>
              <a:rPr lang="cs-CZ" b="1" i="1" dirty="0">
                <a:solidFill>
                  <a:srgbClr val="00B050"/>
                </a:solidFill>
              </a:rPr>
              <a:t>moravská </a:t>
            </a:r>
            <a:r>
              <a:rPr lang="cs-CZ" b="1" i="1" dirty="0" smtClean="0">
                <a:solidFill>
                  <a:srgbClr val="00B050"/>
                </a:solidFill>
              </a:rPr>
              <a:t>slovenština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dirty="0" smtClean="0">
                <a:solidFill>
                  <a:srgbClr val="00B050"/>
                </a:solidFill>
              </a:rPr>
              <a:t>obecná </a:t>
            </a:r>
            <a:r>
              <a:rPr lang="cs-CZ" b="1" i="1" dirty="0">
                <a:solidFill>
                  <a:srgbClr val="00B050"/>
                </a:solidFill>
              </a:rPr>
              <a:t>laština (</a:t>
            </a:r>
            <a:r>
              <a:rPr lang="cs-CZ" b="1" i="1" dirty="0" err="1">
                <a:solidFill>
                  <a:srgbClr val="00B050"/>
                </a:solidFill>
              </a:rPr>
              <a:t>slezština</a:t>
            </a:r>
            <a:r>
              <a:rPr lang="cs-CZ" b="1" i="1" dirty="0" smtClean="0">
                <a:solidFill>
                  <a:srgbClr val="00B050"/>
                </a:solidFill>
              </a:rPr>
              <a:t>)</a:t>
            </a:r>
            <a:endParaRPr lang="cs-CZ" dirty="0">
              <a:solidFill>
                <a:srgbClr val="00B05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75" y="571500"/>
            <a:ext cx="42862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70C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Sociolekty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vypovídají o naší příslušnosti k nějaké profesní nebo zájmové </a:t>
            </a:r>
            <a:r>
              <a:rPr lang="cs-CZ" dirty="0" smtClean="0"/>
              <a:t>skupině: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	</a:t>
            </a:r>
            <a:r>
              <a:rPr lang="cs-CZ" dirty="0" smtClean="0"/>
              <a:t>- </a:t>
            </a:r>
            <a:r>
              <a:rPr lang="cs-CZ" sz="4400" b="1" i="1" dirty="0">
                <a:solidFill>
                  <a:srgbClr val="00B050"/>
                </a:solidFill>
              </a:rPr>
              <a:t>profesní mluva, </a:t>
            </a:r>
            <a:endParaRPr lang="cs-CZ" sz="4400" b="1" i="1" dirty="0" smtClean="0">
              <a:solidFill>
                <a:srgbClr val="00B050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400" b="1" i="1" dirty="0">
                <a:solidFill>
                  <a:srgbClr val="00B050"/>
                </a:solidFill>
              </a:rPr>
              <a:t>	</a:t>
            </a:r>
            <a:r>
              <a:rPr lang="cs-CZ" sz="4400" b="1" i="1" dirty="0" smtClean="0">
                <a:solidFill>
                  <a:srgbClr val="00B050"/>
                </a:solidFill>
              </a:rPr>
              <a:t>- slang,</a:t>
            </a:r>
            <a:endParaRPr lang="cs-CZ" sz="4400" b="1" dirty="0" smtClean="0">
              <a:solidFill>
                <a:srgbClr val="00B050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400" b="1" i="1" dirty="0">
                <a:solidFill>
                  <a:srgbClr val="00B050"/>
                </a:solidFill>
              </a:rPr>
              <a:t>	</a:t>
            </a:r>
            <a:r>
              <a:rPr lang="cs-CZ" sz="4400" b="1" i="1" dirty="0" smtClean="0">
                <a:solidFill>
                  <a:srgbClr val="00B050"/>
                </a:solidFill>
              </a:rPr>
              <a:t>- argot</a:t>
            </a:r>
            <a:r>
              <a:rPr lang="cs-CZ" i="1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70C0"/>
            </a:solidFill>
          </a:ln>
        </p:spPr>
        <p:txBody>
          <a:bodyPr/>
          <a:lstStyle/>
          <a:p>
            <a:pPr marL="342900" indent="-342900" eaLnBrk="1" hangingPunct="1"/>
            <a:r>
              <a:rPr lang="cs-CZ" sz="3600" b="1" smtClean="0">
                <a:solidFill>
                  <a:srgbClr val="0070C0"/>
                </a:solidFill>
              </a:rPr>
              <a:t>Profesní mluva</a:t>
            </a:r>
            <a:br>
              <a:rPr lang="cs-CZ" sz="3600" b="1" smtClean="0">
                <a:solidFill>
                  <a:srgbClr val="0070C0"/>
                </a:solidFill>
              </a:rPr>
            </a:br>
            <a:endParaRPr lang="cs-CZ" sz="3600" smtClean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vzniká </a:t>
            </a:r>
            <a:r>
              <a:rPr lang="cs-CZ" dirty="0"/>
              <a:t>mezi příslušníky určitého zaměstnání, kteří ve snaze o </a:t>
            </a:r>
            <a:r>
              <a:rPr lang="cs-CZ" i="1" dirty="0"/>
              <a:t>jazykovou hospodárnost, ekonomičnost</a:t>
            </a:r>
            <a:r>
              <a:rPr lang="cs-CZ" dirty="0"/>
              <a:t> si vytvářejí zkrácená pojmenování reálií své </a:t>
            </a:r>
            <a:r>
              <a:rPr lang="cs-CZ" dirty="0" smtClean="0"/>
              <a:t>profese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častá </a:t>
            </a:r>
            <a:r>
              <a:rPr lang="cs-CZ" dirty="0"/>
              <a:t>je </a:t>
            </a:r>
            <a:r>
              <a:rPr lang="cs-CZ" i="1" dirty="0" smtClean="0">
                <a:solidFill>
                  <a:srgbClr val="C00000"/>
                </a:solidFill>
              </a:rPr>
              <a:t>univerbizace</a:t>
            </a:r>
            <a:r>
              <a:rPr lang="cs-CZ" dirty="0" smtClean="0"/>
              <a:t> - tvoření </a:t>
            </a:r>
            <a:r>
              <a:rPr lang="cs-CZ" dirty="0"/>
              <a:t>jednoslovných pojmenování z </a:t>
            </a:r>
            <a:r>
              <a:rPr lang="cs-CZ" dirty="0" smtClean="0"/>
              <a:t>víceslovných. 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svou </a:t>
            </a:r>
            <a:r>
              <a:rPr lang="cs-CZ" dirty="0"/>
              <a:t>profesní mluvu mají např. horníci, železničáři, nejrůznější řemeslníci, zdravotníci 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p</a:t>
            </a:r>
            <a:r>
              <a:rPr lang="cs-CZ" dirty="0" smtClean="0"/>
              <a:t>rofesní mluva z</a:t>
            </a:r>
            <a:r>
              <a:rPr lang="cs-CZ" dirty="0"/>
              <a:t> lékařského prostředí: </a:t>
            </a:r>
            <a:r>
              <a:rPr lang="cs-CZ" i="1" dirty="0" err="1"/>
              <a:t>pacoš</a:t>
            </a:r>
            <a:r>
              <a:rPr lang="cs-CZ" i="1" dirty="0"/>
              <a:t> </a:t>
            </a:r>
            <a:r>
              <a:rPr lang="cs-CZ" dirty="0"/>
              <a:t>- pacient, </a:t>
            </a:r>
            <a:r>
              <a:rPr lang="cs-CZ" i="1" dirty="0" err="1"/>
              <a:t>žluťas</a:t>
            </a:r>
            <a:r>
              <a:rPr lang="cs-CZ" i="1" dirty="0"/>
              <a:t> - </a:t>
            </a:r>
            <a:r>
              <a:rPr lang="cs-CZ" dirty="0"/>
              <a:t>dítě s novorozeneckou </a:t>
            </a:r>
            <a:r>
              <a:rPr lang="cs-CZ" dirty="0" smtClean="0"/>
              <a:t>žloutenkou, </a:t>
            </a:r>
            <a:r>
              <a:rPr lang="cs-CZ" i="1" dirty="0" err="1"/>
              <a:t>reska</a:t>
            </a:r>
            <a:r>
              <a:rPr lang="cs-CZ" dirty="0"/>
              <a:t> - resuscitační oddělení, </a:t>
            </a:r>
            <a:r>
              <a:rPr lang="cs-CZ" i="1" dirty="0"/>
              <a:t>uspávač</a:t>
            </a:r>
            <a:r>
              <a:rPr lang="cs-CZ" dirty="0"/>
              <a:t> - anesteziolog, </a:t>
            </a:r>
            <a:r>
              <a:rPr lang="cs-CZ" i="1" dirty="0" err="1"/>
              <a:t>slepák</a:t>
            </a:r>
            <a:r>
              <a:rPr lang="cs-CZ" i="1" dirty="0"/>
              <a:t>, </a:t>
            </a:r>
            <a:r>
              <a:rPr lang="cs-CZ" i="1" dirty="0" err="1"/>
              <a:t>apenďour</a:t>
            </a:r>
            <a:r>
              <a:rPr lang="cs-CZ" dirty="0"/>
              <a:t> - slepé střevo, </a:t>
            </a:r>
            <a:r>
              <a:rPr lang="cs-CZ" i="1" dirty="0" err="1"/>
              <a:t>císařák</a:t>
            </a:r>
            <a:r>
              <a:rPr lang="cs-CZ" i="1" dirty="0"/>
              <a:t>, </a:t>
            </a:r>
            <a:r>
              <a:rPr lang="cs-CZ" i="1" dirty="0" err="1"/>
              <a:t>kajzr</a:t>
            </a:r>
            <a:r>
              <a:rPr lang="cs-CZ" dirty="0"/>
              <a:t> - císařský řez, </a:t>
            </a:r>
            <a:r>
              <a:rPr lang="cs-CZ" i="1" dirty="0"/>
              <a:t>studená klinika </a:t>
            </a:r>
            <a:r>
              <a:rPr lang="cs-CZ" dirty="0"/>
              <a:t>- </a:t>
            </a:r>
            <a:r>
              <a:rPr lang="cs-CZ" dirty="0" smtClean="0"/>
              <a:t>márnice 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70C0"/>
            </a:solidFill>
          </a:ln>
        </p:spPr>
        <p:txBody>
          <a:bodyPr/>
          <a:lstStyle/>
          <a:p>
            <a:pPr marL="342900" indent="-342900" eaLnBrk="1" hangingPunct="1"/>
            <a:r>
              <a:rPr lang="cs-CZ" sz="3600" b="1" smtClean="0">
                <a:solidFill>
                  <a:srgbClr val="0070C0"/>
                </a:solidFill>
              </a:rPr>
              <a:t>Slang</a:t>
            </a:r>
            <a:br>
              <a:rPr lang="cs-CZ" sz="3600" b="1" smtClean="0">
                <a:solidFill>
                  <a:srgbClr val="0070C0"/>
                </a:solidFill>
              </a:rPr>
            </a:br>
            <a:endParaRPr lang="cs-CZ" sz="3600" smtClean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mluva </a:t>
            </a:r>
            <a:r>
              <a:rPr lang="cs-CZ" dirty="0"/>
              <a:t>příslušníků rozličných zájmových skupin, </a:t>
            </a:r>
            <a:r>
              <a:rPr lang="cs-CZ" dirty="0" smtClean="0"/>
              <a:t>kteří </a:t>
            </a:r>
            <a:r>
              <a:rPr lang="cs-CZ" dirty="0"/>
              <a:t>vytvářejí na principu </a:t>
            </a:r>
            <a:r>
              <a:rPr lang="cs-CZ" i="1" dirty="0"/>
              <a:t>jazykové hry</a:t>
            </a:r>
            <a:r>
              <a:rPr lang="cs-CZ" dirty="0"/>
              <a:t> (např. využitím metafory aj. pojmenování na základě podobnosti, nebo pouhou obměnou běžného slova) synonymní </a:t>
            </a:r>
            <a:r>
              <a:rPr lang="cs-CZ" dirty="0" smtClean="0"/>
              <a:t>k</a:t>
            </a:r>
            <a:r>
              <a:rPr lang="cs-CZ" dirty="0"/>
              <a:t> původním neutrálním názvům.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slang </a:t>
            </a:r>
            <a:r>
              <a:rPr lang="cs-CZ" dirty="0"/>
              <a:t>rybářský, trampský, skautský, </a:t>
            </a:r>
            <a:r>
              <a:rPr lang="cs-CZ" dirty="0" smtClean="0"/>
              <a:t>sportovní, myslivecká mluva, školní </a:t>
            </a:r>
            <a:r>
              <a:rPr lang="cs-CZ" dirty="0"/>
              <a:t>slang </a:t>
            </a:r>
            <a:r>
              <a:rPr lang="cs-CZ" dirty="0" smtClean="0"/>
              <a:t>(</a:t>
            </a:r>
            <a:r>
              <a:rPr lang="cs-CZ" i="1" dirty="0" smtClean="0"/>
              <a:t>basa</a:t>
            </a:r>
            <a:r>
              <a:rPr lang="cs-CZ" i="1" dirty="0"/>
              <a:t>, </a:t>
            </a:r>
            <a:r>
              <a:rPr lang="cs-CZ" i="1" dirty="0" smtClean="0"/>
              <a:t>koule,, </a:t>
            </a:r>
            <a:r>
              <a:rPr lang="cs-CZ" i="1" dirty="0" err="1"/>
              <a:t>trojec</a:t>
            </a:r>
            <a:r>
              <a:rPr lang="cs-CZ" i="1" dirty="0" smtClean="0"/>
              <a:t>, </a:t>
            </a:r>
            <a:r>
              <a:rPr lang="cs-CZ" i="1" dirty="0"/>
              <a:t>šerif</a:t>
            </a:r>
            <a:r>
              <a:rPr lang="cs-CZ" dirty="0"/>
              <a:t>, </a:t>
            </a:r>
            <a:r>
              <a:rPr lang="cs-CZ" i="1" dirty="0"/>
              <a:t>bouda, </a:t>
            </a:r>
            <a:r>
              <a:rPr lang="cs-CZ" i="1" dirty="0" err="1"/>
              <a:t>vízo</a:t>
            </a:r>
            <a:r>
              <a:rPr lang="cs-CZ" dirty="0"/>
              <a:t> aj</a:t>
            </a:r>
            <a:r>
              <a:rPr lang="cs-CZ" dirty="0" smtClean="0"/>
              <a:t>. 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70C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0070C0"/>
                </a:solidFill>
              </a:rPr>
              <a:t>Argot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Argot se vytváří v „kriminalizovaném“ prostředí, např. v komunitách překupníků drog, narkomanů, "pasáků" a prostitutek, zlodějů apod</a:t>
            </a:r>
            <a:r>
              <a:rPr lang="cs-CZ" dirty="0" smtClean="0"/>
              <a:t>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</a:t>
            </a:r>
            <a:r>
              <a:rPr lang="cs-CZ" dirty="0" smtClean="0"/>
              <a:t>ytvoření </a:t>
            </a:r>
            <a:r>
              <a:rPr lang="cs-CZ" i="1" dirty="0"/>
              <a:t>tajné mluvy</a:t>
            </a:r>
            <a:r>
              <a:rPr lang="cs-CZ" dirty="0"/>
              <a:t>, které by okolí nerozumělo. 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Mluva </a:t>
            </a:r>
            <a:r>
              <a:rPr lang="cs-CZ" dirty="0"/>
              <a:t>„pražské galérky“ nebo „brněnské plotny“, zaznamenaných argotických mluv pražského a brněnského podsvětí z období mezi 1. a 2. světovou válkou. 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</a:t>
            </a:r>
            <a:r>
              <a:rPr lang="cs-CZ" dirty="0" smtClean="0"/>
              <a:t>ýznam </a:t>
            </a:r>
            <a:r>
              <a:rPr lang="cs-CZ" dirty="0"/>
              <a:t>některých argotismů může být </a:t>
            </a:r>
            <a:r>
              <a:rPr lang="cs-CZ" dirty="0" smtClean="0"/>
              <a:t>prozrazen - </a:t>
            </a:r>
            <a:r>
              <a:rPr lang="cs-CZ" dirty="0"/>
              <a:t> </a:t>
            </a:r>
            <a:r>
              <a:rPr lang="cs-CZ" dirty="0" smtClean="0"/>
              <a:t>je </a:t>
            </a:r>
            <a:r>
              <a:rPr lang="cs-CZ" dirty="0"/>
              <a:t>potřeba vytvořit pojmenování </a:t>
            </a:r>
            <a:r>
              <a:rPr lang="cs-CZ" dirty="0" smtClean="0"/>
              <a:t>nová. 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P</a:t>
            </a:r>
            <a:r>
              <a:rPr lang="cs-CZ" dirty="0" smtClean="0"/>
              <a:t>říklady </a:t>
            </a:r>
            <a:r>
              <a:rPr lang="cs-CZ" dirty="0"/>
              <a:t>argotických výrazů: </a:t>
            </a:r>
            <a:r>
              <a:rPr lang="cs-CZ" i="1" dirty="0"/>
              <a:t>vybílit káču, stříkačka, </a:t>
            </a:r>
            <a:r>
              <a:rPr lang="cs-CZ" i="1" dirty="0" err="1"/>
              <a:t>šplíchačka</a:t>
            </a:r>
            <a:r>
              <a:rPr lang="cs-CZ" i="1" dirty="0"/>
              <a:t>, </a:t>
            </a:r>
            <a:r>
              <a:rPr lang="cs-CZ" i="1" dirty="0" err="1"/>
              <a:t>chlupatej</a:t>
            </a:r>
            <a:r>
              <a:rPr lang="cs-CZ" i="1" dirty="0"/>
              <a:t>, </a:t>
            </a:r>
            <a:r>
              <a:rPr lang="cs-CZ" i="1" dirty="0" err="1"/>
              <a:t>lóve</a:t>
            </a:r>
            <a:r>
              <a:rPr lang="cs-CZ" i="1" dirty="0"/>
              <a:t>, dávat bacha, čokl, prachy, fízl, špicl, být v chládku, být v </a:t>
            </a:r>
            <a:r>
              <a:rPr lang="cs-CZ" i="1" dirty="0" err="1"/>
              <a:t>bryndě</a:t>
            </a:r>
            <a:r>
              <a:rPr lang="cs-CZ" i="1" dirty="0"/>
              <a:t>, mít kliku; </a:t>
            </a:r>
            <a:r>
              <a:rPr lang="cs-CZ" i="1" dirty="0" err="1"/>
              <a:t>rychna</a:t>
            </a:r>
            <a:r>
              <a:rPr lang="cs-CZ" i="1" dirty="0"/>
              <a:t>, pekle, </a:t>
            </a:r>
            <a:r>
              <a:rPr lang="cs-CZ" i="1" dirty="0" err="1"/>
              <a:t>lochna</a:t>
            </a:r>
            <a:r>
              <a:rPr lang="cs-CZ" i="1" dirty="0"/>
              <a:t>, </a:t>
            </a:r>
            <a:r>
              <a:rPr lang="cs-CZ" i="1" dirty="0" err="1"/>
              <a:t>lochčit</a:t>
            </a:r>
            <a:r>
              <a:rPr lang="cs-CZ" i="1" dirty="0"/>
              <a:t> se, </a:t>
            </a:r>
            <a:r>
              <a:rPr lang="cs-CZ" i="1" dirty="0" err="1" smtClean="0"/>
              <a:t>glocna</a:t>
            </a:r>
            <a:r>
              <a:rPr lang="cs-CZ" i="1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Kontrolní otázky</a:t>
            </a:r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3600" i="1" smtClean="0"/>
              <a:t>Kde se uplatňuje spisovná čeština?</a:t>
            </a:r>
          </a:p>
          <a:p>
            <a:pPr eaLnBrk="1" hangingPunct="1"/>
            <a:r>
              <a:rPr lang="cs-CZ" sz="3600" i="1" smtClean="0"/>
              <a:t>Proč dochází k postupnému „vymírání“ nářečí?</a:t>
            </a:r>
          </a:p>
          <a:p>
            <a:pPr eaLnBrk="1" hangingPunct="1"/>
            <a:r>
              <a:rPr lang="cs-CZ" sz="3600" i="1" smtClean="0"/>
              <a:t>Jaké nářečí je typické pro náš region?</a:t>
            </a:r>
          </a:p>
          <a:p>
            <a:pPr eaLnBrk="1" hangingPunct="1"/>
            <a:r>
              <a:rPr lang="cs-CZ" sz="3600" i="1" smtClean="0"/>
              <a:t>Jaké jsou znaky nářečí v našem regionu?</a:t>
            </a:r>
          </a:p>
          <a:p>
            <a:pPr eaLnBrk="1" hangingPunct="1"/>
            <a:r>
              <a:rPr lang="cs-CZ" sz="3600" i="1" smtClean="0"/>
              <a:t>Jak zjistíme, že určité slovo je spisovné?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Seznam obrázků</a:t>
            </a:r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1600" smtClean="0"/>
              <a:t>MAGAIRLIN.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2.9.2012]. Dostupný na WWW: &lt;http://cs.wikipedia.org/wiki/Soubor:Moravsk%C3%A1_n%C3%A1%C5%99e%C4%8D%C3%AD.png&gt;. </a:t>
            </a:r>
          </a:p>
          <a:p>
            <a:pPr eaLnBrk="1" hangingPunct="1"/>
            <a:r>
              <a:rPr lang="cs-CZ" sz="1600" smtClean="0"/>
              <a:t>PAJAST.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2.9.2012]. Dostupný na WWW: &lt;http://cs.wikipedia.org/wiki/Soubor:Czech_dialects.PNG&gt;. </a:t>
            </a:r>
          </a:p>
          <a:p>
            <a:pPr eaLnBrk="1" hangingPunct="1"/>
            <a:r>
              <a:rPr lang="cs-CZ" sz="1600" smtClean="0"/>
              <a:t>MAGAIRLIN. </a:t>
            </a:r>
            <a:r>
              <a:rPr lang="cs-CZ" sz="1600" i="1" smtClean="0"/>
              <a:t>Wikimedia Commons</a:t>
            </a:r>
            <a:r>
              <a:rPr lang="cs-CZ" sz="1600" smtClean="0"/>
              <a:t> [online]. [cit. 2.9.2012]. Dostupný na WWW: &lt;http://cs.wikipedia.org/wiki/Soubor:V_Prostijov%C4%9B_na_renko.jpg&gt;. </a:t>
            </a:r>
          </a:p>
          <a:p>
            <a:pPr eaLnBrk="1" hangingPunct="1"/>
            <a:r>
              <a:rPr lang="cs-CZ" sz="1600" smtClean="0"/>
              <a:t>Archiv autorky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Seznam zdrojů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Ústav pro jazyk český ČAV. [online]. [cit. 2012-09-02]. Dostupné z: </a:t>
            </a:r>
            <a:r>
              <a:rPr lang="cs-CZ" dirty="0" smtClean="0">
                <a:hlinkClick r:id="rId2"/>
              </a:rPr>
              <a:t>www.ujc.cas.cz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HOFFMANNOVÁ, Jana, Jaroslava JEŽKOVÁ a Jana VAŇKOVÁ. </a:t>
            </a:r>
            <a:r>
              <a:rPr lang="cs-CZ" i="1" dirty="0"/>
              <a:t>Komunikace a sloh</a:t>
            </a:r>
            <a:r>
              <a:rPr lang="cs-CZ" dirty="0"/>
              <a:t>: </a:t>
            </a:r>
            <a:r>
              <a:rPr lang="cs-CZ" i="1" dirty="0"/>
              <a:t>učebnice českého jazyka pro střední školy</a:t>
            </a:r>
            <a:r>
              <a:rPr lang="cs-CZ" dirty="0"/>
              <a:t>. 1. vyd. Plzeň: Fraus, 2009, 152 s. ISBN 978-807-2387-809.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MARTINEC</a:t>
            </a:r>
            <a:r>
              <a:rPr lang="cs-CZ" dirty="0"/>
              <a:t>, Ivo, Jana Marie TUŠKOVÁ a Ludmila ZIMOVÁ. </a:t>
            </a:r>
            <a:r>
              <a:rPr lang="cs-CZ" i="1" dirty="0"/>
              <a:t>Mluvnice</a:t>
            </a:r>
            <a:r>
              <a:rPr lang="cs-CZ" dirty="0"/>
              <a:t>: </a:t>
            </a:r>
            <a:r>
              <a:rPr lang="cs-CZ" i="1" dirty="0"/>
              <a:t>učebnice českého jazyka pro střední školy</a:t>
            </a:r>
            <a:r>
              <a:rPr lang="cs-CZ" dirty="0"/>
              <a:t>. 1. vyd. Plzeň: Fraus, 2009, 264 s. ISBN 978-807-2387-793. 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319</TotalTime>
  <Words>625</Words>
  <Application>Microsoft Office PowerPoint</Application>
  <PresentationFormat>Předvádění na obrazovce (4:3)</PresentationFormat>
  <Paragraphs>104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Prezentace aplikace PowerPoint</vt:lpstr>
      <vt:lpstr>Anotace</vt:lpstr>
      <vt:lpstr>Stratifikace národního jazyka</vt:lpstr>
      <vt:lpstr>Spisovná čeština</vt:lpstr>
      <vt:lpstr>Rozvrstvení spisovné češtiny</vt:lpstr>
      <vt:lpstr>Tzv. hovorová čeština</vt:lpstr>
      <vt:lpstr>Uplatnění češtiny</vt:lpstr>
      <vt:lpstr>Tradiční teritoriální dialekt</vt:lpstr>
      <vt:lpstr>Nářečí</vt:lpstr>
      <vt:lpstr>Prezentace aplikace PowerPoint</vt:lpstr>
      <vt:lpstr>„Odumírání“ dialektů</vt:lpstr>
      <vt:lpstr>Interdialekty (nadnářečí) </vt:lpstr>
      <vt:lpstr>Prezentace aplikace PowerPoint</vt:lpstr>
      <vt:lpstr>Čtyři hlavní interdialekty</vt:lpstr>
      <vt:lpstr>Prezentace aplikace PowerPoint</vt:lpstr>
      <vt:lpstr>Sociolekty</vt:lpstr>
      <vt:lpstr>Profesní mluva </vt:lpstr>
      <vt:lpstr>Slang </vt:lpstr>
      <vt:lpstr>Argot</vt:lpstr>
      <vt:lpstr>Kontrolní otázky</vt:lpstr>
      <vt:lpstr>Seznam obrázků</vt:lpstr>
      <vt:lpstr>Seznam zdrojů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SPISOVNÁ ČEŠTINA</dc:title>
  <dc:creator>uzivatel</dc:creator>
  <cp:lastModifiedBy>reznickovakarla</cp:lastModifiedBy>
  <cp:revision>27</cp:revision>
  <cp:lastPrinted>2013-04-30T09:40:42Z</cp:lastPrinted>
  <dcterms:created xsi:type="dcterms:W3CDTF">2012-08-23T14:34:17Z</dcterms:created>
  <dcterms:modified xsi:type="dcterms:W3CDTF">2013-04-30T09:41:24Z</dcterms:modified>
</cp:coreProperties>
</file>