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5" r:id="rId18"/>
    <p:sldId id="271" r:id="rId19"/>
    <p:sldId id="272" r:id="rId20"/>
    <p:sldId id="273" r:id="rId21"/>
    <p:sldId id="274" r:id="rId22"/>
    <p:sldId id="280" r:id="rId23"/>
    <p:sldId id="261" r:id="rId24"/>
    <p:sldId id="276" r:id="rId25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8A232-F648-4B96-ABA0-9B49AA945EF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AC5BC-2BA0-450E-BB8C-4278F287B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F54F6-36A1-4849-AE6A-F6670D3B5A4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E16F1-5844-442D-8792-CCFCC6540C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4CDEA-E360-48D9-BE91-47111C2B791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1F53C6-4E07-44BB-BBBB-3C94E9A45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B46B1-3611-4B1B-B796-8DFDC773EAE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18A65-5220-4F83-988C-621393CC9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25549-FF6B-480A-A599-CED61873407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EB139-387F-4EE5-AD35-2E804830B3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977C2-817B-493C-953F-02BC86E5151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3C003-0C78-453B-9020-0DB91B786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0AF964-1223-49EE-81A1-C32E205934F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9EFA54-37FE-4791-8821-B6B824E0C1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809E5-0856-45E8-B0C3-56CB8E59B2B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FB17C-D3FD-40E2-9A1A-8FE99D6BB1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248BD-B20D-4ACE-BEEC-E68B52EFC98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F3B9F-3E49-4757-A84A-E0285473D6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8E1EE-CFD5-4B18-AB9A-5513870EC54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71574-8AAD-4FD0-A5F3-AE227AFE76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41A95F-0269-4D2E-BFCC-6044F636F861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C52FA-020E-4419-9A50-6C6BEF465C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775058-4799-444B-B72C-307106076BA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971254C-8945-4FB2-AA06-5DF577068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Kyrie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alimilova_kronika_parizsky_fragment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4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9713" y="6873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1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2037225"/>
              </p:ext>
            </p:extLst>
          </p:nvPr>
        </p:nvGraphicFramePr>
        <p:xfrm>
          <a:off x="1476375" y="2349500"/>
          <a:ext cx="6575425" cy="3838258"/>
        </p:xfrm>
        <a:graphic>
          <a:graphicData uri="http://schemas.openxmlformats.org/drawingml/2006/table">
            <a:tbl>
              <a:tblPr/>
              <a:tblGrid>
                <a:gridCol w="2951163"/>
                <a:gridCol w="3624262"/>
              </a:tblGrid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Česká středověká literatura: Česky psaná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literatura pro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63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8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2051050" y="6237288"/>
            <a:ext cx="5976938" cy="484187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</a:t>
            </a:r>
            <a:r>
              <a:rPr lang="cs-CZ" u="sng" dirty="0" smtClean="0">
                <a:cs typeface="Arial" charset="0"/>
              </a:rPr>
              <a:t>a literatura </a:t>
            </a:r>
            <a:r>
              <a:rPr lang="cs-CZ" u="sng" smtClean="0">
                <a:cs typeface="Arial" charset="0"/>
              </a:rPr>
              <a:t>pro </a:t>
            </a:r>
            <a:r>
              <a:rPr lang="cs-CZ" u="sng" dirty="0">
                <a:cs typeface="Arial" charset="0"/>
              </a:rPr>
              <a:t>I</a:t>
            </a:r>
            <a:r>
              <a:rPr lang="cs-CZ" u="sng" smtClean="0">
                <a:cs typeface="Arial" charset="0"/>
              </a:rPr>
              <a:t>. </a:t>
            </a:r>
            <a:r>
              <a:rPr lang="cs-CZ" u="sng" dirty="0">
                <a:cs typeface="Arial" charset="0"/>
              </a:rPr>
              <a:t>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na 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české středověké literatuře.</a:t>
            </a:r>
            <a:r>
              <a:rPr lang="cs-CZ" u="sng" dirty="0" smtClean="0">
                <a:cs typeface="Arial" charset="0"/>
              </a:rPr>
              <a:t> </a:t>
            </a:r>
            <a:endParaRPr lang="cs-CZ" u="sng" dirty="0">
              <a:cs typeface="Arial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smtClean="0">
                <a:solidFill>
                  <a:srgbClr val="7030A0"/>
                </a:solidFill>
              </a:rPr>
              <a:t>Středověká literatura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b="1" smtClean="0">
                <a:solidFill>
                  <a:srgbClr val="7030A0"/>
                </a:solidFill>
              </a:rPr>
              <a:t>Česky psaná literatura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Pronikání češtiny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</a:t>
            </a:r>
            <a:r>
              <a:rPr lang="cs-CZ" dirty="0" smtClean="0"/>
              <a:t> počeštěné podobě se dochovala staroslověnská píseň pravděpodobně z 1. pol. 10. stol.: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rgbClr val="006600"/>
                </a:solidFill>
              </a:rPr>
              <a:t>Hospodine, pomiluj </a:t>
            </a:r>
            <a:r>
              <a:rPr lang="cs-CZ" b="1" i="1" dirty="0" err="1" smtClean="0">
                <a:solidFill>
                  <a:srgbClr val="006600"/>
                </a:solidFill>
              </a:rPr>
              <a:t>ny</a:t>
            </a:r>
            <a:r>
              <a:rPr lang="cs-CZ" b="1" i="1" dirty="0" smtClean="0">
                <a:solidFill>
                  <a:srgbClr val="006600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/smiluj se nad námi/ - až do 18. století byla zpívána při slavnostních příležitostech, Karel IV. z ní učinil součást korunovačního obřadu, autorství je připisováno sv. Vojtěchovi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1"/>
          <p:cNvSpPr>
            <a:spLocks noChangeArrowheads="1"/>
          </p:cNvSpPr>
          <p:nvPr/>
        </p:nvSpPr>
        <p:spPr bwMode="auto">
          <a:xfrm>
            <a:off x="684213" y="1304925"/>
            <a:ext cx="7559675" cy="535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i="1">
                <a:latin typeface="Calibri" pitchFamily="34" charset="0"/>
              </a:rPr>
              <a:t>Hospodine, pomiluj ny!</a:t>
            </a:r>
            <a:r>
              <a:rPr lang="cs-CZ" sz="3200" b="1">
                <a:latin typeface="Calibri" pitchFamily="34" charset="0"/>
              </a:rPr>
              <a:t/>
            </a:r>
            <a:br>
              <a:rPr lang="cs-CZ" sz="3200" b="1">
                <a:latin typeface="Calibri" pitchFamily="34" charset="0"/>
              </a:rPr>
            </a:br>
            <a:r>
              <a:rPr lang="cs-CZ" sz="3200" b="1" i="1">
                <a:latin typeface="Calibri" pitchFamily="34" charset="0"/>
              </a:rPr>
              <a:t>Jezukriste, pomiluj ny!</a:t>
            </a:r>
            <a:r>
              <a:rPr lang="cs-CZ" sz="3200" b="1">
                <a:latin typeface="Calibri" pitchFamily="34" charset="0"/>
              </a:rPr>
              <a:t/>
            </a:r>
            <a:br>
              <a:rPr lang="cs-CZ" sz="3200" b="1">
                <a:latin typeface="Calibri" pitchFamily="34" charset="0"/>
              </a:rPr>
            </a:br>
            <a:r>
              <a:rPr lang="cs-CZ" sz="3200" b="1" i="1">
                <a:latin typeface="Calibri" pitchFamily="34" charset="0"/>
              </a:rPr>
              <a:t>Ty, spase všeho mira,</a:t>
            </a:r>
            <a:r>
              <a:rPr lang="cs-CZ" sz="3200" b="1">
                <a:latin typeface="Calibri" pitchFamily="34" charset="0"/>
              </a:rPr>
              <a:t/>
            </a:r>
            <a:br>
              <a:rPr lang="cs-CZ" sz="3200" b="1">
                <a:latin typeface="Calibri" pitchFamily="34" charset="0"/>
              </a:rPr>
            </a:br>
            <a:r>
              <a:rPr lang="cs-CZ" sz="3200" b="1" i="1">
                <a:latin typeface="Calibri" pitchFamily="34" charset="0"/>
              </a:rPr>
              <a:t>spasiž ny i uslyšiž,</a:t>
            </a:r>
            <a:r>
              <a:rPr lang="cs-CZ" sz="3200" b="1">
                <a:latin typeface="Calibri" pitchFamily="34" charset="0"/>
              </a:rPr>
              <a:t/>
            </a:r>
            <a:br>
              <a:rPr lang="cs-CZ" sz="3200" b="1">
                <a:latin typeface="Calibri" pitchFamily="34" charset="0"/>
              </a:rPr>
            </a:br>
            <a:r>
              <a:rPr lang="cs-CZ" sz="3200" b="1" i="1">
                <a:latin typeface="Calibri" pitchFamily="34" charset="0"/>
              </a:rPr>
              <a:t>Hospodine, hlasy našě!</a:t>
            </a:r>
            <a:r>
              <a:rPr lang="cs-CZ" sz="3200" b="1">
                <a:latin typeface="Calibri" pitchFamily="34" charset="0"/>
              </a:rPr>
              <a:t/>
            </a:r>
            <a:br>
              <a:rPr lang="cs-CZ" sz="3200" b="1">
                <a:latin typeface="Calibri" pitchFamily="34" charset="0"/>
              </a:rPr>
            </a:br>
            <a:r>
              <a:rPr lang="cs-CZ" sz="3200" b="1" i="1">
                <a:latin typeface="Calibri" pitchFamily="34" charset="0"/>
              </a:rPr>
              <a:t>Daj nám všěm, Hospodine,</a:t>
            </a:r>
            <a:r>
              <a:rPr lang="cs-CZ" sz="3200" b="1">
                <a:latin typeface="Calibri" pitchFamily="34" charset="0"/>
              </a:rPr>
              <a:t/>
            </a:r>
            <a:br>
              <a:rPr lang="cs-CZ" sz="3200" b="1">
                <a:latin typeface="Calibri" pitchFamily="34" charset="0"/>
              </a:rPr>
            </a:br>
            <a:r>
              <a:rPr lang="cs-CZ" sz="3200" b="1" i="1">
                <a:latin typeface="Calibri" pitchFamily="34" charset="0"/>
              </a:rPr>
              <a:t>žizn a mír v zemi!</a:t>
            </a:r>
            <a:r>
              <a:rPr lang="cs-CZ" sz="3200" b="1">
                <a:latin typeface="Calibri" pitchFamily="34" charset="0"/>
              </a:rPr>
              <a:t/>
            </a:r>
            <a:br>
              <a:rPr lang="cs-CZ" sz="3200" b="1">
                <a:latin typeface="Calibri" pitchFamily="34" charset="0"/>
              </a:rPr>
            </a:br>
            <a:r>
              <a:rPr lang="cs-CZ" sz="3200" b="1" i="1">
                <a:latin typeface="Calibri" pitchFamily="34" charset="0"/>
              </a:rPr>
              <a:t>Krleš! Krleš! Krleš!</a:t>
            </a:r>
            <a:r>
              <a:rPr lang="cs-CZ" sz="3200" b="1">
                <a:latin typeface="Calibri" pitchFamily="34" charset="0"/>
              </a:rPr>
              <a:t/>
            </a:r>
            <a:br>
              <a:rPr lang="cs-CZ" sz="3200" b="1">
                <a:latin typeface="Calibri" pitchFamily="34" charset="0"/>
              </a:rPr>
            </a:br>
            <a:endParaRPr lang="cs-CZ" sz="3200" b="1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Vysvětlivky staročeských a zbytkových staroslověnských formulací : </a:t>
            </a:r>
            <a:r>
              <a:rPr lang="cs-CZ" i="1">
                <a:latin typeface="Calibri" pitchFamily="34" charset="0"/>
              </a:rPr>
              <a:t>pomiluj ny = smiluj se nad námi, spase = spasiteli mira = světa, spasiž ny i uslyšiž = spas nás a vyslyš, žizn = hojnost, mír = pokoj, </a:t>
            </a:r>
            <a:r>
              <a:rPr lang="cs-CZ" i="1">
                <a:latin typeface="Calibri" pitchFamily="34" charset="0"/>
                <a:hlinkClick r:id="rId2" tooltip="Kyrie"/>
              </a:rPr>
              <a:t>Krleš</a:t>
            </a:r>
            <a:r>
              <a:rPr lang="cs-CZ" i="1">
                <a:latin typeface="Calibri" pitchFamily="34" charset="0"/>
              </a:rPr>
              <a:t> = Kyrie eleison (Pane, smiluj se)</a:t>
            </a:r>
            <a:endParaRPr lang="cs-CZ">
              <a:latin typeface="Calibri" pitchFamily="34" charset="0"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75338" y="1304925"/>
            <a:ext cx="2381250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Pronikání češtiny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</a:t>
            </a:r>
            <a:r>
              <a:rPr lang="cs-CZ" dirty="0"/>
              <a:t>přelomu 12. a 13. st. vzniká 2. česky psaná píseň: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>
                <a:solidFill>
                  <a:srgbClr val="006600"/>
                </a:solidFill>
              </a:rPr>
              <a:t>Svatý Václave, vévodo české země </a:t>
            </a:r>
            <a:r>
              <a:rPr lang="cs-CZ" dirty="0"/>
              <a:t>/zápis ze 14.st./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měla </a:t>
            </a:r>
            <a:r>
              <a:rPr lang="cs-CZ" dirty="0"/>
              <a:t>dokonalejší formu než Hospodine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byla </a:t>
            </a:r>
            <a:r>
              <a:rPr lang="cs-CZ" dirty="0"/>
              <a:t>rozdělena do slok /nejprve tři, v 15</a:t>
            </a:r>
            <a:r>
              <a:rPr lang="cs-CZ" dirty="0" smtClean="0"/>
              <a:t>. století </a:t>
            </a:r>
            <a:r>
              <a:rPr lang="cs-CZ" dirty="0"/>
              <a:t>devět slok/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bylo </a:t>
            </a:r>
            <a:r>
              <a:rPr lang="cs-CZ" dirty="0"/>
              <a:t>v ní užito rýmu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prosba </a:t>
            </a:r>
            <a:r>
              <a:rPr lang="cs-CZ" dirty="0"/>
              <a:t>ke sv. Václavu, aby prosil u </a:t>
            </a:r>
            <a:r>
              <a:rPr lang="cs-CZ" dirty="0" smtClean="0"/>
              <a:t>Boha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tato </a:t>
            </a:r>
            <a:r>
              <a:rPr lang="cs-CZ" dirty="0"/>
              <a:t>píseň se stala symbolem českého státu, zpívala se jako projev odporu proti cizáctví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1"/>
          <p:cNvSpPr>
            <a:spLocks noChangeArrowheads="1"/>
          </p:cNvSpPr>
          <p:nvPr/>
        </p:nvSpPr>
        <p:spPr bwMode="auto">
          <a:xfrm>
            <a:off x="823913" y="333375"/>
            <a:ext cx="7277100" cy="673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Svatý Václave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vévodo České země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kněže náš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pros za ny Boha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svatého Ducha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Kyrieleison</a:t>
            </a:r>
            <a:br>
              <a:rPr lang="cs-CZ" b="1" i="1">
                <a:latin typeface="Calibri" pitchFamily="34" charset="0"/>
              </a:rPr>
            </a:br>
            <a:endParaRPr lang="cs-CZ" b="1" i="1">
              <a:latin typeface="Calibri" pitchFamily="34" charset="0"/>
            </a:endParaRPr>
          </a:p>
          <a:p>
            <a:r>
              <a:rPr lang="cs-CZ" b="1" i="1">
                <a:latin typeface="Calibri" pitchFamily="34" charset="0"/>
              </a:rPr>
              <a:t>Nebeské toť dvorstvo krásné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blaze tomu ktož tam pojde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život věčny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oheň jasný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svatého Ducha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Kyrieleison</a:t>
            </a:r>
            <a:br>
              <a:rPr lang="cs-CZ" b="1" i="1">
                <a:latin typeface="Calibri" pitchFamily="34" charset="0"/>
              </a:rPr>
            </a:br>
            <a:endParaRPr lang="cs-CZ" b="1" i="1">
              <a:latin typeface="Calibri" pitchFamily="34" charset="0"/>
            </a:endParaRPr>
          </a:p>
          <a:p>
            <a:r>
              <a:rPr lang="cs-CZ" b="1" i="1">
                <a:latin typeface="Calibri" pitchFamily="34" charset="0"/>
              </a:rPr>
              <a:t>Pomoci tvé žádámy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smyluj se nad námi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utěš smutné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odžeň vše zlé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svatý Václave</a:t>
            </a:r>
            <a:br>
              <a:rPr lang="cs-CZ" b="1" i="1">
                <a:latin typeface="Calibri" pitchFamily="34" charset="0"/>
              </a:rPr>
            </a:br>
            <a:r>
              <a:rPr lang="cs-CZ" b="1" i="1">
                <a:latin typeface="Calibri" pitchFamily="34" charset="0"/>
              </a:rPr>
              <a:t>Kyrieleison</a:t>
            </a:r>
          </a:p>
          <a:p>
            <a:r>
              <a:rPr lang="cs-CZ" b="1" i="1">
                <a:latin typeface="Calibri" pitchFamily="34" charset="0"/>
              </a:rPr>
              <a:t>________________________________</a:t>
            </a:r>
          </a:p>
          <a:p>
            <a:endParaRPr lang="cs-CZ" b="1" i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Nejstarší dochovaná podoba - 1368</a:t>
            </a:r>
          </a:p>
          <a:p>
            <a:endParaRPr lang="cs-CZ" b="1" i="1">
              <a:latin typeface="Calibri" pitchFamily="34" charset="0"/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836613"/>
            <a:ext cx="324008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Laicizace a demokratizace literatury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/>
              <a:t>V průběhu 14. století zaujala česky psaná literatura rovnocenné postavení s písemnictvím latinským. </a:t>
            </a:r>
            <a:endParaRPr lang="cs-CZ" sz="3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Vznikala </a:t>
            </a:r>
            <a:r>
              <a:rPr lang="cs-CZ" sz="3600" dirty="0"/>
              <a:t>jak literatura duchovní, tak světská. </a:t>
            </a:r>
            <a:endParaRPr lang="cs-CZ" sz="3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Nejdůležitějšími </a:t>
            </a:r>
            <a:r>
              <a:rPr lang="cs-CZ" sz="3600" dirty="0"/>
              <a:t>tendencemi tohoto období byla </a:t>
            </a:r>
            <a:r>
              <a:rPr lang="cs-CZ" sz="3600" b="1" u="sng" dirty="0">
                <a:solidFill>
                  <a:srgbClr val="7030A0"/>
                </a:solidFill>
              </a:rPr>
              <a:t>laicizace</a:t>
            </a:r>
            <a:r>
              <a:rPr lang="cs-CZ" sz="3600" dirty="0"/>
              <a:t> (zesvětštění) a </a:t>
            </a:r>
            <a:r>
              <a:rPr lang="cs-CZ" sz="3600" b="1" u="sng" dirty="0">
                <a:solidFill>
                  <a:srgbClr val="7030A0"/>
                </a:solidFill>
              </a:rPr>
              <a:t>demokratizace</a:t>
            </a:r>
            <a:r>
              <a:rPr lang="cs-CZ" sz="3600" dirty="0"/>
              <a:t> (zlidovění).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>
                <a:solidFill>
                  <a:srgbClr val="7030A0"/>
                </a:solidFill>
              </a:rPr>
              <a:t>Skladby duchovní lyriky</a:t>
            </a:r>
            <a:r>
              <a:rPr lang="cs-CZ" sz="4800" smtClean="0"/>
              <a:t/>
            </a:r>
            <a:br>
              <a:rPr lang="cs-CZ" sz="4800" smtClean="0"/>
            </a:br>
            <a:endParaRPr lang="cs-CZ" sz="4800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b="1" i="1" smtClean="0">
                <a:solidFill>
                  <a:srgbClr val="006600"/>
                </a:solidFill>
              </a:rPr>
              <a:t>Ostrovská píseň </a:t>
            </a:r>
          </a:p>
          <a:p>
            <a:r>
              <a:rPr lang="cs-CZ" sz="4800" b="1" i="1" smtClean="0">
                <a:solidFill>
                  <a:srgbClr val="006600"/>
                </a:solidFill>
              </a:rPr>
              <a:t>Kunhutina modlitba </a:t>
            </a:r>
          </a:p>
          <a:p>
            <a:r>
              <a:rPr lang="cs-CZ" sz="4800" b="1" i="1" smtClean="0">
                <a:solidFill>
                  <a:srgbClr val="006600"/>
                </a:solidFill>
              </a:rPr>
              <a:t>Jezu Kriste, ščedrý kněže </a:t>
            </a:r>
          </a:p>
          <a:p>
            <a:r>
              <a:rPr lang="cs-CZ" sz="4800" b="1" i="1" smtClean="0">
                <a:solidFill>
                  <a:srgbClr val="006600"/>
                </a:solidFill>
              </a:rPr>
              <a:t>Spor duše s tělem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Skladby duchovní epiky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i="1" dirty="0">
                <a:solidFill>
                  <a:srgbClr val="006600"/>
                </a:solidFill>
              </a:rPr>
              <a:t>Legenda o sv. </a:t>
            </a:r>
            <a:r>
              <a:rPr lang="cs-CZ" sz="4800" b="1" i="1" dirty="0" smtClean="0">
                <a:solidFill>
                  <a:srgbClr val="006600"/>
                </a:solidFill>
              </a:rPr>
              <a:t>Prokopu</a:t>
            </a:r>
            <a:endParaRPr lang="cs-CZ" sz="4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vychází </a:t>
            </a:r>
            <a:r>
              <a:rPr lang="cs-CZ" sz="3600" dirty="0"/>
              <a:t>ze starší latinské legendy, stala se aktuální v době vlády Karla </a:t>
            </a:r>
            <a:r>
              <a:rPr lang="cs-CZ" sz="3600" dirty="0" smtClean="0"/>
              <a:t>IV.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skladba </a:t>
            </a:r>
            <a:r>
              <a:rPr lang="cs-CZ" sz="3600" dirty="0"/>
              <a:t>je psána jako kronika, líčí život Prokopa od narození až do smrti, jeho vztah k chudým a vzorný život v Sázavském klášteře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Skladby duchovní epiky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i="1" dirty="0">
                <a:solidFill>
                  <a:srgbClr val="006600"/>
                </a:solidFill>
              </a:rPr>
              <a:t>O </a:t>
            </a:r>
            <a:r>
              <a:rPr lang="cs-CZ" sz="4400" b="1" i="1" dirty="0" smtClean="0">
                <a:solidFill>
                  <a:srgbClr val="006600"/>
                </a:solidFill>
              </a:rPr>
              <a:t>Jidášovi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zpracovává </a:t>
            </a:r>
            <a:r>
              <a:rPr lang="cs-CZ" dirty="0"/>
              <a:t>příběh jednoho z apoštolů, který byl v důsledku neblahého matčina snu o osudu dítěte </a:t>
            </a:r>
            <a:r>
              <a:rPr lang="cs-CZ" dirty="0" smtClean="0"/>
              <a:t>pohozen. </a:t>
            </a:r>
            <a:r>
              <a:rPr lang="cs-CZ" dirty="0"/>
              <a:t>Ujala se ho královna, Jidáš však zabil jejího syna, stal se otcovrahem, nevědomky se oženil s vlastní matkou. Po odhalení tohoto činu odešel ke Kristovi, aby se zbavil hříchů. Krista zradil, oběsil se.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Skladby duchovní epiky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i="1" dirty="0">
                <a:solidFill>
                  <a:srgbClr val="006600"/>
                </a:solidFill>
              </a:rPr>
              <a:t>Život svaté Kateřiny </a:t>
            </a:r>
            <a:endParaRPr lang="cs-CZ" sz="48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</a:t>
            </a:r>
            <a:r>
              <a:rPr lang="cs-CZ" dirty="0" smtClean="0"/>
              <a:t>eršovaná </a:t>
            </a:r>
            <a:r>
              <a:rPr lang="cs-CZ" dirty="0"/>
              <a:t>legenda, která přibližuje lásku krásné, urozené a vzdělané Kateřiny ke </a:t>
            </a:r>
            <a:r>
              <a:rPr lang="cs-CZ" dirty="0" smtClean="0"/>
              <a:t>Kristovi.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</a:t>
            </a:r>
            <a:r>
              <a:rPr lang="cs-CZ" dirty="0"/>
              <a:t>legendě se vypráví o obrácení Kateřiny na křesťanskou víru, o její učenosti a výmluvnosti, s níž obhajovala </a:t>
            </a:r>
            <a:r>
              <a:rPr lang="cs-CZ" dirty="0" smtClean="0"/>
              <a:t>křesťanství.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Nakonec </a:t>
            </a:r>
            <a:r>
              <a:rPr lang="cs-CZ" dirty="0"/>
              <a:t>byla pro své neochvějné přesvědčení mučena a popravena, přičemž se děly hojné zázraky.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Skladby světské lyriky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00000"/>
                </a:solidFill>
              </a:rPr>
              <a:t>alba </a:t>
            </a:r>
            <a:r>
              <a:rPr lang="cs-CZ" b="1" dirty="0">
                <a:solidFill>
                  <a:srgbClr val="C00000"/>
                </a:solidFill>
              </a:rPr>
              <a:t>(</a:t>
            </a:r>
            <a:r>
              <a:rPr lang="cs-CZ" b="1" dirty="0" err="1">
                <a:solidFill>
                  <a:srgbClr val="C00000"/>
                </a:solidFill>
              </a:rPr>
              <a:t>svítáníčka</a:t>
            </a:r>
            <a:r>
              <a:rPr lang="cs-CZ" b="1" dirty="0">
                <a:solidFill>
                  <a:srgbClr val="C00000"/>
                </a:solidFill>
              </a:rPr>
              <a:t>)- </a:t>
            </a:r>
            <a:r>
              <a:rPr lang="cs-CZ" dirty="0"/>
              <a:t>milostné písně, které si milenci zpívali za svítání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i="1" dirty="0" smtClean="0">
                <a:solidFill>
                  <a:srgbClr val="006600"/>
                </a:solidFill>
              </a:rPr>
              <a:t>Kudy </a:t>
            </a:r>
            <a:r>
              <a:rPr lang="cs-CZ" sz="4000" b="1" i="1" dirty="0">
                <a:solidFill>
                  <a:srgbClr val="006600"/>
                </a:solidFill>
              </a:rPr>
              <a:t>jsem já chodila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i="1" dirty="0">
                <a:solidFill>
                  <a:srgbClr val="006600"/>
                </a:solidFill>
              </a:rPr>
              <a:t>Závišova píseň </a:t>
            </a:r>
            <a:r>
              <a:rPr lang="cs-CZ" sz="4000" dirty="0"/>
              <a:t>– umělecky nejvyspělejší skladba světské lyriky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b="1" i="1" dirty="0" err="1">
                <a:solidFill>
                  <a:srgbClr val="006600"/>
                </a:solidFill>
              </a:rPr>
              <a:t>Dřěvo</a:t>
            </a:r>
            <a:r>
              <a:rPr lang="cs-CZ" sz="4000" b="1" i="1" dirty="0">
                <a:solidFill>
                  <a:srgbClr val="006600"/>
                </a:solidFill>
              </a:rPr>
              <a:t> </a:t>
            </a:r>
            <a:r>
              <a:rPr lang="cs-CZ" sz="4000" b="1" i="1" dirty="0" err="1">
                <a:solidFill>
                  <a:srgbClr val="006600"/>
                </a:solidFill>
              </a:rPr>
              <a:t>sě</a:t>
            </a:r>
            <a:r>
              <a:rPr lang="cs-CZ" sz="4000" b="1" i="1" dirty="0">
                <a:solidFill>
                  <a:srgbClr val="006600"/>
                </a:solidFill>
              </a:rPr>
              <a:t> listem </a:t>
            </a:r>
            <a:r>
              <a:rPr lang="cs-CZ" sz="4000" b="1" i="1" dirty="0" err="1">
                <a:solidFill>
                  <a:srgbClr val="006600"/>
                </a:solidFill>
              </a:rPr>
              <a:t>odievá</a:t>
            </a:r>
            <a:r>
              <a:rPr lang="cs-CZ" sz="4000" b="1" i="1" dirty="0">
                <a:solidFill>
                  <a:srgbClr val="006600"/>
                </a:solidFill>
              </a:rPr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Světská epika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>
                <a:solidFill>
                  <a:srgbClr val="006600"/>
                </a:solidFill>
              </a:rPr>
              <a:t>Alexandreida</a:t>
            </a:r>
            <a:r>
              <a:rPr lang="cs-CZ" dirty="0"/>
              <a:t>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rytířský </a:t>
            </a:r>
            <a:r>
              <a:rPr lang="cs-CZ" dirty="0"/>
              <a:t>epos oslavující Alexandra Makedonského jako ideálního panovníka</a:t>
            </a:r>
            <a:r>
              <a:rPr lang="cs-CZ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Rozsáhlá </a:t>
            </a:r>
            <a:r>
              <a:rPr lang="cs-CZ" dirty="0"/>
              <a:t>skladba, podle odhadu měla 8 500 veršů, dochovaly se asi dvě pětiny.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Stejný </a:t>
            </a:r>
            <a:r>
              <a:rPr lang="cs-CZ" dirty="0"/>
              <a:t>námět se objevil v mnoha evropských literaturách - český autor přirovnává činy Alexandra k činům českých králů.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>
                <a:solidFill>
                  <a:srgbClr val="7030A0"/>
                </a:solidFill>
              </a:rPr>
              <a:t>Světská epika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300" b="1" i="1" dirty="0">
                <a:solidFill>
                  <a:srgbClr val="00B050"/>
                </a:solidFill>
              </a:rPr>
              <a:t>Dalimilova kronika </a:t>
            </a:r>
            <a:endParaRPr lang="cs-CZ" sz="43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 </a:t>
            </a:r>
            <a:r>
              <a:rPr lang="cs-CZ" dirty="0"/>
              <a:t>poč. 14. </a:t>
            </a:r>
            <a:r>
              <a:rPr lang="cs-CZ" dirty="0" smtClean="0"/>
              <a:t>století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nejstarší </a:t>
            </a:r>
            <a:r>
              <a:rPr lang="cs-CZ" dirty="0"/>
              <a:t>česky psaná veršovaná </a:t>
            </a:r>
            <a:r>
              <a:rPr lang="cs-CZ" dirty="0" smtClean="0"/>
              <a:t>kronika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autor </a:t>
            </a:r>
            <a:r>
              <a:rPr lang="cs-CZ" dirty="0"/>
              <a:t>je </a:t>
            </a:r>
            <a:r>
              <a:rPr lang="cs-CZ" dirty="0" smtClean="0"/>
              <a:t>anonymní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Kronika </a:t>
            </a:r>
            <a:r>
              <a:rPr lang="cs-CZ" dirty="0"/>
              <a:t>popisuje dějiny českých zemí od nejstarších dob po r. 1311 (korunovace Jana Lucemburského</a:t>
            </a:r>
            <a:r>
              <a:rPr lang="cs-CZ" dirty="0" smtClean="0"/>
              <a:t>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</a:t>
            </a:r>
            <a:r>
              <a:rPr lang="cs-CZ" dirty="0"/>
              <a:t>výrazně „pročeská“ a byla vyhledávaná zejména po r. 1620 a v době národního obrození.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476250"/>
            <a:ext cx="3743325" cy="209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Satira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>
                <a:solidFill>
                  <a:srgbClr val="006600"/>
                </a:solidFill>
              </a:rPr>
              <a:t>Hradecký rukopis </a:t>
            </a:r>
            <a:r>
              <a:rPr lang="cs-CZ" dirty="0"/>
              <a:t>– soubor skladeb kritizující světské i církevní nedostatky soudobé společnosti. Obsahuje: </a:t>
            </a:r>
            <a:r>
              <a:rPr lang="cs-CZ" i="1" dirty="0">
                <a:solidFill>
                  <a:srgbClr val="006600"/>
                </a:solidFill>
              </a:rPr>
              <a:t>Desatero </a:t>
            </a:r>
            <a:r>
              <a:rPr lang="cs-CZ" i="1" dirty="0" err="1">
                <a:solidFill>
                  <a:srgbClr val="006600"/>
                </a:solidFill>
              </a:rPr>
              <a:t>kázanie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i="1" dirty="0" err="1">
                <a:solidFill>
                  <a:srgbClr val="006600"/>
                </a:solidFill>
              </a:rPr>
              <a:t>božie</a:t>
            </a:r>
            <a:r>
              <a:rPr lang="cs-CZ" i="1" dirty="0">
                <a:solidFill>
                  <a:srgbClr val="006600"/>
                </a:solidFill>
              </a:rPr>
              <a:t>, Satiry o řemeslnících </a:t>
            </a:r>
            <a:r>
              <a:rPr lang="cs-CZ" i="1" dirty="0" err="1" smtClean="0">
                <a:solidFill>
                  <a:srgbClr val="006600"/>
                </a:solidFill>
              </a:rPr>
              <a:t>konšelích</a:t>
            </a:r>
            <a:r>
              <a:rPr lang="cs-CZ" i="1" dirty="0" smtClean="0">
                <a:solidFill>
                  <a:srgbClr val="006600"/>
                </a:solidFill>
              </a:rPr>
              <a:t>, </a:t>
            </a:r>
            <a:r>
              <a:rPr lang="cs-CZ" i="1" dirty="0">
                <a:solidFill>
                  <a:srgbClr val="006600"/>
                </a:solidFill>
              </a:rPr>
              <a:t>Bajka o lišce a džbánu aj.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>
                <a:solidFill>
                  <a:srgbClr val="006600"/>
                </a:solidFill>
              </a:rPr>
              <a:t>Podkoní a žák </a:t>
            </a:r>
            <a:r>
              <a:rPr lang="cs-CZ" dirty="0"/>
              <a:t>– nejznámější skladba tzv. žákovské poezie (je plná rozmaru, bujného veselí, výsměchu šlechtě, duchovenstvu, ale i vlastní nouzi) – panský sluha a student v hospodě diskutují o tom, kdo se má lépe, hádka vrcholí rvačkou, vyústí v ironii (nuzotu pociťují oba dva)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solidFill>
                  <a:srgbClr val="C00000"/>
                </a:solidFill>
              </a:rPr>
              <a:t>Smil Flaška z Pardubic</a:t>
            </a:r>
            <a:r>
              <a:rPr lang="cs-CZ" dirty="0"/>
              <a:t>: </a:t>
            </a:r>
            <a:r>
              <a:rPr lang="cs-CZ" b="1" i="1" dirty="0">
                <a:solidFill>
                  <a:srgbClr val="006600"/>
                </a:solidFill>
              </a:rPr>
              <a:t>Nová rada </a:t>
            </a:r>
            <a:r>
              <a:rPr lang="cs-CZ" dirty="0"/>
              <a:t>- alegorie – autor vyjádřil snahy české šlechty o udržení pozic a její odpor k vladařské praxi Václava IV.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Tvorba </a:t>
            </a:r>
            <a:r>
              <a:rPr lang="cs-CZ" b="1" dirty="0">
                <a:solidFill>
                  <a:srgbClr val="7030A0"/>
                </a:solidFill>
              </a:rPr>
              <a:t>žáků darebáků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Písně určené pro mladé - </a:t>
            </a:r>
            <a:r>
              <a:rPr lang="cs-CZ" b="1" dirty="0">
                <a:solidFill>
                  <a:srgbClr val="C00000"/>
                </a:solidFill>
              </a:rPr>
              <a:t>kramářské písně </a:t>
            </a:r>
            <a:r>
              <a:rPr lang="cs-CZ" dirty="0"/>
              <a:t>- objevují se i v naší literatuře, ale i jiných národních </a:t>
            </a:r>
            <a:r>
              <a:rPr lang="cs-CZ" dirty="0" smtClean="0"/>
              <a:t>literaturách /</a:t>
            </a:r>
            <a:r>
              <a:rPr lang="cs-CZ" dirty="0" err="1" smtClean="0"/>
              <a:t>minnessangři</a:t>
            </a:r>
            <a:r>
              <a:rPr lang="cs-CZ" dirty="0"/>
              <a:t>/.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Studenti </a:t>
            </a:r>
            <a:r>
              <a:rPr lang="cs-CZ" dirty="0"/>
              <a:t>v době středověku často putovali různými zeměmi, protože málokterá univerzita poskytovala vzdělání ve všech oborech /medicína se studovala v Itálii, teologie v </a:t>
            </a:r>
            <a:r>
              <a:rPr lang="cs-CZ" dirty="0" smtClean="0"/>
              <a:t>Paříži/ </a:t>
            </a:r>
            <a:r>
              <a:rPr lang="cs-CZ" dirty="0"/>
              <a:t>- poezie těchto putujících žáků se dochovala v mnoha knihovnách.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Rytířská epika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400" b="1" i="1" dirty="0" smtClean="0">
                <a:solidFill>
                  <a:srgbClr val="006600"/>
                </a:solidFill>
              </a:rPr>
              <a:t>Tristan </a:t>
            </a:r>
            <a:r>
              <a:rPr lang="cs-CZ" sz="4400" b="1" i="1" dirty="0">
                <a:solidFill>
                  <a:srgbClr val="006600"/>
                </a:solidFill>
              </a:rPr>
              <a:t>a Izolda </a:t>
            </a:r>
            <a:r>
              <a:rPr lang="cs-CZ" sz="4400" dirty="0"/>
              <a:t>– české přepracování rytířského eposu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400" dirty="0"/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3481388"/>
            <a:ext cx="4464050" cy="218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>
                <a:solidFill>
                  <a:srgbClr val="7030A0"/>
                </a:solidFill>
              </a:rPr>
              <a:t>Cestopis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smtClean="0">
                <a:solidFill>
                  <a:srgbClr val="C00000"/>
                </a:solidFill>
              </a:rPr>
              <a:t>Vavřinec z Březové </a:t>
            </a:r>
            <a:r>
              <a:rPr lang="cs-CZ" sz="4400" smtClean="0"/>
              <a:t>přeložil do češtiny cestopis tak řečeného </a:t>
            </a:r>
            <a:r>
              <a:rPr lang="cs-CZ" sz="4400" b="1" i="1" smtClean="0">
                <a:solidFill>
                  <a:srgbClr val="006600"/>
                </a:solidFill>
              </a:rPr>
              <a:t>Mandevilla</a:t>
            </a:r>
            <a:r>
              <a:rPr lang="cs-CZ" sz="4400" smtClean="0"/>
              <a:t> a cestopis </a:t>
            </a:r>
            <a:r>
              <a:rPr lang="cs-CZ" sz="4400" b="1" i="1" smtClean="0">
                <a:solidFill>
                  <a:srgbClr val="006600"/>
                </a:solidFill>
              </a:rPr>
              <a:t>Milion</a:t>
            </a:r>
            <a:r>
              <a:rPr lang="cs-CZ" sz="4400" smtClean="0"/>
              <a:t> </a:t>
            </a:r>
            <a:r>
              <a:rPr lang="cs-CZ" sz="4400" smtClean="0">
                <a:solidFill>
                  <a:srgbClr val="C00000"/>
                </a:solidFill>
              </a:rPr>
              <a:t>Marca Pola </a:t>
            </a:r>
          </a:p>
          <a:p>
            <a:endParaRPr lang="cs-CZ" sz="4400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Drama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Drama vznikalo z církevních obřadů, ale také z improvizovaných scének, které předváděli studenti, profesionální herci, hudebníci – říkalo se jim </a:t>
            </a:r>
            <a:r>
              <a:rPr lang="cs-CZ" b="1" smtClean="0">
                <a:solidFill>
                  <a:srgbClr val="C00000"/>
                </a:solidFill>
              </a:rPr>
              <a:t>žakéři. </a:t>
            </a:r>
          </a:p>
          <a:p>
            <a:r>
              <a:rPr lang="cs-CZ" b="1" i="1" smtClean="0">
                <a:solidFill>
                  <a:srgbClr val="006600"/>
                </a:solidFill>
              </a:rPr>
              <a:t>Mastičkář</a:t>
            </a:r>
            <a:r>
              <a:rPr lang="cs-CZ" smtClean="0"/>
              <a:t> - vzniklo pro lidové vrstvy - humor, ironie, zesměšnění lékařů. Zázračný lékař vzkřísí mrtvého Izáka tím, že mu lije na zadek kvasnice.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7030A0"/>
                </a:solidFill>
              </a:rPr>
              <a:t>Tvorba slovníků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>
                <a:solidFill>
                  <a:srgbClr val="C00000"/>
                </a:solidFill>
              </a:rPr>
              <a:t>Bartoloměj z Chlumce </a:t>
            </a:r>
            <a:r>
              <a:rPr lang="cs-CZ" b="1" dirty="0" smtClean="0">
                <a:solidFill>
                  <a:srgbClr val="C00000"/>
                </a:solidFill>
              </a:rPr>
              <a:t>zvaný Klaret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/>
              <a:t>Z</a:t>
            </a:r>
            <a:r>
              <a:rPr lang="cs-CZ" i="1" dirty="0" smtClean="0"/>
              <a:t>ásluhou </a:t>
            </a:r>
            <a:r>
              <a:rPr lang="cs-CZ" i="1" dirty="0"/>
              <a:t>jeho slovníků měla čeština již na přelomu 14. a 15. století základy odborné terminologie všech oborů vyučovaných na středověkých univerzitách. </a:t>
            </a:r>
            <a:endParaRPr lang="cs-CZ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smtClean="0"/>
              <a:t>Díky </a:t>
            </a:r>
            <a:r>
              <a:rPr lang="cs-CZ" i="1" dirty="0"/>
              <a:t>Klaretovi máme rovněž obraz o lexikálním bohatství češtiny v polovině 14. století. 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Kontrolní otázky</a:t>
            </a:r>
          </a:p>
        </p:txBody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Z které písně učinil Karel IV. součást korunovačního obřadu?</a:t>
            </a:r>
          </a:p>
          <a:p>
            <a:r>
              <a:rPr lang="cs-CZ" smtClean="0"/>
              <a:t>Kdo byl Bartoloměj z Chlumce zvaný Klaret?</a:t>
            </a:r>
          </a:p>
          <a:p>
            <a:r>
              <a:rPr lang="cs-CZ" smtClean="0"/>
              <a:t>Která je nejznámější skladba tzv. žákovské poezie?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Seznam obrázků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MNEZHUTKA.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20.11.2012]. Dostupný na WWW: http://cs.wikipedia.org/wiki/Soubor:Hospodine_pomiluj_ny_Traktat_Jana_z_Holesova.jpg </a:t>
            </a:r>
          </a:p>
          <a:p>
            <a:r>
              <a:rPr lang="cs-CZ" sz="1600" smtClean="0"/>
              <a:t>TOSOVSKY, Ales.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20.11.2012]. Dostupný na WWW: http://cs.wikipedia.org/wiki/Soubor:Wenceslaus_I_Duke_of_Bohemia_equestrian_statue_in_Prague_1.jpg </a:t>
            </a:r>
          </a:p>
          <a:p>
            <a:r>
              <a:rPr lang="cs-CZ" sz="1600" smtClean="0"/>
              <a:t>SNEK01.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20.11.2012]. Dostupný na WWW: </a:t>
            </a:r>
            <a:r>
              <a:rPr lang="cs-CZ" sz="1600" smtClean="0">
                <a:hlinkClick r:id="rId2"/>
              </a:rPr>
              <a:t>http://cs.wikipedia.org/wiki/Soubor:Dalimilova_kronika_parizsky_fragment.jpg</a:t>
            </a:r>
            <a:endParaRPr lang="cs-CZ" sz="1600" smtClean="0"/>
          </a:p>
          <a:p>
            <a:r>
              <a:rPr lang="cs-CZ" sz="1600" smtClean="0"/>
              <a:t>FANFWAH.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20.11.2012]. Dostupný na WWW: http://cs.wikipedia.org/wiki/Soubor:DrapersTristanIsolde.jpg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Seznam zdrojů</a:t>
            </a:r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smtClean="0"/>
              <a:t>Česká literatura od počátků k dnešku</a:t>
            </a:r>
            <a:r>
              <a:rPr lang="cs-CZ" smtClean="0"/>
              <a:t>. 1. vyd. Praha: Lidové noviny, 1998, 1048 s. ISBN 80-710-6308-8.</a:t>
            </a:r>
          </a:p>
          <a:p>
            <a:r>
              <a:rPr lang="cs-CZ" smtClean="0"/>
              <a:t>NEZKUSIL, Vladimír. </a:t>
            </a:r>
            <a:r>
              <a:rPr lang="cs-CZ" i="1" smtClean="0"/>
              <a:t>Česká a světová literatura pro 1. ročník středních škol: nejstarší literární památky : počátky českého národního obrození</a:t>
            </a:r>
            <a:r>
              <a:rPr lang="cs-CZ" smtClean="0"/>
              <a:t>. 2. vyd. Praha: Fortuna, 2002, 149 s. ISBN 80-716-8653-0.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1181</Words>
  <Application>Microsoft Office PowerPoint</Application>
  <PresentationFormat>Předvádění na obrazovce (4:3)</PresentationFormat>
  <Paragraphs>112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Prezentace aplikace PowerPoint</vt:lpstr>
      <vt:lpstr>ANOTACE</vt:lpstr>
      <vt:lpstr>Středověká literatura</vt:lpstr>
      <vt:lpstr>Pronikání češtiny</vt:lpstr>
      <vt:lpstr>Prezentace aplikace PowerPoint</vt:lpstr>
      <vt:lpstr>Pronikání češtiny</vt:lpstr>
      <vt:lpstr>Prezentace aplikace PowerPoint</vt:lpstr>
      <vt:lpstr>Laicizace a demokratizace literatury</vt:lpstr>
      <vt:lpstr>Skladby duchovní lyriky </vt:lpstr>
      <vt:lpstr>Skladby duchovní epiky</vt:lpstr>
      <vt:lpstr>Skladby duchovní epiky</vt:lpstr>
      <vt:lpstr>Skladby duchovní epiky</vt:lpstr>
      <vt:lpstr>Skladby světské lyriky</vt:lpstr>
      <vt:lpstr>Světská epika</vt:lpstr>
      <vt:lpstr>Světská epika</vt:lpstr>
      <vt:lpstr>Satira</vt:lpstr>
      <vt:lpstr>Tvorba žáků darebáků  </vt:lpstr>
      <vt:lpstr>Rytířská epika</vt:lpstr>
      <vt:lpstr>Cestopis</vt:lpstr>
      <vt:lpstr>Drama</vt:lpstr>
      <vt:lpstr>Tvorba slovníků</vt:lpstr>
      <vt:lpstr>Kontrolní otázky</vt:lpstr>
      <vt:lpstr>Seznam obrázků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Středověká literatura</dc:title>
  <dc:creator>prezentator</dc:creator>
  <cp:lastModifiedBy>reznickovakarla</cp:lastModifiedBy>
  <cp:revision>11</cp:revision>
  <cp:lastPrinted>2013-04-30T09:00:42Z</cp:lastPrinted>
  <dcterms:created xsi:type="dcterms:W3CDTF">2012-11-20T12:23:17Z</dcterms:created>
  <dcterms:modified xsi:type="dcterms:W3CDTF">2013-04-30T09:51:42Z</dcterms:modified>
</cp:coreProperties>
</file>