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9" r:id="rId2"/>
    <p:sldId id="256" r:id="rId3"/>
    <p:sldId id="257" r:id="rId4"/>
    <p:sldId id="258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26" d="100"/>
          <a:sy n="126" d="100"/>
        </p:scale>
        <p:origin x="-119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7.1.2012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7.1.2012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7.1.2012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7.1.2012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7.1.2012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2"/>
          <p:cNvSpPr txBox="1">
            <a:spLocks/>
          </p:cNvSpPr>
          <p:nvPr/>
        </p:nvSpPr>
        <p:spPr>
          <a:xfrm>
            <a:off x="0" y="18864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oblast:</a:t>
            </a:r>
          </a:p>
        </p:txBody>
      </p:sp>
      <p:sp>
        <p:nvSpPr>
          <p:cNvPr id="3" name="Zástupný symbol pro text 2"/>
          <p:cNvSpPr txBox="1">
            <a:spLocks/>
          </p:cNvSpPr>
          <p:nvPr/>
        </p:nvSpPr>
        <p:spPr>
          <a:xfrm>
            <a:off x="0" y="746702"/>
            <a:ext cx="2267744" cy="59406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Stupeň základního vzdělávání:</a:t>
            </a:r>
          </a:p>
        </p:txBody>
      </p:sp>
      <p:sp>
        <p:nvSpPr>
          <p:cNvPr id="4" name="Zástupný symbol pro text 2"/>
          <p:cNvSpPr txBox="1">
            <a:spLocks/>
          </p:cNvSpPr>
          <p:nvPr/>
        </p:nvSpPr>
        <p:spPr>
          <a:xfrm>
            <a:off x="0" y="130476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obor:</a:t>
            </a:r>
          </a:p>
        </p:txBody>
      </p:sp>
      <p:sp>
        <p:nvSpPr>
          <p:cNvPr id="5" name="Zástupný symbol pro text 2"/>
          <p:cNvSpPr txBox="1">
            <a:spLocks/>
          </p:cNvSpPr>
          <p:nvPr/>
        </p:nvSpPr>
        <p:spPr>
          <a:xfrm>
            <a:off x="0" y="186282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Tematický okruh:</a:t>
            </a:r>
          </a:p>
        </p:txBody>
      </p:sp>
      <p:sp>
        <p:nvSpPr>
          <p:cNvPr id="6" name="Zástupný symbol pro text 2"/>
          <p:cNvSpPr txBox="1">
            <a:spLocks/>
          </p:cNvSpPr>
          <p:nvPr/>
        </p:nvSpPr>
        <p:spPr>
          <a:xfrm>
            <a:off x="0" y="2420888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Téma:</a:t>
            </a:r>
          </a:p>
        </p:txBody>
      </p:sp>
      <p:sp>
        <p:nvSpPr>
          <p:cNvPr id="7" name="Zástupný symbol pro text 2"/>
          <p:cNvSpPr txBox="1">
            <a:spLocks/>
          </p:cNvSpPr>
          <p:nvPr/>
        </p:nvSpPr>
        <p:spPr>
          <a:xfrm>
            <a:off x="0" y="297895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</a:t>
            </a:r>
          </a:p>
        </p:txBody>
      </p:sp>
      <p:sp>
        <p:nvSpPr>
          <p:cNvPr id="8" name="Zástupný symbol pro text 2"/>
          <p:cNvSpPr txBox="1">
            <a:spLocks/>
          </p:cNvSpPr>
          <p:nvPr/>
        </p:nvSpPr>
        <p:spPr>
          <a:xfrm>
            <a:off x="0" y="3537012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000" dirty="0" smtClean="0">
                <a:solidFill>
                  <a:schemeClr val="tx1">
                    <a:tint val="75000"/>
                  </a:schemeClr>
                </a:solidFill>
              </a:rPr>
              <a:t>Období vzniku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</a:p>
        </p:txBody>
      </p:sp>
      <p:sp>
        <p:nvSpPr>
          <p:cNvPr id="9" name="Zástupný symbol pro text 2"/>
          <p:cNvSpPr txBox="1">
            <a:spLocks/>
          </p:cNvSpPr>
          <p:nvPr/>
        </p:nvSpPr>
        <p:spPr>
          <a:xfrm>
            <a:off x="0" y="409507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Určeno pro ročník:</a:t>
            </a:r>
          </a:p>
        </p:txBody>
      </p:sp>
      <p:sp>
        <p:nvSpPr>
          <p:cNvPr id="10" name="Zástupný symbol pro text 2"/>
          <p:cNvSpPr txBox="1">
            <a:spLocks/>
          </p:cNvSpPr>
          <p:nvPr/>
        </p:nvSpPr>
        <p:spPr>
          <a:xfrm>
            <a:off x="0" y="465313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</a:t>
            </a:r>
          </a:p>
        </p:txBody>
      </p:sp>
      <p:grpSp>
        <p:nvGrpSpPr>
          <p:cNvPr id="11" name="Skupina 10"/>
          <p:cNvGrpSpPr/>
          <p:nvPr/>
        </p:nvGrpSpPr>
        <p:grpSpPr>
          <a:xfrm>
            <a:off x="2015208" y="260648"/>
            <a:ext cx="7128792" cy="6048672"/>
            <a:chOff x="1763688" y="260648"/>
            <a:chExt cx="7128792" cy="6048672"/>
          </a:xfrm>
        </p:grpSpPr>
        <p:sp>
          <p:nvSpPr>
            <p:cNvPr id="12" name="Nadpis 1"/>
            <p:cNvSpPr txBox="1">
              <a:spLocks/>
            </p:cNvSpPr>
            <p:nvPr/>
          </p:nvSpPr>
          <p:spPr>
            <a:xfrm>
              <a:off x="1763688" y="818710"/>
              <a:ext cx="28083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1.</a:t>
              </a:r>
            </a:p>
          </p:txBody>
        </p:sp>
        <p:sp>
          <p:nvSpPr>
            <p:cNvPr id="13" name="Nadpis 1"/>
            <p:cNvSpPr txBox="1">
              <a:spLocks/>
            </p:cNvSpPr>
            <p:nvPr/>
          </p:nvSpPr>
          <p:spPr>
            <a:xfrm>
              <a:off x="1763688" y="260648"/>
              <a:ext cx="4896544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Matematika a její aplikace</a:t>
              </a:r>
            </a:p>
          </p:txBody>
        </p:sp>
        <p:sp>
          <p:nvSpPr>
            <p:cNvPr id="14" name="Nadpis 1"/>
            <p:cNvSpPr txBox="1">
              <a:spLocks/>
            </p:cNvSpPr>
            <p:nvPr/>
          </p:nvSpPr>
          <p:spPr>
            <a:xfrm>
              <a:off x="1763688" y="1376772"/>
              <a:ext cx="5293096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rmAutofit fontScale="62500" lnSpcReduction="20000"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40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Matematika a její aplikace</a:t>
              </a:r>
            </a:p>
          </p:txBody>
        </p:sp>
        <p:sp>
          <p:nvSpPr>
            <p:cNvPr id="15" name="Nadpis 1"/>
            <p:cNvSpPr txBox="1">
              <a:spLocks/>
            </p:cNvSpPr>
            <p:nvPr/>
          </p:nvSpPr>
          <p:spPr>
            <a:xfrm>
              <a:off x="1763688" y="1934834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Číslo a početní operace</a:t>
              </a:r>
            </a:p>
          </p:txBody>
        </p:sp>
        <p:sp>
          <p:nvSpPr>
            <p:cNvPr id="16" name="Nadpis 1"/>
            <p:cNvSpPr txBox="1">
              <a:spLocks/>
            </p:cNvSpPr>
            <p:nvPr/>
          </p:nvSpPr>
          <p:spPr>
            <a:xfrm>
              <a:off x="1763688" y="2492896"/>
              <a:ext cx="6949280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Rozklad čísla </a:t>
              </a:r>
              <a:r>
                <a:rPr kumimoji="0" lang="cs-CZ" sz="2400" b="1" i="0" u="none" strike="noStrike" kern="1200" cap="all" spc="0" normalizeH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5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7" name="Nadpis 1"/>
            <p:cNvSpPr txBox="1">
              <a:spLocks/>
            </p:cNvSpPr>
            <p:nvPr/>
          </p:nvSpPr>
          <p:spPr>
            <a:xfrm>
              <a:off x="1763688" y="3050958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MGR. Hana Slaná</a:t>
              </a:r>
            </a:p>
          </p:txBody>
        </p:sp>
        <p:sp>
          <p:nvSpPr>
            <p:cNvPr id="18" name="Nadpis 1"/>
            <p:cNvSpPr txBox="1">
              <a:spLocks/>
            </p:cNvSpPr>
            <p:nvPr/>
          </p:nvSpPr>
          <p:spPr>
            <a:xfrm>
              <a:off x="1763688" y="3609020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listopad 2011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9" name="Nadpis 1"/>
            <p:cNvSpPr txBox="1">
              <a:spLocks/>
            </p:cNvSpPr>
            <p:nvPr/>
          </p:nvSpPr>
          <p:spPr>
            <a:xfrm>
              <a:off x="1763688" y="4167082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1</a:t>
              </a: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.</a:t>
              </a:r>
            </a:p>
          </p:txBody>
        </p:sp>
        <p:sp>
          <p:nvSpPr>
            <p:cNvPr id="20" name="Nadpis 1"/>
            <p:cNvSpPr txBox="1">
              <a:spLocks/>
            </p:cNvSpPr>
            <p:nvPr/>
          </p:nvSpPr>
          <p:spPr>
            <a:xfrm>
              <a:off x="1763688" y="4725144"/>
              <a:ext cx="7128792" cy="1584176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0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Prezentace slouží k vyvození a upevnění rozkladu čísla 5. Žáci při prezentaci popisují situace a matematizují je pomocí</a:t>
              </a:r>
              <a:r>
                <a:rPr kumimoji="0" lang="cs-CZ" sz="2000" b="1" i="0" u="none" strike="noStrike" kern="1200" cap="all" spc="0" normalizeH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 sčítání. Svoje matematické závěry zapisují.</a:t>
              </a:r>
              <a:endParaRPr kumimoji="0" lang="cs-CZ" sz="20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Rozklad čísla 5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Vánoční cukroví</a:t>
            </a:r>
            <a:endParaRPr lang="cs-CZ" dirty="0"/>
          </a:p>
        </p:txBody>
      </p:sp>
      <p:pic>
        <p:nvPicPr>
          <p:cNvPr id="4" name="Picture 2" descr="C:\Users\Hanka\AppData\Local\Microsoft\Windows\Temporary Internet Files\Content.IE5\ZKI9AT7A\MP90040017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39544" y="1340768"/>
            <a:ext cx="4104456" cy="4104456"/>
          </a:xfrm>
          <a:prstGeom prst="rect">
            <a:avLst/>
          </a:prstGeom>
          <a:noFill/>
        </p:spPr>
      </p:pic>
      <p:sp>
        <p:nvSpPr>
          <p:cNvPr id="5" name="Podnadpis 2"/>
          <p:cNvSpPr>
            <a:spLocks noGrp="1"/>
          </p:cNvSpPr>
          <p:nvPr/>
        </p:nvSpPr>
        <p:spPr bwMode="auto">
          <a:xfrm>
            <a:off x="0" y="188640"/>
            <a:ext cx="8305800" cy="3684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45720" tIns="45720" rIns="45720" bIns="45720" numCol="1" anchor="b" anchorCtr="0" compatLnSpc="1">
            <a:prstTxWarp prst="textNoShape">
              <a:avLst/>
            </a:prstTxWarp>
            <a:normAutofit lnSpcReduction="10000"/>
          </a:bodyPr>
          <a:lstStyle>
            <a:defPPr>
              <a:defRPr>
                <a:solidFill>
                  <a:schemeClr val="tx1"/>
                </a:solidFill>
                <a:latin typeface="+mn-lt"/>
                <a:ea typeface="+mn-ea"/>
                <a:cs typeface="+mn-cs"/>
              </a:defRPr>
            </a:defPPr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2" pitchFamily="18" charset="2"/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  <a:latin typeface="+mn-lt"/>
                <a:ea typeface="+mn-lt"/>
                <a:cs typeface="+mn-lt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None/>
              <a:defRPr sz="22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43D1F"/>
              </a:buClr>
              <a:buFont typeface="Wingdings 2" pitchFamily="18" charset="2"/>
              <a:buNone/>
              <a:defRPr sz="20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42469"/>
              </a:buClr>
              <a:buFont typeface="Wingdings 2" pitchFamily="18" charset="2"/>
              <a:buNone/>
              <a:defRPr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7B309B"/>
              </a:buClr>
              <a:buFont typeface="Wingdings 2" pitchFamily="18" charset="2"/>
              <a:buNone/>
              <a:defRPr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5pPr>
            <a:lvl6pPr marL="2286000" indent="0" algn="ctr" eaLnBrk="1" hangingPunct="1">
              <a:buClr>
                <a:schemeClr val="accent6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6pPr>
            <a:lvl7pPr marL="2743200" indent="0" algn="ctr" eaLnBrk="1" hangingPunct="1">
              <a:buClr>
                <a:schemeClr val="tx2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7pPr>
            <a:lvl8pPr marL="3200400" indent="0" algn="ctr" eaLnBrk="1" hangingPunct="1">
              <a:buClr>
                <a:schemeClr val="accent2"/>
              </a:buClr>
              <a:buFont typeface="Wingdings 2" pitchFamily="18" charset="2"/>
              <a:buNone/>
              <a:defRPr sz="1600" baseline="0">
                <a:latin typeface="+mn-lt"/>
              </a:defRPr>
            </a:lvl8pPr>
            <a:lvl9pPr marL="3657600" indent="0" algn="ctr" eaLnBrk="1" hangingPunct="1">
              <a:buClr>
                <a:schemeClr val="accent1"/>
              </a:buClr>
              <a:buFont typeface="Wingdings 2" pitchFamily="18" charset="2"/>
              <a:buNone/>
              <a:defRPr sz="1400" baseline="0">
                <a:latin typeface="+mn-lt"/>
              </a:defRPr>
            </a:lvl9pPr>
          </a:lstStyle>
          <a:p>
            <a:pPr eaLnBrk="1" hangingPunct="1">
              <a:defRPr/>
            </a:pPr>
            <a:r>
              <a:rPr lang="cs-CZ" sz="2000" dirty="0" smtClean="0"/>
              <a:t>VY_42_INOVACE_14_Rozklad čísla 5</a:t>
            </a:r>
            <a:endParaRPr lang="cs-CZ" sz="2000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5696" y="5473700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_____ + _____ = 5</a:t>
            </a:r>
            <a:endParaRPr lang="cs-CZ" dirty="0"/>
          </a:p>
        </p:txBody>
      </p:sp>
      <p:pic>
        <p:nvPicPr>
          <p:cNvPr id="1029" name="Picture 5" descr="C:\Users\Hanka\AppData\Local\Microsoft\Windows\Temporary Internet Files\Content.IE5\0TCQ6OD2\MC90043217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1772817"/>
            <a:ext cx="936103" cy="1292300"/>
          </a:xfrm>
          <a:prstGeom prst="rect">
            <a:avLst/>
          </a:prstGeom>
          <a:noFill/>
        </p:spPr>
      </p:pic>
      <p:pic>
        <p:nvPicPr>
          <p:cNvPr id="8" name="Picture 5" descr="C:\Users\Hanka\AppData\Local\Microsoft\Windows\Temporary Internet Files\Content.IE5\0TCQ6OD2\MC90043217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1772816"/>
            <a:ext cx="936103" cy="1292300"/>
          </a:xfrm>
          <a:prstGeom prst="rect">
            <a:avLst/>
          </a:prstGeom>
          <a:noFill/>
        </p:spPr>
      </p:pic>
      <p:pic>
        <p:nvPicPr>
          <p:cNvPr id="9" name="Picture 5" descr="C:\Users\Hanka\AppData\Local\Microsoft\Windows\Temporary Internet Files\Content.IE5\0TCQ6OD2\MC90043217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872" y="1772815"/>
            <a:ext cx="936103" cy="1292300"/>
          </a:xfrm>
          <a:prstGeom prst="rect">
            <a:avLst/>
          </a:prstGeom>
          <a:noFill/>
        </p:spPr>
      </p:pic>
      <p:pic>
        <p:nvPicPr>
          <p:cNvPr id="10" name="Picture 5" descr="C:\Users\Hanka\AppData\Local\Microsoft\Windows\Temporary Internet Files\Content.IE5\0TCQ6OD2\MC90043217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9992" y="1772814"/>
            <a:ext cx="936103" cy="1292300"/>
          </a:xfrm>
          <a:prstGeom prst="rect">
            <a:avLst/>
          </a:prstGeom>
          <a:noFill/>
        </p:spPr>
      </p:pic>
      <p:pic>
        <p:nvPicPr>
          <p:cNvPr id="11" name="Picture 5" descr="C:\Users\Hanka\AppData\Local\Microsoft\Windows\Temporary Internet Files\Content.IE5\0TCQ6OD2\MC90043217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1772816"/>
            <a:ext cx="936103" cy="1292300"/>
          </a:xfrm>
          <a:prstGeom prst="rect">
            <a:avLst/>
          </a:prstGeom>
          <a:noFill/>
        </p:spPr>
      </p:pic>
      <p:pic>
        <p:nvPicPr>
          <p:cNvPr id="12" name="Picture 6" descr="C:\Users\Hanka\AppData\Local\Microsoft\Windows\Temporary Internet Files\Content.IE5\0K7BDK2W\MP90042771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3068960"/>
            <a:ext cx="1728192" cy="1728192"/>
          </a:xfrm>
          <a:prstGeom prst="rect">
            <a:avLst/>
          </a:prstGeom>
          <a:noFill/>
        </p:spPr>
      </p:pic>
      <p:pic>
        <p:nvPicPr>
          <p:cNvPr id="13" name="Picture 6" descr="C:\Users\Hanka\AppData\Local\Microsoft\Windows\Temporary Internet Files\Content.IE5\0K7BDK2W\MP90042771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43808" y="3212976"/>
            <a:ext cx="1728192" cy="1728192"/>
          </a:xfrm>
          <a:prstGeom prst="rect">
            <a:avLst/>
          </a:prstGeom>
          <a:noFill/>
        </p:spPr>
      </p:pic>
      <p:pic>
        <p:nvPicPr>
          <p:cNvPr id="14" name="Picture 6" descr="C:\Users\Hanka\AppData\Local\Microsoft\Windows\Temporary Internet Files\Content.IE5\0K7BDK2W\MP90042771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3968" y="3140968"/>
            <a:ext cx="1728192" cy="1728192"/>
          </a:xfrm>
          <a:prstGeom prst="rect">
            <a:avLst/>
          </a:prstGeom>
          <a:noFill/>
        </p:spPr>
      </p:pic>
      <p:pic>
        <p:nvPicPr>
          <p:cNvPr id="15" name="Picture 6" descr="C:\Users\Hanka\AppData\Local\Microsoft\Windows\Temporary Internet Files\Content.IE5\0K7BDK2W\MP90042771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6136" y="3068960"/>
            <a:ext cx="1728192" cy="1728192"/>
          </a:xfrm>
          <a:prstGeom prst="rect">
            <a:avLst/>
          </a:prstGeom>
          <a:noFill/>
        </p:spPr>
      </p:pic>
      <p:pic>
        <p:nvPicPr>
          <p:cNvPr id="16" name="Picture 6" descr="C:\Users\Hanka\AppData\Local\Microsoft\Windows\Temporary Internet Files\Content.IE5\0K7BDK2W\MP90042771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415808" y="2996952"/>
            <a:ext cx="1728192" cy="1728192"/>
          </a:xfrm>
          <a:prstGeom prst="rect">
            <a:avLst/>
          </a:prstGeom>
          <a:noFill/>
        </p:spPr>
      </p:pic>
      <p:pic>
        <p:nvPicPr>
          <p:cNvPr id="1031" name="Picture 7" descr="C:\Users\Hanka\AppData\Local\Microsoft\Windows\Temporary Internet Files\Content.IE5\VZUY0QLD\MP90039948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15616" y="4869160"/>
            <a:ext cx="616848" cy="1672178"/>
          </a:xfrm>
          <a:prstGeom prst="rect">
            <a:avLst/>
          </a:prstGeom>
          <a:noFill/>
        </p:spPr>
      </p:pic>
      <p:pic>
        <p:nvPicPr>
          <p:cNvPr id="18" name="Picture 7" descr="C:\Users\Hanka\AppData\Local\Microsoft\Windows\Temporary Internet Files\Content.IE5\VZUY0QLD\MP90039948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27984" y="4869160"/>
            <a:ext cx="616848" cy="1672178"/>
          </a:xfrm>
          <a:prstGeom prst="rect">
            <a:avLst/>
          </a:prstGeom>
          <a:noFill/>
        </p:spPr>
      </p:pic>
      <p:pic>
        <p:nvPicPr>
          <p:cNvPr id="19" name="Picture 7" descr="C:\Users\Hanka\AppData\Local\Microsoft\Windows\Temporary Internet Files\Content.IE5\VZUY0QLD\MP90039948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635896" y="4869160"/>
            <a:ext cx="616848" cy="1672178"/>
          </a:xfrm>
          <a:prstGeom prst="rect">
            <a:avLst/>
          </a:prstGeom>
          <a:noFill/>
        </p:spPr>
      </p:pic>
      <p:pic>
        <p:nvPicPr>
          <p:cNvPr id="20" name="Picture 7" descr="C:\Users\Hanka\AppData\Local\Microsoft\Windows\Temporary Internet Files\Content.IE5\VZUY0QLD\MP90039948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51720" y="4869160"/>
            <a:ext cx="616848" cy="1672178"/>
          </a:xfrm>
          <a:prstGeom prst="rect">
            <a:avLst/>
          </a:prstGeom>
          <a:noFill/>
        </p:spPr>
      </p:pic>
      <p:pic>
        <p:nvPicPr>
          <p:cNvPr id="21" name="Picture 7" descr="C:\Users\Hanka\AppData\Local\Microsoft\Windows\Temporary Internet Files\Content.IE5\VZUY0QLD\MP90039948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843808" y="4869160"/>
            <a:ext cx="616848" cy="167217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435608" y="274320"/>
            <a:ext cx="749808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300" b="0" i="0" u="none" strike="noStrike" kern="1200" cap="none" spc="0" normalizeH="0" baseline="0" noProof="0" smtClean="0">
                <a:ln>
                  <a:noFill/>
                </a:ln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_____ + _____ = 5</a:t>
            </a:r>
            <a:endParaRPr kumimoji="0" lang="cs-CZ" sz="4300" b="0" i="0" u="none" strike="noStrike" kern="1200" cap="none" spc="0" normalizeH="0" baseline="0" noProof="0" dirty="0">
              <a:ln>
                <a:noFill/>
              </a:ln>
              <a:solidFill>
                <a:schemeClr val="tx2">
                  <a:satMod val="130000"/>
                </a:schemeClr>
              </a:solidFill>
              <a:effectLst>
                <a:outerShdw blurRad="50000" dist="30000" dir="5400000" algn="tl" rotWithShape="0">
                  <a:srgbClr val="000000">
                    <a:alpha val="3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2050" name="Picture 2" descr="C:\Users\Hanka\AppData\Local\Microsoft\Windows\Temporary Internet Files\Content.IE5\ZA1FD88L\MC9002501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1340768"/>
            <a:ext cx="1458875" cy="1440160"/>
          </a:xfrm>
          <a:prstGeom prst="rect">
            <a:avLst/>
          </a:prstGeom>
          <a:noFill/>
        </p:spPr>
      </p:pic>
      <p:pic>
        <p:nvPicPr>
          <p:cNvPr id="4" name="Picture 2" descr="C:\Users\Hanka\AppData\Local\Microsoft\Windows\Temporary Internet Files\Content.IE5\ZA1FD88L\MC9002501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1340768"/>
            <a:ext cx="1312988" cy="1296144"/>
          </a:xfrm>
          <a:prstGeom prst="rect">
            <a:avLst/>
          </a:prstGeom>
          <a:noFill/>
        </p:spPr>
      </p:pic>
      <p:pic>
        <p:nvPicPr>
          <p:cNvPr id="5" name="Picture 2" descr="C:\Users\Hanka\AppData\Local\Microsoft\Windows\Temporary Internet Files\Content.IE5\ZA1FD88L\MC9002501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1340768"/>
            <a:ext cx="1385931" cy="1368152"/>
          </a:xfrm>
          <a:prstGeom prst="rect">
            <a:avLst/>
          </a:prstGeom>
          <a:noFill/>
        </p:spPr>
      </p:pic>
      <p:pic>
        <p:nvPicPr>
          <p:cNvPr id="6" name="Picture 2" descr="C:\Users\Hanka\AppData\Local\Microsoft\Windows\Temporary Internet Files\Content.IE5\ZA1FD88L\MC9002501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1412776"/>
            <a:ext cx="1240044" cy="1224136"/>
          </a:xfrm>
          <a:prstGeom prst="rect">
            <a:avLst/>
          </a:prstGeom>
          <a:noFill/>
        </p:spPr>
      </p:pic>
      <p:pic>
        <p:nvPicPr>
          <p:cNvPr id="7" name="Picture 2" descr="C:\Users\Hanka\AppData\Local\Microsoft\Windows\Temporary Internet Files\Content.IE5\ZA1FD88L\MC9002501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3928" y="1340768"/>
            <a:ext cx="1385931" cy="1368152"/>
          </a:xfrm>
          <a:prstGeom prst="rect">
            <a:avLst/>
          </a:prstGeom>
          <a:noFill/>
        </p:spPr>
      </p:pic>
      <p:pic>
        <p:nvPicPr>
          <p:cNvPr id="2052" name="Picture 4" descr="C:\Users\Hanka\AppData\Local\Microsoft\Windows\Temporary Internet Files\Content.IE5\0K7BDK2W\MC90036180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3140968"/>
            <a:ext cx="1271930" cy="1811426"/>
          </a:xfrm>
          <a:prstGeom prst="rect">
            <a:avLst/>
          </a:prstGeom>
          <a:noFill/>
        </p:spPr>
      </p:pic>
      <p:pic>
        <p:nvPicPr>
          <p:cNvPr id="10" name="Picture 4" descr="C:\Users\Hanka\AppData\Local\Microsoft\Windows\Temporary Internet Files\Content.IE5\0K7BDK2W\MC90036180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3212976"/>
            <a:ext cx="1271930" cy="1811426"/>
          </a:xfrm>
          <a:prstGeom prst="rect">
            <a:avLst/>
          </a:prstGeom>
          <a:noFill/>
        </p:spPr>
      </p:pic>
      <p:pic>
        <p:nvPicPr>
          <p:cNvPr id="12" name="Picture 4" descr="C:\Users\Hanka\AppData\Local\Microsoft\Windows\Temporary Internet Files\Content.IE5\0K7BDK2W\MC90036180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91880" y="3140968"/>
            <a:ext cx="1271930" cy="1811426"/>
          </a:xfrm>
          <a:prstGeom prst="rect">
            <a:avLst/>
          </a:prstGeom>
          <a:noFill/>
        </p:spPr>
      </p:pic>
      <p:pic>
        <p:nvPicPr>
          <p:cNvPr id="13" name="Picture 4" descr="C:\Users\Hanka\AppData\Local\Microsoft\Windows\Temporary Internet Files\Content.IE5\0K7BDK2W\MC90036180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00192" y="2996952"/>
            <a:ext cx="1271930" cy="1811426"/>
          </a:xfrm>
          <a:prstGeom prst="rect">
            <a:avLst/>
          </a:prstGeom>
          <a:noFill/>
        </p:spPr>
      </p:pic>
      <p:pic>
        <p:nvPicPr>
          <p:cNvPr id="14" name="Picture 4" descr="C:\Users\Hanka\AppData\Local\Microsoft\Windows\Temporary Internet Files\Content.IE5\0K7BDK2W\MC90036180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3140968"/>
            <a:ext cx="1271930" cy="181142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Použité zdroje: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000" b="0" i="0" u="none" strike="noStrike" kern="1200" cap="none" spc="0" normalizeH="0" baseline="0" noProof="0" smtClean="0">
                <a:ln>
                  <a:noFill/>
                </a:ln>
                <a:solidFill>
                  <a:schemeClr val="tx2">
                    <a:shade val="55000"/>
                  </a:schemeClr>
                </a:solidFill>
                <a:effectLst/>
                <a:uLnTx/>
                <a:uFillTx/>
                <a:latin typeface="+mn-lt"/>
                <a:ea typeface="+mn-lt"/>
                <a:cs typeface="+mn-lt"/>
              </a:rPr>
              <a:t>Microsoft - </a:t>
            </a:r>
            <a:r>
              <a:rPr kumimoji="0" lang="cs-CZ" sz="2000" b="0" i="0" u="none" strike="noStrike" kern="1200" cap="none" spc="0" normalizeH="0" baseline="0" noProof="0" smtClean="0">
                <a:ln>
                  <a:noFill/>
                </a:ln>
                <a:solidFill>
                  <a:schemeClr val="tx2">
                    <a:shade val="55000"/>
                  </a:schemeClr>
                </a:solidFill>
                <a:effectLst/>
                <a:uLnTx/>
                <a:uFillTx/>
                <a:latin typeface="+mn-lt"/>
                <a:ea typeface="+mn-lt"/>
                <a:cs typeface="+mn-lt"/>
                <a:hlinkClick r:id="rId2"/>
              </a:rPr>
              <a:t>http://office.microsoft.com</a:t>
            </a:r>
            <a:endParaRPr kumimoji="0" lang="cs-CZ" sz="20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11</TotalTime>
  <Words>103</Words>
  <Application>Microsoft Office PowerPoint</Application>
  <PresentationFormat>Předvádění na obrazovce (4:3)</PresentationFormat>
  <Paragraphs>25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Slunovrat</vt:lpstr>
      <vt:lpstr>Snímek 1</vt:lpstr>
      <vt:lpstr>Rozklad čísla 5</vt:lpstr>
      <vt:lpstr>_____ + _____ = 5</vt:lpstr>
      <vt:lpstr>Snímek 4</vt:lpstr>
      <vt:lpstr>Snímek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Sčítání a odčítání do 5</dc:title>
  <dc:creator>Hanka</dc:creator>
  <cp:lastModifiedBy>Hanka</cp:lastModifiedBy>
  <cp:revision>6</cp:revision>
  <dcterms:created xsi:type="dcterms:W3CDTF">2011-12-11T21:04:49Z</dcterms:created>
  <dcterms:modified xsi:type="dcterms:W3CDTF">2012-01-07T19:18:47Z</dcterms:modified>
</cp:coreProperties>
</file>