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7"/>
  </p:notesMasterIdLst>
  <p:handoutMasterIdLst>
    <p:handoutMasterId r:id="rId18"/>
  </p:handoutMasterIdLst>
  <p:sldIdLst>
    <p:sldId id="262" r:id="rId3"/>
    <p:sldId id="260" r:id="rId4"/>
    <p:sldId id="265" r:id="rId5"/>
    <p:sldId id="264" r:id="rId6"/>
    <p:sldId id="266" r:id="rId7"/>
    <p:sldId id="267" r:id="rId8"/>
    <p:sldId id="268" r:id="rId9"/>
    <p:sldId id="270" r:id="rId10"/>
    <p:sldId id="271" r:id="rId11"/>
    <p:sldId id="272" r:id="rId12"/>
    <p:sldId id="273" r:id="rId13"/>
    <p:sldId id="269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6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6A156-551B-4056-A6CF-6BD2B1D25D0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9C206-2D85-4BE3-8EBD-17CEFEE9E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97465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78C82-05FF-4C68-B6AC-FFA4B64D97EB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68BFD-44BA-4489-A752-641E89784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3671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408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1FB1E-FC84-431E-A1E8-BA3DA747A00B}" type="datetime1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5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286EC-06DE-4798-B333-5C1A55D5B7EA}" type="datetime1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62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3742C-7534-4431-9361-0F8C43E47471}" type="datetime1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6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47355-6B12-423E-88DA-DBF4C9E6F0BA}" type="datetime1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69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AB6BF-9216-459B-9321-03942631FD01}" type="datetime1">
              <a:rPr lang="cs-CZ" smtClean="0"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7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81AE2-876D-4C24-815E-A60A51358E78}" type="datetime1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3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D0C11-8FD8-4448-9916-A1FF0993C594}" type="datetime1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8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B0B6D-A5BD-4E73-87B4-F17EC39904C4}" type="datetime1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19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DF515-A7DD-4B63-872F-F3EECC13322D}" type="datetime1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658F2-501B-4CD2-BF28-6879063ED411}" type="datetime1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75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24A3C-9F1F-4059-AFF0-FEFFAF330542}" type="datetime1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C6086-6FD7-4B1B-A326-7B6213FDA90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7602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8EF70-772F-486B-9C82-647D3685011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2524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A353-7E1D-44B9-AA28-AEC70C22C81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2636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44423-EE07-4BE1-B7A6-F078CF643E1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9596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91C8-9304-4B7E-B233-330E6371883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08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EFF48-F92A-4222-98E2-DB7DE59F3D7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7241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049EB-FE49-4CA1-917C-8CC49BD7BB6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2723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403FC-EE90-420A-81D4-9BECA78293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186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FCCFF-A78A-42C8-ADEC-284B857326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0482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110B4-B9BA-425F-A198-EC168E43A71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4254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D7EFE-E72F-42AA-8579-F2E1469B088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562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CB41D-59B5-40D5-8533-CA09121EC7FD}" type="datetime1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072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2B158-853A-4A0E-A499-40338C2243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Autorem materiálu a všech jeho částí, není-li uvedeno jinak, je Lucie Kováčová.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282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 descr="Logolink_projekt_2011 v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Obdélník 5"/>
          <p:cNvSpPr>
            <a:spLocks noChangeArrowheads="1"/>
          </p:cNvSpPr>
          <p:nvPr/>
        </p:nvSpPr>
        <p:spPr bwMode="auto">
          <a:xfrm>
            <a:off x="179388" y="1844675"/>
            <a:ext cx="8640762" cy="409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>
                <a:latin typeface="Calibri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Základní škola Čachovice a Mateřská škola Struhy, Komenského 96,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 příspěvková organizace</a:t>
            </a: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</a:rPr>
              <a:t>Označení:  VY_32_INOVACE_113_PR4</a:t>
            </a:r>
            <a:r>
              <a:rPr lang="cs-CZ" sz="2000" dirty="0">
                <a:latin typeface="Calibri" pitchFamily="34" charset="0"/>
              </a:rPr>
              <a:t>	</a:t>
            </a:r>
          </a:p>
          <a:p>
            <a:r>
              <a:rPr lang="cs-CZ" sz="2000" b="1" dirty="0">
                <a:latin typeface="Calibri" pitchFamily="34" charset="0"/>
              </a:rPr>
              <a:t>Předmět</a:t>
            </a:r>
            <a:r>
              <a:rPr lang="cs-CZ" sz="2000" b="1" dirty="0" smtClean="0">
                <a:latin typeface="Calibri" pitchFamily="34" charset="0"/>
              </a:rPr>
              <a:t>:  Přírodověda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4.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</a:t>
            </a:r>
            <a:r>
              <a:rPr lang="cs-CZ" sz="2000">
                <a:latin typeface="Calibri" pitchFamily="34" charset="0"/>
              </a:rPr>
              <a:t>	</a:t>
            </a:r>
            <a:r>
              <a:rPr lang="cs-CZ" sz="2000" b="1" smtClean="0">
                <a:latin typeface="Calibri" pitchFamily="34" charset="0"/>
              </a:rPr>
              <a:t>Živá </a:t>
            </a:r>
            <a:r>
              <a:rPr lang="cs-CZ" sz="2000" b="1" dirty="0" smtClean="0">
                <a:latin typeface="Calibri" pitchFamily="34" charset="0"/>
              </a:rPr>
              <a:t>příroda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Název: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Ekosystém les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Autor: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Lucie Kováčová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Popis: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Výukový materiál – doplňující informace k učebnici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7568" y="6211669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39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7479" y="476672"/>
            <a:ext cx="17180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Metodika:</a:t>
            </a:r>
            <a:endParaRPr lang="cs-CZ" sz="2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8478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jako výukový materiál.</a:t>
            </a:r>
          </a:p>
          <a:p>
            <a:r>
              <a:rPr lang="cs-CZ" dirty="0" smtClean="0"/>
              <a:t>Součástí prezentace je test. Děti mohou pracovat samostatně, ve dvojicích nebo ve skupinkách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99567" y="6016386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038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orové lesy,borovice,borový les,fotografie,Honšú,Japonsko,jehli&amp;ccaron;naté stromy,krajiny,lesy,paprsky,prefektura Nagano,p&amp;rcaron;íroda,slune&amp;ccaron;ní paprsky,slune&amp;ccaron;ní sv&amp;ecaron;tlo,stálezelené d&amp;rcaron;eviny,stromy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83" b="10403"/>
          <a:stretch/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690" y="2967335"/>
            <a:ext cx="913262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Book Antiqua" pitchFamily="18" charset="0"/>
              </a:rPr>
              <a:t>EKOSYSTÉM  LES</a:t>
            </a:r>
            <a:endParaRPr lang="cs-CZ" sz="8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47568" y="605642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215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Click="0" advTm="10000">
        <p14:vortex dir="r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19291" y="404664"/>
            <a:ext cx="49642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ROZDĚLENÍ LESŮ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7082" y="2004812"/>
            <a:ext cx="3048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JEHLIČNATÉ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0331" y="3573016"/>
            <a:ext cx="2262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SMÍŠENÉ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7684" y="5112593"/>
            <a:ext cx="2407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LISTNATÉ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016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14:gallery dir="l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STROMY</a:t>
            </a:r>
            <a:endParaRPr lang="cs-CZ" sz="48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JEHLIČNATÉ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83546"/>
            <a:ext cx="4040188" cy="3951288"/>
          </a:xfrm>
        </p:spPr>
        <p:txBody>
          <a:bodyPr>
            <a:normAutofit/>
          </a:bodyPr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MODŘÍN OPADAVÝ</a:t>
            </a:r>
          </a:p>
          <a:p>
            <a:endParaRPr lang="cs-CZ" b="1" smtClean="0">
              <a:latin typeface="Arial" pitchFamily="34" charset="0"/>
              <a:cs typeface="Arial" pitchFamily="34" charset="0"/>
            </a:endParaRP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BOROVICE LESNÍ</a:t>
            </a:r>
          </a:p>
          <a:p>
            <a:endParaRPr lang="cs-CZ" b="1" smtClean="0">
              <a:latin typeface="Arial" pitchFamily="34" charset="0"/>
              <a:cs typeface="Arial" pitchFamily="34" charset="0"/>
            </a:endParaRP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SMRK ZTEPILÝ</a:t>
            </a:r>
          </a:p>
          <a:p>
            <a:endParaRPr lang="cs-CZ" b="1" smtClean="0">
              <a:latin typeface="Arial" pitchFamily="34" charset="0"/>
              <a:cs typeface="Arial" pitchFamily="34" charset="0"/>
            </a:endParaRP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JEDLE BĚLOKORÁ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LISTNATÉ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</p:spPr>
        <p:txBody>
          <a:bodyPr>
            <a:normAutofit fontScale="70000" lnSpcReduction="20000"/>
          </a:bodyPr>
          <a:lstStyle/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DUB ZIMNÍ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DUB LETNÍ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BUK LESNÍ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BŘÍZA BĚLOKORÁ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JAVOR MLÉČ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JÍROVEC MAĎAL</a:t>
            </a:r>
          </a:p>
          <a:p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TOPOL  ČERNÝ</a:t>
            </a:r>
          </a:p>
          <a:p>
            <a:pPr marL="0" indent="0">
              <a:buNone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LÍPA SRDČITÁ</a:t>
            </a:r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47568" y="6211669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54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antor\Lucie\Přírodověda 4\PRIRODA_3\Obrázky\pic\8011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46" y="332656"/>
            <a:ext cx="1593850" cy="180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ntor\Lucie\Přírodověda 4\PRIRODA_3\Obrázky\pic\8012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2086"/>
            <a:ext cx="1469655" cy="172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ntor\Lucie\Přírodověda 4\PRIRODA_3\Obrázky\pic\8014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273" y="217965"/>
            <a:ext cx="1656184" cy="1877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ntor\Lucie\Přírodověda 4\PRIRODA_3\Obrázky\pic\8013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9825"/>
            <a:ext cx="1512168" cy="171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0" y="2136062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BOROVICE LESNÍ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79876" y="2131956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SMRK ZTEPILÝ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2139019"/>
            <a:ext cx="2313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JEDLE BĚLOKORÁ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51962" y="2151583"/>
            <a:ext cx="2292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MODŘÍN OPADAVÝ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Kantor\Lucie\Přírodověda 4\PRIRODA_3\Obrázky\pic\8017u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63" y="2598667"/>
            <a:ext cx="14478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ntor\Lucie\Přírodověda 4\PRIRODA_3\Obrázky\pic\8018l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587" y="2640513"/>
            <a:ext cx="15748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antor\Lucie\Přírodověda 4\PRIRODA_3\Obrázky\pic\8019i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151" y="2557391"/>
            <a:ext cx="1468427" cy="166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antor\Lucie\Přírodověda 4\PRIRODA_3\Obrázky\pic\8021l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621" y="2697920"/>
            <a:ext cx="15748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antor\Lucie\Přírodověda 4\PRIRODA_3\Obrázky\pic\8020u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46" y="4686838"/>
            <a:ext cx="1301750" cy="1473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antor\Lucie\Přírodověda 4\PRIRODA_3\Obrázky\pic 1\8360l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8359" y="4644522"/>
            <a:ext cx="1619250" cy="1449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Kantor\Lucie\Přírodověda 4\PRIRODA_3\Obrázky\pic 1\8350l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988" y="4525818"/>
            <a:ext cx="1619250" cy="1449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7444" y="4313538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BUK LESNÍ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81587" y="4114470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DUB ZIMNÍ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18638" y="4234879"/>
            <a:ext cx="1774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LÍPA SRDČITÁ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012621" y="4050213"/>
            <a:ext cx="1680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JAVOR MLÉČ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7378" y="6129520"/>
            <a:ext cx="2266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BŘÍZA BĚLOKORÁ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84594" y="6072859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JÍROVEC MAĎAL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10261" y="6072859"/>
            <a:ext cx="1843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TOPOL ČERNÝ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7" name="Picture 8" descr="C:\Users\Kantor\Lucie\Přírodověda 4\PRIRODA_3\Obrázky\pic\8018l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987" y="2792913"/>
            <a:ext cx="15748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Kantor\Lucie\Přírodověda 4\PRIRODA_3\Obrázky\pic\8013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680" y="562225"/>
            <a:ext cx="1512168" cy="171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656850" y="615987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45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5" grpId="0"/>
      <p:bldP spid="16" grpId="0"/>
      <p:bldP spid="9" grpId="0"/>
      <p:bldP spid="30" grpId="0"/>
      <p:bldP spid="31" grpId="0"/>
      <p:bldP spid="32" grpId="0"/>
      <p:bldP spid="33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1281" y="620688"/>
            <a:ext cx="916789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Jehličnaté stromy můžeme najít 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ve vyšších nadmořských výškách, 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především v horských 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oblastech.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Smíšené lesy jsou u nás nejčastější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Můžeme ale pozorovat i lesy 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pouze listnaté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7568" y="605642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04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4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4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4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4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4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4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250" y="871677"/>
            <a:ext cx="3207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Smrk ztepilý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ntor\Lucie\Přírodověda 4\PRIRODA_3\Obrázky\pic\8012e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48" y="2766523"/>
            <a:ext cx="3505621" cy="35056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699592"/>
            <a:ext cx="6051850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Nejrozšířenější dřevina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b="1" dirty="0" smtClean="0">
                <a:latin typeface="Arial" pitchFamily="34" charset="0"/>
                <a:cs typeface="Arial" pitchFamily="34" charset="0"/>
              </a:rPr>
            </a:b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Kořeny se rozrůstají mělce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 stálezelený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Lesy, kde převládají se nazývají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smrčiny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6" name="Picture 3" descr="C:\Users\Kantor\Lucie\Přírodověda 4\PRIRODA_3\Obrázky\pic\8012k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77139"/>
            <a:ext cx="2957150" cy="346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43574" y="6211669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7672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3861" y="404664"/>
            <a:ext cx="36904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Borovice lesní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1674" y="1263395"/>
            <a:ext cx="5452326" cy="29546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 velmi odolná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Kořeny rostou do hloubky a drží pevně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v zemi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 stálezelený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Lesy, kde převládají se nazývají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bory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074" name="Picture 2" descr="C:\Users\Kantor\Lucie\Přírodověda 4\PRIRODA_3\Obrázky\pic\8011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73" y="2887216"/>
            <a:ext cx="3584170" cy="33899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Kantor\Lucie\Přírodověda 4\PRIRODA_3\Obrázky\pic\8011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4691" y="3847132"/>
            <a:ext cx="2656648" cy="301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47568" y="6211669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72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4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4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4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4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4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4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4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4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4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3861" y="404664"/>
            <a:ext cx="41152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Modřín opadavý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1674" y="1263395"/>
            <a:ext cx="5186035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Jediný jehličnatý strom, který opadává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Roste na okrajích lesa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099" name="Picture 3" descr="C:\Users\Kantor\Lucie\Přírodověda 4\PRIRODA_3\Obrázky\pic\8013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655" y="2132856"/>
            <a:ext cx="3198019" cy="39319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Kantor\Lucie\Přírodověda 4\PRIRODA_3\Obrázky\pic\8013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05921"/>
            <a:ext cx="2880320" cy="326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47568" y="6211669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621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4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4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4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3861" y="404664"/>
            <a:ext cx="3775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Jedle bělokorá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1674" y="1263395"/>
            <a:ext cx="4285404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Stálezelený strom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Velmi vzácná, protože je citlivá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 znečištění ovzduší</a:t>
            </a:r>
          </a:p>
          <a:p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Lesy, kde převládá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jedliny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Stálezelený jehličnatý strom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5122" name="Picture 2" descr="C:\Users\Kantor\Lucie\Přírodověda 4\PRIRODA_3\Obrázky\pic\8014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61" y="1628800"/>
            <a:ext cx="2736304" cy="27363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Kantor\Lucie\Přírodověda 4\PRIRODA_3\Obrázky\pic\8014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650" y="3377835"/>
            <a:ext cx="2618723" cy="2967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47568" y="6195902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08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4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2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2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5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25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25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4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4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4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Kantor\Lucie\Přírodověda 4\PRIRODA_3\Obrázky\pic\8011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836712"/>
            <a:ext cx="2092201" cy="237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Kantor\Lucie\Přírodověda 4\PRIRODA_3\Obrázky\pic\8018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239" y="3789040"/>
            <a:ext cx="2847488" cy="254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Kantor\Lucie\Přírodověda 4\PRIRODA_3\Obrázky\pic\8013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761"/>
            <a:ext cx="2461498" cy="278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Kantor\Lucie\Přírodověda 4\PRIRODA_3\Obrázky\pic\8014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940" y="826994"/>
            <a:ext cx="2241016" cy="253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Kantor\Lucie\Přírodověda 4\PRIRODA_3\Obrázky\pic\8017u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61" y="3618464"/>
            <a:ext cx="2231997" cy="2525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" descr="C:\Users\Kantor\Lucie\Přírodověda 4\PRIRODA_3\Obrázky\pic 1\8360l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986" y="3611568"/>
            <a:ext cx="281564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520" y="183115"/>
            <a:ext cx="4780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Urči správné názvy stromů</a:t>
            </a:r>
            <a:endParaRPr lang="cs-CZ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317550">
            <a:off x="297732" y="2463279"/>
            <a:ext cx="2287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Borovice lesní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99074">
            <a:off x="3154201" y="3095139"/>
            <a:ext cx="2339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Jedle bělokorá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25407" y="2577200"/>
            <a:ext cx="25426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Modřín opadavý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1299074">
            <a:off x="487384" y="5778979"/>
            <a:ext cx="15520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Buk lesní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9928257">
            <a:off x="3751827" y="5523347"/>
            <a:ext cx="1653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Dub zimní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299074">
            <a:off x="6118603" y="5675970"/>
            <a:ext cx="22717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Jírovec maďal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7568" y="6187507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30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32656"/>
            <a:ext cx="3100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Odpověz na otázky: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352798"/>
            <a:ext cx="92256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Stálezelený strom, mělce kořenící. Jeho šiška visí na větvích jako ozdoba. Lesům,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kde převládá říkáme smrčina.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6723" y="1977994"/>
            <a:ext cx="29161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Book Antiqua" pitchFamily="18" charset="0"/>
              </a:rPr>
              <a:t>Smrk ztepilý</a:t>
            </a:r>
            <a:endParaRPr lang="cs-CZ" sz="3600" b="1" dirty="0">
              <a:latin typeface="Book Antiqu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624325"/>
            <a:ext cx="8860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Jediný jehličnatý strom, kterému na podzim opadávají jehlice. Roste jednotlivě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3105834"/>
            <a:ext cx="3711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Book Antiqua" pitchFamily="18" charset="0"/>
              </a:rPr>
              <a:t>Modřín opadavý</a:t>
            </a:r>
            <a:endParaRPr lang="cs-CZ" sz="3600" b="1" dirty="0">
              <a:latin typeface="Book Antiqua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7614" y="3887747"/>
            <a:ext cx="5224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Odolný,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stálezelný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strom. Může růsti na skále.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39404" y="4339262"/>
            <a:ext cx="31726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Book Antiqua" pitchFamily="18" charset="0"/>
              </a:rPr>
              <a:t>Borovice lesní</a:t>
            </a:r>
            <a:endParaRPr lang="cs-CZ" sz="3600" b="1" dirty="0">
              <a:latin typeface="Book Antiqua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2757" y="5025240"/>
            <a:ext cx="766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Citlivý na znečištění ovzduší, stálezelený a vzácný jehličnatý strom.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0010" y="5562349"/>
            <a:ext cx="3249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J</a:t>
            </a:r>
            <a:r>
              <a:rPr lang="cs-CZ" sz="3600" b="1" dirty="0" smtClean="0">
                <a:latin typeface="Book Antiqua" pitchFamily="18" charset="0"/>
              </a:rPr>
              <a:t>edle bělokorá</a:t>
            </a:r>
            <a:endParaRPr lang="cs-CZ" sz="3600" b="1" dirty="0">
              <a:latin typeface="Book Antiqua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3288" y="6208680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80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1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18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16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162" tmFilter="0, 0; 0.125,0.2665; 0.25,0.4; 0.375,0.465; 0.5,0.5;  0.625,0.535; 0.75,0.6; 0.875,0.7335; 1,1">
                                          <p:stCondLst>
                                            <p:cond delay="116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81" tmFilter="0, 0; 0.125,0.2665; 0.25,0.4; 0.375,0.465; 0.5,0.5;  0.625,0.535; 0.75,0.6; 0.875,0.7335; 1,1">
                                          <p:stCondLst>
                                            <p:cond delay="2317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87" tmFilter="0, 0; 0.125,0.2665; 0.25,0.4; 0.375,0.465; 0.5,0.5;  0.625,0.535; 0.75,0.6; 0.875,0.7335; 1,1">
                                          <p:stCondLst>
                                            <p:cond delay="289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46">
                                          <p:stCondLst>
                                            <p:cond delay="1137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290" decel="50000">
                                          <p:stCondLst>
                                            <p:cond delay="1183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46">
                                          <p:stCondLst>
                                            <p:cond delay="229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290" decel="50000">
                                          <p:stCondLst>
                                            <p:cond delay="23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46">
                                          <p:stCondLst>
                                            <p:cond delay="2873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290" decel="50000">
                                          <p:stCondLst>
                                            <p:cond delay="291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46">
                                          <p:stCondLst>
                                            <p:cond delay="31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290" decel="50000">
                                          <p:stCondLst>
                                            <p:cond delay="32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101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318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16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162" tmFilter="0, 0; 0.125,0.2665; 0.25,0.4; 0.375,0.465; 0.5,0.5;  0.625,0.535; 0.75,0.6; 0.875,0.7335; 1,1">
                                          <p:stCondLst>
                                            <p:cond delay="116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81" tmFilter="0, 0; 0.125,0.2665; 0.25,0.4; 0.375,0.465; 0.5,0.5;  0.625,0.535; 0.75,0.6; 0.875,0.7335; 1,1">
                                          <p:stCondLst>
                                            <p:cond delay="2317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87" tmFilter="0, 0; 0.125,0.2665; 0.25,0.4; 0.375,0.465; 0.5,0.5;  0.625,0.535; 0.75,0.6; 0.875,0.7335; 1,1">
                                          <p:stCondLst>
                                            <p:cond delay="289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46">
                                          <p:stCondLst>
                                            <p:cond delay="1137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290" decel="50000">
                                          <p:stCondLst>
                                            <p:cond delay="1183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46">
                                          <p:stCondLst>
                                            <p:cond delay="229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290" decel="50000">
                                          <p:stCondLst>
                                            <p:cond delay="23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46">
                                          <p:stCondLst>
                                            <p:cond delay="2873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290" decel="50000">
                                          <p:stCondLst>
                                            <p:cond delay="291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46">
                                          <p:stCondLst>
                                            <p:cond delay="31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290" decel="50000">
                                          <p:stCondLst>
                                            <p:cond delay="321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101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318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16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162" tmFilter="0, 0; 0.125,0.2665; 0.25,0.4; 0.375,0.465; 0.5,0.5;  0.625,0.535; 0.75,0.6; 0.875,0.7335; 1,1">
                                          <p:stCondLst>
                                            <p:cond delay="116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81" tmFilter="0, 0; 0.125,0.2665; 0.25,0.4; 0.375,0.465; 0.5,0.5;  0.625,0.535; 0.75,0.6; 0.875,0.7335; 1,1">
                                          <p:stCondLst>
                                            <p:cond delay="2317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87" tmFilter="0, 0; 0.125,0.2665; 0.25,0.4; 0.375,0.465; 0.5,0.5;  0.625,0.535; 0.75,0.6; 0.875,0.7335; 1,1">
                                          <p:stCondLst>
                                            <p:cond delay="289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46">
                                          <p:stCondLst>
                                            <p:cond delay="1137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290" decel="50000">
                                          <p:stCondLst>
                                            <p:cond delay="1183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46">
                                          <p:stCondLst>
                                            <p:cond delay="229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290" decel="50000">
                                          <p:stCondLst>
                                            <p:cond delay="23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46">
                                          <p:stCondLst>
                                            <p:cond delay="2873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290" decel="50000">
                                          <p:stCondLst>
                                            <p:cond delay="291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46">
                                          <p:stCondLst>
                                            <p:cond delay="31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290" decel="50000">
                                          <p:stCondLst>
                                            <p:cond delay="321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9829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Citace: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0041" y="980728"/>
            <a:ext cx="30705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2000" dirty="0" smtClean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7568" y="6056421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i="1" dirty="0"/>
              <a:t>Autorem materiálu a všech jeho částí, není-li uvedeno jinak, je Lucie Kováčová.</a:t>
            </a:r>
            <a:endParaRPr lang="cs-CZ" dirty="0"/>
          </a:p>
          <a:p>
            <a:pPr algn="ctr"/>
            <a:r>
              <a:rPr lang="cs-CZ" i="1" dirty="0"/>
              <a:t>Financované z ESF a státního rozpočtu ČR.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257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492</Words>
  <Application>Microsoft Office PowerPoint</Application>
  <PresentationFormat>Předvádění na obrazovce (4:3)</PresentationFormat>
  <Paragraphs>138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STROMY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65</cp:revision>
  <dcterms:created xsi:type="dcterms:W3CDTF">2013-04-21T19:16:35Z</dcterms:created>
  <dcterms:modified xsi:type="dcterms:W3CDTF">2013-09-02T12:07:10Z</dcterms:modified>
</cp:coreProperties>
</file>