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99E99F-9F7D-48D6-BEB4-223D3431967A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3170A1-84FB-41B0-95DC-7A1E8983A03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40F651-0EB6-4B76-8717-7042984F6B48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79377D41-908B-4F0B-BBA9-1184247C4386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428D7575-0A2E-459A-93F7-6CD8376E83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79377D41-908B-4F0B-BBA9-1184247C4386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D7575-0A2E-459A-93F7-6CD8376E83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79377D41-908B-4F0B-BBA9-1184247C4386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428D7575-0A2E-459A-93F7-6CD8376E8312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79377D41-908B-4F0B-BBA9-1184247C4386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428D7575-0A2E-459A-93F7-6CD8376E83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79377D41-908B-4F0B-BBA9-1184247C4386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428D7575-0A2E-459A-93F7-6CD8376E83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77D41-908B-4F0B-BBA9-1184247C4386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D7575-0A2E-459A-93F7-6CD8376E83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79377D41-908B-4F0B-BBA9-1184247C4386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428D7575-0A2E-459A-93F7-6CD8376E83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79377D41-908B-4F0B-BBA9-1184247C4386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428D7575-0A2E-459A-93F7-6CD8376E83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79377D41-908B-4F0B-BBA9-1184247C4386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428D7575-0A2E-459A-93F7-6CD8376E83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77D41-908B-4F0B-BBA9-1184247C4386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D7575-0A2E-459A-93F7-6CD8376E83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77D41-908B-4F0B-BBA9-1184247C4386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D7575-0A2E-459A-93F7-6CD8376E83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79377D41-908B-4F0B-BBA9-1184247C4386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428D7575-0A2E-459A-93F7-6CD8376E831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fade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omanovodori.cz/ucebnice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4221163"/>
            <a:ext cx="7951787" cy="1800225"/>
          </a:xfrm>
        </p:spPr>
        <p:txBody>
          <a:bodyPr/>
          <a:lstStyle/>
          <a:p>
            <a:r>
              <a:rPr lang="cs-CZ" sz="1800" dirty="0" smtClean="0">
                <a:solidFill>
                  <a:schemeClr val="bg1"/>
                </a:solidFill>
                <a:latin typeface="Arial Black" pitchFamily="34" charset="0"/>
              </a:rPr>
              <a:t>VÝUKOVÝ MATERIÁL ZPRACOVANÝ V RÁMCI PROJEKTU </a:t>
            </a:r>
          </a:p>
          <a:p>
            <a:r>
              <a:rPr lang="cs-CZ" sz="1800" dirty="0" smtClean="0">
                <a:solidFill>
                  <a:schemeClr val="bg1"/>
                </a:solidFill>
                <a:latin typeface="Arial Black" pitchFamily="34" charset="0"/>
              </a:rPr>
              <a:t>MODERNÍ ŠKOLA</a:t>
            </a:r>
          </a:p>
          <a:p>
            <a:r>
              <a:rPr lang="cs-CZ" sz="1800" dirty="0" smtClean="0">
                <a:solidFill>
                  <a:schemeClr val="bg1"/>
                </a:solidFill>
                <a:latin typeface="Arial Black" pitchFamily="34" charset="0"/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 cstate="print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bIns="0" anchor="ctr">
            <a:spAutoFit/>
          </a:bodyPr>
          <a:lstStyle/>
          <a:p>
            <a:pPr algn="ctr"/>
            <a:r>
              <a:rPr lang="cs-CZ" b="1" dirty="0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 dirty="0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 dirty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 dirty="0">
                <a:solidFill>
                  <a:schemeClr val="bg1"/>
                </a:solidFill>
                <a:latin typeface="Arial" charset="0"/>
                <a:cs typeface="Arial" charset="0"/>
              </a:rPr>
              <a:t>Tel.:472731819, 472731253 Tel.</a:t>
            </a:r>
            <a:r>
              <a:rPr lang="cs-CZ" sz="1200" b="1" dirty="0" err="1">
                <a:solidFill>
                  <a:schemeClr val="bg1"/>
                </a:solidFill>
                <a:latin typeface="Arial" charset="0"/>
                <a:cs typeface="Arial" charset="0"/>
              </a:rPr>
              <a:t>řed</a:t>
            </a:r>
            <a:r>
              <a:rPr lang="cs-CZ" sz="1200" b="1" dirty="0">
                <a:solidFill>
                  <a:schemeClr val="bg1"/>
                </a:solidFill>
                <a:latin typeface="Arial" charset="0"/>
                <a:cs typeface="Arial" charset="0"/>
              </a:rPr>
              <a:t>./fax:472731480, e-mail:</a:t>
            </a:r>
            <a:r>
              <a:rPr lang="cs-CZ" sz="1200" b="1" dirty="0" err="1">
                <a:solidFill>
                  <a:schemeClr val="bg1"/>
                </a:solidFill>
                <a:latin typeface="Arial" charset="0"/>
                <a:cs typeface="Arial" charset="0"/>
              </a:rPr>
              <a:t>skola</a:t>
            </a:r>
            <a:r>
              <a:rPr lang="cs-CZ" sz="1200" b="1" dirty="0">
                <a:solidFill>
                  <a:schemeClr val="bg1"/>
                </a:solidFill>
                <a:latin typeface="Arial" charset="0"/>
                <a:cs typeface="Arial" charset="0"/>
              </a:rPr>
              <a:t>@</a:t>
            </a:r>
            <a:r>
              <a:rPr lang="cs-CZ" sz="1200" b="1" dirty="0" err="1">
                <a:solidFill>
                  <a:schemeClr val="bg1"/>
                </a:solidFill>
                <a:latin typeface="Arial" charset="0"/>
                <a:cs typeface="Arial" charset="0"/>
              </a:rPr>
              <a:t>zsmojzir.cz</a:t>
            </a:r>
            <a:endParaRPr lang="cs-CZ" sz="1400" dirty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 dirty="0">
              <a:latin typeface="Arial" charset="0"/>
            </a:endParaRPr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9144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Název klíčové aktivity:</a:t>
            </a:r>
          </a:p>
          <a:p>
            <a:pPr algn="ctr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Autor: Mgr. Veronika </a:t>
            </a:r>
            <a:r>
              <a:rPr lang="cs-CZ" sz="18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Kolompárová</a:t>
            </a:r>
            <a:endPara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Vytvořeno: 22. února 2013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Ročník:  7., 8. a 9. 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Vzdělávací oblast: multikulturní výchova – volitelný předmět Svět Romů</a:t>
            </a:r>
            <a:endPara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algn="just"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Anotace: Prostřednictvím tohoto VM se žáci seznámí se současným 	    profesionálním romským divadlem </a:t>
            </a:r>
            <a:r>
              <a:rPr lang="cs-CZ" sz="18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Romathan</a:t>
            </a: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a jeho    	    	    repertoárem. </a:t>
            </a:r>
          </a:p>
          <a:p>
            <a:pPr algn="just"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	</a:t>
            </a:r>
            <a:endPara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4338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Profesionální romské divadlo </a:t>
            </a:r>
            <a:r>
              <a:rPr lang="cs-CZ" b="1" dirty="0" err="1" smtClean="0"/>
              <a:t>Romathan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Toto divadlo sídlí v Košicích a vzniklo v roce 1992. V překladu znamená </a:t>
            </a:r>
            <a:r>
              <a:rPr lang="cs-CZ" sz="28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Romathan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– „místo pro Romy“. </a:t>
            </a:r>
          </a:p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Hlavním cílem zakladatelů divadla bylo zvýšit sebevědomí a národní hrdost Romů. </a:t>
            </a:r>
          </a:p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Současným ředitelem je </a:t>
            </a:r>
            <a:r>
              <a:rPr lang="cs-CZ" sz="28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dirigent a houslový virtuóz Karel Adam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, který skládá scénickou hudbu k hrám. </a:t>
            </a:r>
          </a:p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Repertoár je zaměřen na: romské lidové umění, díla romských autorů, ale i světových klasiků.</a:t>
            </a:r>
          </a:p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Divadlo má za sebou mnoho úspěšných vystoupení na české i světové scéně. Získalo např. zlatou medaili z Moskvy. </a:t>
            </a:r>
            <a:endParaRPr lang="cs-CZ" sz="2800" dirty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Repertoár divadla – „Prameň lásky“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První romský muzikál.</a:t>
            </a:r>
          </a:p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Příběh se odehrává na konci 19. století. </a:t>
            </a:r>
          </a:p>
          <a:p>
            <a:pPr>
              <a:buNone/>
            </a:pP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Hlavní myšlenkou tohoto muzikálu je seznámit diváka se vztahy romských kast – </a:t>
            </a:r>
            <a:r>
              <a:rPr lang="cs-CZ" sz="28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Rumungrů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a </a:t>
            </a:r>
            <a:r>
              <a:rPr lang="cs-CZ" sz="28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olašských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Romů. </a:t>
            </a:r>
          </a:p>
          <a:p>
            <a:pPr>
              <a:buNone/>
            </a:pP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Zápletka: </a:t>
            </a:r>
            <a:r>
              <a:rPr lang="cs-CZ" sz="28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Mirikla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a </a:t>
            </a:r>
            <a:r>
              <a:rPr lang="cs-CZ" sz="28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Šukar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se do sebe zamiluji, oba jsou z jiné romské kasty, divák pak sleduje způsoby jednání, chování, lidský přístup a (ne)toleranci místních kast. 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Repertoár divadla – Elena </a:t>
            </a:r>
            <a:r>
              <a:rPr lang="cs-CZ" b="1" dirty="0" err="1" smtClean="0"/>
              <a:t>Lacková</a:t>
            </a:r>
            <a:r>
              <a:rPr lang="cs-CZ" b="1" dirty="0" smtClean="0"/>
              <a:t>  „Cikánský tábor“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Tuto divadelní hru lze sehrát i se žáky v rámci vyučovací hodiny. </a:t>
            </a:r>
          </a:p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 celé hře vystupuje 12 postav. </a:t>
            </a:r>
          </a:p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Prostřednictvím této divadelní hry se žáci seznámí s typickými romskými tradicemi a zvyky jako jsou rodinné vztahy, postavení Romů v tradiční romské komunitě, svatba, pohřeb, situace Romů za 2. světové války, pracovní </a:t>
            </a:r>
            <a:r>
              <a:rPr lang="cs-CZ" sz="280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tábory </a:t>
            </a:r>
            <a:r>
              <a:rPr lang="cs-CZ" sz="280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apod</a:t>
            </a:r>
            <a:r>
              <a:rPr lang="cs-CZ" sz="280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..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Textový materiál – E. </a:t>
            </a:r>
            <a:r>
              <a:rPr lang="cs-CZ" b="1" dirty="0" err="1" smtClean="0"/>
              <a:t>Lacková</a:t>
            </a:r>
            <a:r>
              <a:rPr lang="cs-CZ" b="1" dirty="0" smtClean="0"/>
              <a:t> „Cikánský tábor“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Scénář k této divadelní hře lze stáhnout v </a:t>
            </a:r>
            <a:r>
              <a:rPr lang="cs-CZ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Pdf</a:t>
            </a: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formě z internetového zdroje: 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hlinkClick r:id="rId2"/>
              </a:rPr>
              <a:t>http://www.</a:t>
            </a:r>
            <a:r>
              <a:rPr lang="cs-CZ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hlinkClick r:id="rId2"/>
              </a:rPr>
              <a:t>romanovodori.cz</a:t>
            </a: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hlinkClick r:id="rId2"/>
              </a:rPr>
              <a:t>/</a:t>
            </a:r>
            <a:r>
              <a:rPr lang="cs-CZ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hlinkClick r:id="rId2"/>
              </a:rPr>
              <a:t>ucebnice</a:t>
            </a: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hlinkClick r:id="rId2"/>
              </a:rPr>
              <a:t>/</a:t>
            </a:r>
            <a:endParaRPr lang="cs-CZ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Druhá směna – jak využívat literaturu Romů ve výuce na 2. stupni ZŠ – literární část</a:t>
            </a:r>
          </a:p>
          <a:p>
            <a:pPr>
              <a:buNone/>
            </a:pPr>
            <a:r>
              <a:rPr lang="cs-CZ" b="1" cap="all" dirty="0" smtClean="0"/>
              <a:t>    </a:t>
            </a:r>
            <a:endParaRPr lang="cs-CZ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 informací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sz="3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Kolektiv autorů: Druhá směna</a:t>
            </a:r>
          </a:p>
          <a:p>
            <a:pPr>
              <a:buNone/>
            </a:pPr>
            <a:r>
              <a:rPr lang="cs-CZ" sz="3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(Jak využívat dějiny a literaturu Romů ve výuce na 2. stupni ZŠ) – literární část, Romea, 1. vydání, 2012, ISBN: 978-80-904106-1-9</a:t>
            </a:r>
          </a:p>
          <a:p>
            <a:pPr>
              <a:buNone/>
            </a:pPr>
            <a:endParaRPr lang="cs-CZ" sz="32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3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32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Horváthová</a:t>
            </a:r>
            <a:r>
              <a:rPr lang="cs-CZ" sz="3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, J.: Kapitoly z dějin Romů, Nakladatelství Lidových novin, Praha 2002, 51 stran, ISBN: 8023837516</a:t>
            </a:r>
          </a:p>
          <a:p>
            <a:pPr>
              <a:buNone/>
            </a:pPr>
            <a:r>
              <a:rPr lang="cs-CZ" sz="3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Dostupné z:   [http://www.</a:t>
            </a:r>
            <a:r>
              <a:rPr lang="cs-CZ" sz="32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pf.jcu.cz</a:t>
            </a:r>
            <a:r>
              <a:rPr lang="cs-CZ" sz="3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/stru/katedry/</a:t>
            </a:r>
            <a:r>
              <a:rPr lang="cs-CZ" sz="32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pgps</a:t>
            </a:r>
            <a:r>
              <a:rPr lang="cs-CZ" sz="3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/</a:t>
            </a:r>
            <a:r>
              <a:rPr lang="cs-CZ" sz="32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ikvz</a:t>
            </a:r>
            <a:r>
              <a:rPr lang="cs-CZ" sz="3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/podkapitoly/d01kapitoly/01.pdf]</a:t>
            </a:r>
          </a:p>
          <a:p>
            <a:pPr>
              <a:buNone/>
            </a:pPr>
            <a:r>
              <a:rPr lang="cs-CZ" sz="3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Šustová, J.: Romské divadlo [online]. c2013, [cit. 2013-20-02]. Dostupné z: </a:t>
            </a:r>
          </a:p>
          <a:p>
            <a:pPr>
              <a:buNone/>
            </a:pPr>
            <a:r>
              <a:rPr lang="cs-CZ" sz="3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&lt;http://romove.radio.cz/cz/clanek/19656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&gt;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44</TotalTime>
  <Words>312</Words>
  <Application>Microsoft Office PowerPoint</Application>
  <PresentationFormat>Předvádění na obrazovce (4:3)</PresentationFormat>
  <Paragraphs>45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Talent</vt:lpstr>
      <vt:lpstr>Snímek 1</vt:lpstr>
      <vt:lpstr>Snímek 2</vt:lpstr>
      <vt:lpstr>Profesionální romské divadlo Romathan</vt:lpstr>
      <vt:lpstr>Repertoár divadla – „Prameň lásky“</vt:lpstr>
      <vt:lpstr>Repertoár divadla – Elena Lacková  „Cikánský tábor“</vt:lpstr>
      <vt:lpstr>Textový materiál – E. Lacková „Cikánský tábor“ </vt:lpstr>
      <vt:lpstr>Zdroje informací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notas</dc:creator>
  <cp:lastModifiedBy>notas</cp:lastModifiedBy>
  <cp:revision>7</cp:revision>
  <dcterms:created xsi:type="dcterms:W3CDTF">2013-04-01T10:30:28Z</dcterms:created>
  <dcterms:modified xsi:type="dcterms:W3CDTF">2013-05-12T16:50:44Z</dcterms:modified>
</cp:coreProperties>
</file>