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0" r:id="rId4"/>
    <p:sldId id="267" r:id="rId5"/>
    <p:sldId id="261" r:id="rId6"/>
    <p:sldId id="269" r:id="rId7"/>
    <p:sldId id="268" r:id="rId8"/>
    <p:sldId id="266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Přivlastňovací zájmena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Zájmena,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přivlastňovací,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mein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sein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dein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Zájmena přivlastňovací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VY_22_INOVACE_02_61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000" b="1" dirty="0" smtClean="0"/>
              <a:t>„Můj, tvůj, náš, váš, jeho, její, jejich, svůj.“ Každé osobní zájmeno má k sobě příslušné i zájmeno přivlastňovací :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b="1" dirty="0" smtClean="0"/>
              <a:t>Já – můj			1. My - náš</a:t>
            </a: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b="1" dirty="0" smtClean="0"/>
              <a:t>Ty – tvůj			2. Vy - váš</a:t>
            </a: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b="1" dirty="0" smtClean="0"/>
              <a:t>On – jeho			3. Oni - jejich</a:t>
            </a:r>
            <a:endParaRPr lang="cs-CZ" sz="2000" dirty="0" smtClean="0"/>
          </a:p>
          <a:p>
            <a:pPr marL="457200" indent="-457200"/>
            <a:r>
              <a:rPr lang="cs-CZ" sz="2000" dirty="0" smtClean="0"/>
              <a:t>        </a:t>
            </a:r>
            <a:r>
              <a:rPr lang="cs-CZ" sz="2000" b="1" dirty="0" smtClean="0"/>
              <a:t>Ona – její			+ specifické zájmeno „svůj“</a:t>
            </a:r>
            <a:endParaRPr lang="cs-CZ" sz="2000" dirty="0" smtClean="0"/>
          </a:p>
          <a:p>
            <a:pPr marL="457200" indent="-457200"/>
            <a:r>
              <a:rPr lang="cs-CZ" sz="2000" dirty="0" smtClean="0"/>
              <a:t>        </a:t>
            </a:r>
            <a:r>
              <a:rPr lang="cs-CZ" sz="2000" b="1" dirty="0" smtClean="0"/>
              <a:t>Ono - jeho</a:t>
            </a:r>
            <a:endParaRPr lang="cs-CZ" sz="2000" dirty="0" smtClean="0"/>
          </a:p>
          <a:p>
            <a:pPr marL="457200" indent="-457200"/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05809" y="1052736"/>
            <a:ext cx="4069319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Přivlastňovací zájmena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Přivlastňovací zájmena</a:t>
            </a:r>
          </a:p>
          <a:p>
            <a:pPr algn="ctr"/>
            <a:r>
              <a:rPr lang="cs-CZ" sz="2000" b="1" dirty="0" smtClean="0"/>
              <a:t>Stejně jako je tomu v českém jazyce, je to i v němčině. Každé osobní zájmeno, má příslušné zájmeno přivlastňovací.</a:t>
            </a:r>
            <a:endParaRPr lang="cs-CZ" sz="20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2051720" y="2708920"/>
          <a:ext cx="4896545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2921"/>
                <a:gridCol w="1078406"/>
                <a:gridCol w="1078406"/>
                <a:gridCol w="1078406"/>
                <a:gridCol w="107840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C000"/>
                          </a:solidFill>
                        </a:rPr>
                        <a:t>ich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C000"/>
                          </a:solidFill>
                        </a:rPr>
                        <a:t>mein</a:t>
                      </a:r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,e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můj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du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dein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,e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tvůj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er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sein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,e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jeho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sie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ona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ihr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,e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Její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3.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es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ono,to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sein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,e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jeho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Přivlastňovací zájmena</a:t>
            </a:r>
          </a:p>
          <a:p>
            <a:pPr algn="ctr"/>
            <a:r>
              <a:rPr lang="cs-CZ" sz="2000" b="1" dirty="0" smtClean="0"/>
              <a:t>Stejně jako je tomu v českém jazyce, je to i v němčině. Každé osobní zájmeno, má příslušné zájmeno přivlastňovací.</a:t>
            </a:r>
            <a:endParaRPr lang="cs-CZ" sz="20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2195736" y="2996952"/>
          <a:ext cx="4896545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2921"/>
                <a:gridCol w="1078406"/>
                <a:gridCol w="1078406"/>
                <a:gridCol w="1078406"/>
                <a:gridCol w="107840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C000"/>
                          </a:solidFill>
                        </a:rPr>
                        <a:t>wir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C000"/>
                          </a:solidFill>
                        </a:rPr>
                        <a:t>unser</a:t>
                      </a:r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,e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ihr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euer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,e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váš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sie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oni,y,a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ihr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,e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jejich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Sie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Ihr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,e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Váš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98072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Přivlastňovací zájmena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19672" y="1484784"/>
            <a:ext cx="56166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Přivlastňovací zájmena se časují v </a:t>
            </a:r>
            <a:r>
              <a:rPr lang="cs-CZ" b="1" dirty="0" smtClean="0">
                <a:solidFill>
                  <a:srgbClr val="FFC000"/>
                </a:solidFill>
              </a:rPr>
              <a:t>jednotném čísle </a:t>
            </a:r>
            <a:r>
              <a:rPr lang="cs-CZ" dirty="0" smtClean="0"/>
              <a:t>jako člen neurčitý.</a:t>
            </a:r>
          </a:p>
          <a:p>
            <a:r>
              <a:rPr lang="cs-CZ" dirty="0" smtClean="0"/>
              <a:t>V </a:t>
            </a:r>
            <a:r>
              <a:rPr lang="cs-CZ" b="1" dirty="0" smtClean="0">
                <a:solidFill>
                  <a:srgbClr val="00B050"/>
                </a:solidFill>
              </a:rPr>
              <a:t>množném čísle </a:t>
            </a:r>
            <a:r>
              <a:rPr lang="cs-CZ" dirty="0" smtClean="0"/>
              <a:t>pak jako člen určitý.</a:t>
            </a:r>
            <a:endParaRPr lang="cs-CZ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1259632" y="2492896"/>
          <a:ext cx="7128790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1656184"/>
                <a:gridCol w="1440160"/>
                <a:gridCol w="1800200"/>
                <a:gridCol w="1656182"/>
              </a:tblGrid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Naše škola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Nějaká škola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Naše školy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Ty školy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Unser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Schule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Schule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Unser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Schulen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Di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Schulen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Unser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er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Schule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er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Schule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Unsere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r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Schulen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De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Schulen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Unser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er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Schule</a:t>
                      </a:r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  <a:p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er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Schule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Unsere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n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Schule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De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Schule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Unser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Schule</a:t>
                      </a:r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  <a:p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Schule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Unser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Schulen</a:t>
                      </a:r>
                      <a:endParaRPr lang="cs-CZ" b="1" dirty="0" smtClean="0">
                        <a:solidFill>
                          <a:srgbClr val="00B050"/>
                        </a:solidFill>
                      </a:endParaRPr>
                    </a:p>
                    <a:p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Di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Schulen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Pracovna\AppData\Local\Microsoft\Windows\Temporary Internet Files\Content.IE5\ZA3WJWZ3\MC9004155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124744"/>
            <a:ext cx="1518172" cy="1266231"/>
          </a:xfrm>
          <a:prstGeom prst="rect">
            <a:avLst/>
          </a:prstGeom>
          <a:noFill/>
        </p:spPr>
      </p:pic>
      <p:pic>
        <p:nvPicPr>
          <p:cNvPr id="17" name="Picture 2" descr="C:\Users\Pracovna\AppData\Local\Microsoft\Windows\Temporary Internet Files\Content.IE5\ZA3WJWZ3\MC9004155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1124744"/>
            <a:ext cx="1518172" cy="126623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98072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Přivlastňovací zájmena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19672" y="1484784"/>
            <a:ext cx="56166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Přivlastňovací zájmena se časují v </a:t>
            </a:r>
            <a:r>
              <a:rPr lang="cs-CZ" b="1" dirty="0" smtClean="0">
                <a:solidFill>
                  <a:srgbClr val="FFC000"/>
                </a:solidFill>
              </a:rPr>
              <a:t>jednotném čísle </a:t>
            </a:r>
            <a:r>
              <a:rPr lang="cs-CZ" dirty="0" smtClean="0"/>
              <a:t>jako člen neurčitý.</a:t>
            </a:r>
          </a:p>
          <a:p>
            <a:r>
              <a:rPr lang="cs-CZ" dirty="0" smtClean="0"/>
              <a:t>V </a:t>
            </a:r>
            <a:r>
              <a:rPr lang="cs-CZ" b="1" dirty="0" smtClean="0">
                <a:solidFill>
                  <a:srgbClr val="00B050"/>
                </a:solidFill>
              </a:rPr>
              <a:t>množném čísle </a:t>
            </a:r>
            <a:r>
              <a:rPr lang="cs-CZ" dirty="0" smtClean="0"/>
              <a:t>pak jako člen určitý.</a:t>
            </a:r>
            <a:endParaRPr lang="cs-CZ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1259632" y="2492896"/>
          <a:ext cx="7128790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1584176"/>
                <a:gridCol w="1512168"/>
                <a:gridCol w="1800200"/>
                <a:gridCol w="1656182"/>
              </a:tblGrid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Jeho pes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Nějaký pes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Jeho psi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Ti psi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Sei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Hund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Ei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n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Hund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Hunde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Di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Hunde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Hund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Hund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er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Hunde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D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er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Hunde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em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Hund</a:t>
                      </a:r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  <a:p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em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Hund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Seine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n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Hunde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De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Hunde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en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Hund</a:t>
                      </a:r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  <a:p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en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Hund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Hunde</a:t>
                      </a:r>
                      <a:endParaRPr lang="cs-CZ" b="1" dirty="0" smtClean="0">
                        <a:solidFill>
                          <a:srgbClr val="00B050"/>
                        </a:solidFill>
                      </a:endParaRPr>
                    </a:p>
                    <a:p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Di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Hunde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Pracovna\AppData\Local\Microsoft\Windows\Temporary Internet Files\Content.IE5\CHWIW0PM\MP90044480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052736"/>
            <a:ext cx="1080120" cy="1417067"/>
          </a:xfrm>
          <a:prstGeom prst="rect">
            <a:avLst/>
          </a:prstGeom>
          <a:noFill/>
        </p:spPr>
      </p:pic>
      <p:pic>
        <p:nvPicPr>
          <p:cNvPr id="13" name="Picture 2" descr="C:\Users\Pracovna\AppData\Local\Microsoft\Windows\Temporary Internet Files\Content.IE5\CHWIW0PM\MP90044480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1052736"/>
            <a:ext cx="1080120" cy="141706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98072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Přivlastňovací zájmena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19672" y="1484784"/>
            <a:ext cx="56166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Přivlastňovací zájmena se časují v </a:t>
            </a:r>
            <a:r>
              <a:rPr lang="cs-CZ" b="1" dirty="0" smtClean="0">
                <a:solidFill>
                  <a:srgbClr val="FFC000"/>
                </a:solidFill>
              </a:rPr>
              <a:t>jednotném čísle </a:t>
            </a:r>
            <a:r>
              <a:rPr lang="cs-CZ" dirty="0" smtClean="0"/>
              <a:t>jako člen neurčitý.</a:t>
            </a:r>
          </a:p>
          <a:p>
            <a:r>
              <a:rPr lang="cs-CZ" dirty="0" smtClean="0"/>
              <a:t>V </a:t>
            </a:r>
            <a:r>
              <a:rPr lang="cs-CZ" b="1" dirty="0" smtClean="0">
                <a:solidFill>
                  <a:srgbClr val="00B050"/>
                </a:solidFill>
              </a:rPr>
              <a:t>množném čísle </a:t>
            </a:r>
            <a:r>
              <a:rPr lang="cs-CZ" dirty="0" smtClean="0"/>
              <a:t>pak jako člen určitý.</a:t>
            </a:r>
            <a:endParaRPr lang="cs-CZ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1259632" y="2492896"/>
          <a:ext cx="71287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1656184"/>
                <a:gridCol w="1512168"/>
                <a:gridCol w="1728192"/>
                <a:gridCol w="1656182"/>
              </a:tblGrid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Jejich dům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Nějaký dům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Jejich domy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Ty domy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Ihr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Haus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Ein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Haus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ihr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Häuser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Di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Häuser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ihr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Haus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Haus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Ihre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r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Häuser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De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Häuser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ihr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em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Haus</a:t>
                      </a:r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  <a:p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Ein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em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Haus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ihre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n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Häuser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De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Häuser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ihr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Haus</a:t>
                      </a:r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  <a:p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Ein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Haus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ihr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Häuser</a:t>
                      </a:r>
                      <a:endParaRPr lang="cs-CZ" b="1" dirty="0" smtClean="0">
                        <a:solidFill>
                          <a:srgbClr val="00B050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b="1" dirty="0" smtClean="0">
                        <a:solidFill>
                          <a:srgbClr val="00B050"/>
                        </a:solidFill>
                      </a:endParaRPr>
                    </a:p>
                    <a:p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Di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Häuser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Pracovna\AppData\Local\Microsoft\Windows\Temporary Internet Files\Content.IE5\CHWIW0PM\MP90044843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80528" y="1196752"/>
            <a:ext cx="1673090" cy="1152128"/>
          </a:xfrm>
          <a:prstGeom prst="rect">
            <a:avLst/>
          </a:prstGeom>
          <a:noFill/>
        </p:spPr>
      </p:pic>
      <p:pic>
        <p:nvPicPr>
          <p:cNvPr id="13" name="Picture 2" descr="C:\Users\Pracovna\AppData\Local\Microsoft\Windows\Temporary Internet Files\Content.IE5\CHWIW0PM\MP90044843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1124744"/>
            <a:ext cx="1673090" cy="11521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Přivlastňovací zájmena</a:t>
            </a:r>
          </a:p>
          <a:p>
            <a:pPr algn="ctr"/>
            <a:r>
              <a:rPr lang="cs-CZ" sz="2400" b="1" dirty="0" smtClean="0"/>
              <a:t>Vyjadřování přivlastňovacího zájmena „svůj“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2276872"/>
            <a:ext cx="691276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Zájmeno „svůj“ je nahrazováno ostatními </a:t>
            </a:r>
            <a:r>
              <a:rPr lang="cs-CZ" b="1" dirty="0" smtClean="0">
                <a:solidFill>
                  <a:srgbClr val="00B050"/>
                </a:solidFill>
              </a:rPr>
              <a:t>přivlastňovacími zájmeny </a:t>
            </a:r>
            <a:r>
              <a:rPr lang="cs-CZ" dirty="0" smtClean="0"/>
              <a:t>podle toho v jaké osobě je vyjádřen </a:t>
            </a:r>
            <a:r>
              <a:rPr lang="cs-CZ" b="1" dirty="0" smtClean="0">
                <a:solidFill>
                  <a:srgbClr val="FFC000"/>
                </a:solidFill>
              </a:rPr>
              <a:t>podmět.</a:t>
            </a:r>
          </a:p>
          <a:p>
            <a:r>
              <a:rPr lang="cs-CZ" dirty="0" smtClean="0"/>
              <a:t>Například:</a:t>
            </a:r>
          </a:p>
          <a:p>
            <a:r>
              <a:rPr lang="cs-CZ" dirty="0" smtClean="0"/>
              <a:t>Navštívím svého bratra. </a:t>
            </a:r>
            <a:r>
              <a:rPr lang="cs-CZ" b="1" dirty="0" err="1" smtClean="0">
                <a:solidFill>
                  <a:srgbClr val="FFC000"/>
                </a:solidFill>
              </a:rPr>
              <a:t>Ich</a:t>
            </a:r>
            <a:r>
              <a:rPr lang="cs-CZ" dirty="0" smtClean="0"/>
              <a:t> </a:t>
            </a:r>
            <a:r>
              <a:rPr lang="cs-CZ" dirty="0" err="1" smtClean="0"/>
              <a:t>besuche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meinen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Navštívíš svého bratra. </a:t>
            </a:r>
            <a:r>
              <a:rPr lang="cs-CZ" b="1" dirty="0" err="1" smtClean="0">
                <a:solidFill>
                  <a:srgbClr val="FFC000"/>
                </a:solidFill>
              </a:rPr>
              <a:t>Du</a:t>
            </a:r>
            <a:r>
              <a:rPr lang="cs-CZ" dirty="0" smtClean="0"/>
              <a:t> </a:t>
            </a:r>
            <a:r>
              <a:rPr lang="cs-CZ" dirty="0" err="1" smtClean="0"/>
              <a:t>besuchst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deinen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On navštíví svého bratra. </a:t>
            </a:r>
            <a:r>
              <a:rPr lang="cs-CZ" b="1" dirty="0" err="1" smtClean="0">
                <a:solidFill>
                  <a:srgbClr val="FFC000"/>
                </a:solidFill>
              </a:rPr>
              <a:t>Er</a:t>
            </a:r>
            <a:r>
              <a:rPr lang="cs-CZ" dirty="0" smtClean="0"/>
              <a:t> </a:t>
            </a:r>
            <a:r>
              <a:rPr lang="cs-CZ" dirty="0" err="1" smtClean="0"/>
              <a:t>besucht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seinen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Ona navštíví svého bratra. </a:t>
            </a:r>
            <a:r>
              <a:rPr lang="cs-CZ" b="1" dirty="0" err="1" smtClean="0">
                <a:solidFill>
                  <a:srgbClr val="FFC000"/>
                </a:solidFill>
              </a:rPr>
              <a:t>Sie</a:t>
            </a:r>
            <a:r>
              <a:rPr lang="cs-CZ" dirty="0" smtClean="0"/>
              <a:t> </a:t>
            </a:r>
            <a:r>
              <a:rPr lang="cs-CZ" dirty="0" err="1" smtClean="0"/>
              <a:t>besucht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ihren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navštívíme svého bratra. </a:t>
            </a:r>
            <a:r>
              <a:rPr lang="cs-CZ" b="1" dirty="0" err="1" smtClean="0">
                <a:solidFill>
                  <a:srgbClr val="FFC000"/>
                </a:solidFill>
              </a:rPr>
              <a:t>Wir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unseren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podobně.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Přeložte :</a:t>
            </a:r>
          </a:p>
          <a:p>
            <a:endParaRPr lang="cs-CZ" sz="2000" dirty="0" smtClean="0"/>
          </a:p>
          <a:p>
            <a:r>
              <a:rPr lang="cs-CZ" sz="2000" dirty="0" smtClean="0"/>
              <a:t>Tvůj dům -			Jeho kniha –</a:t>
            </a:r>
          </a:p>
          <a:p>
            <a:r>
              <a:rPr lang="cs-CZ" sz="2000" dirty="0" smtClean="0"/>
              <a:t>Naše zahrada - 			Můj sešit –</a:t>
            </a:r>
          </a:p>
          <a:p>
            <a:r>
              <a:rPr lang="cs-CZ" sz="2000" dirty="0" smtClean="0"/>
              <a:t>Její bratr - 			Vaše auto –</a:t>
            </a:r>
          </a:p>
          <a:p>
            <a:r>
              <a:rPr lang="cs-CZ" sz="2000" dirty="0" smtClean="0"/>
              <a:t>Mému strýčkovi - 		Jejich psům –</a:t>
            </a:r>
          </a:p>
          <a:p>
            <a:r>
              <a:rPr lang="cs-CZ" sz="2000" dirty="0" smtClean="0"/>
              <a:t>Můj pokoj (4.p.) - 		Tvoje postel - </a:t>
            </a:r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825</TotalTime>
  <Words>612</Words>
  <Application>Microsoft Office PowerPoint</Application>
  <PresentationFormat>Předvádění na obrazovce (4:3)</PresentationFormat>
  <Paragraphs>221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57</cp:revision>
  <dcterms:created xsi:type="dcterms:W3CDTF">2010-11-01T23:40:31Z</dcterms:created>
  <dcterms:modified xsi:type="dcterms:W3CDTF">2013-08-09T11:30:39Z</dcterms:modified>
</cp:coreProperties>
</file>