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61" r:id="rId4"/>
    <p:sldId id="264" r:id="rId5"/>
    <p:sldId id="265" r:id="rId6"/>
    <p:sldId id="266" r:id="rId7"/>
    <p:sldId id="262" r:id="rId8"/>
    <p:sldId id="267" r:id="rId9"/>
    <p:sldId id="268" r:id="rId10"/>
    <p:sldId id="259" r:id="rId11"/>
    <p:sldId id="258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9" d="100"/>
          <a:sy n="119" d="100"/>
        </p:scale>
        <p:origin x="-162" y="12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9.8.2013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9.8.2013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wmf"/><Relationship Id="rId4" Type="http://schemas.openxmlformats.org/officeDocument/2006/relationships/image" Target="../media/image5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78494915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effectLst/>
                        </a:rPr>
                        <a:t>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02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Předložky se 3. a  4. pádem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4.pád, 3.pád, předložka,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auf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an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, in, vor,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hinter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Německý jazyk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Vladimír Vašek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3. ročník, žáci 17 </a:t>
                      </a: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– 18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viz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poslední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Předložky se 3. a 4. pádem</a:t>
            </a:r>
            <a:endParaRPr lang="cs-CZ" sz="2400" b="1" dirty="0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VY_22_INOVACE_02_64</a:t>
            </a: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48756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1" name="TextovéPole 10"/>
          <p:cNvSpPr txBox="1"/>
          <p:nvPr/>
        </p:nvSpPr>
        <p:spPr>
          <a:xfrm>
            <a:off x="827584" y="2204864"/>
            <a:ext cx="76328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Německý jazyk používá pouze </a:t>
            </a:r>
            <a:r>
              <a:rPr lang="cs-CZ" sz="2000" b="1" dirty="0" smtClean="0"/>
              <a:t>čtyři pády </a:t>
            </a:r>
            <a:r>
              <a:rPr lang="cs-CZ" sz="2000" dirty="0" smtClean="0"/>
              <a:t>oproti </a:t>
            </a:r>
            <a:r>
              <a:rPr lang="cs-CZ" sz="2000" b="1" dirty="0" smtClean="0"/>
              <a:t>sedmi pádů </a:t>
            </a:r>
            <a:r>
              <a:rPr lang="cs-CZ" sz="2000" dirty="0" smtClean="0"/>
              <a:t>v češtině. Němčina tedy převádí našich sedm pádů pomocí předložek do svých čtyř pádů.</a:t>
            </a:r>
          </a:p>
          <a:p>
            <a:endParaRPr lang="cs-CZ" sz="2000" b="1" dirty="0" smtClean="0">
              <a:solidFill>
                <a:srgbClr val="FF0000"/>
              </a:solidFill>
            </a:endParaRPr>
          </a:p>
          <a:p>
            <a:r>
              <a:rPr lang="cs-CZ" sz="2000" b="1" dirty="0" smtClean="0"/>
              <a:t>Dnes se seznámíme s předložkami se 3. a 4. pádem, tzn., že po nich následuje VŽDY 3. nebo 4. pád.</a:t>
            </a:r>
            <a:endParaRPr lang="cs-CZ" sz="2000" b="1" dirty="0"/>
          </a:p>
          <a:p>
            <a:endParaRPr lang="cs-CZ" sz="2000" dirty="0" smtClean="0"/>
          </a:p>
        </p:txBody>
      </p:sp>
      <p:sp>
        <p:nvSpPr>
          <p:cNvPr id="12" name="TextovéPole 11"/>
          <p:cNvSpPr txBox="1"/>
          <p:nvPr/>
        </p:nvSpPr>
        <p:spPr>
          <a:xfrm>
            <a:off x="2192310" y="1052736"/>
            <a:ext cx="4696286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Předložky se 3. a 4. pádem</a:t>
            </a:r>
            <a:endParaRPr lang="cs-CZ" sz="3200" b="1" dirty="0"/>
          </a:p>
        </p:txBody>
      </p:sp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2192311" y="1052736"/>
            <a:ext cx="4696287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Předložky se 3. a 4. pádem</a:t>
            </a:r>
            <a:endParaRPr lang="cs-CZ" sz="3200" b="1" dirty="0"/>
          </a:p>
        </p:txBody>
      </p:sp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683568" y="2060848"/>
          <a:ext cx="3888432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  <a:gridCol w="194421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Předložka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Překlad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Auf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Na, k,</a:t>
                      </a:r>
                      <a:r>
                        <a:rPr lang="cs-CZ" baseline="0" dirty="0" smtClean="0"/>
                        <a:t> u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An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V, ve, do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Před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Hinter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Tabulka 10"/>
          <p:cNvGraphicFramePr>
            <a:graphicFrameLocks noGrp="1"/>
          </p:cNvGraphicFramePr>
          <p:nvPr/>
        </p:nvGraphicFramePr>
        <p:xfrm>
          <a:off x="4572000" y="2060848"/>
          <a:ext cx="3888432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4216"/>
                <a:gridCol w="1944216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Předložka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Překlad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Über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Nad, přes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Unter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Neben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Vedle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Zwischen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Mezi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2192311" y="1052736"/>
            <a:ext cx="4696287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Předložky se 3. a 4. pádem</a:t>
            </a:r>
            <a:endParaRPr lang="cs-CZ" sz="32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83568" y="1844824"/>
            <a:ext cx="770485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Jak si tyto předložky nejlépe zapamatovat???</a:t>
            </a:r>
          </a:p>
          <a:p>
            <a:r>
              <a:rPr lang="cs-CZ" dirty="0" smtClean="0"/>
              <a:t>První tři jsou krátké a dvě z nich začínají 1. písmenem abecedy (a):</a:t>
            </a:r>
          </a:p>
          <a:p>
            <a:r>
              <a:rPr lang="cs-CZ" dirty="0" err="1" smtClean="0"/>
              <a:t>Auf</a:t>
            </a:r>
            <a:r>
              <a:rPr lang="cs-CZ" dirty="0" smtClean="0"/>
              <a:t> – na (na vodorovnou plochu)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err="1" smtClean="0"/>
              <a:t>An</a:t>
            </a:r>
            <a:r>
              <a:rPr lang="cs-CZ" dirty="0" smtClean="0"/>
              <a:t> – na, k, u (na svislou plochu)</a:t>
            </a:r>
            <a:endParaRPr lang="cs-CZ" dirty="0"/>
          </a:p>
        </p:txBody>
      </p:sp>
      <p:pic>
        <p:nvPicPr>
          <p:cNvPr id="1026" name="Picture 2" descr="C:\Users\Pracovna\AppData\Local\Microsoft\Windows\Temporary Internet Files\Content.IE5\MF7ETGFB\MC90040438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11960" y="2420888"/>
            <a:ext cx="1806575" cy="1512168"/>
          </a:xfrm>
          <a:prstGeom prst="rect">
            <a:avLst/>
          </a:prstGeom>
          <a:noFill/>
        </p:spPr>
      </p:pic>
      <p:pic>
        <p:nvPicPr>
          <p:cNvPr id="1027" name="Picture 3" descr="C:\Users\Pracovna\AppData\Local\Microsoft\Windows\Temporary Internet Files\Content.IE5\8CRROSLP\MP900390484[1]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4077072"/>
            <a:ext cx="1728192" cy="151216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2192311" y="1052736"/>
            <a:ext cx="4696287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Předložky se 3. a 4. pádem</a:t>
            </a:r>
            <a:endParaRPr lang="cs-CZ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3568" y="1844824"/>
            <a:ext cx="756084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In – v, ve, do</a:t>
            </a:r>
          </a:p>
          <a:p>
            <a:r>
              <a:rPr lang="cs-CZ" dirty="0" smtClean="0"/>
              <a:t>Následují tři dvojice předložek s opačnými významy:</a:t>
            </a:r>
          </a:p>
          <a:p>
            <a:r>
              <a:rPr lang="cs-CZ" dirty="0" smtClean="0"/>
              <a:t>Vor – před</a:t>
            </a:r>
          </a:p>
          <a:p>
            <a:r>
              <a:rPr lang="cs-CZ" dirty="0" smtClean="0"/>
              <a:t>        </a:t>
            </a:r>
            <a:r>
              <a:rPr lang="cs-CZ" b="1" dirty="0" smtClean="0">
                <a:solidFill>
                  <a:srgbClr val="FF0000"/>
                </a:solidFill>
              </a:rPr>
              <a:t>X </a:t>
            </a:r>
            <a:r>
              <a:rPr lang="cs-CZ" dirty="0" smtClean="0"/>
              <a:t>    </a:t>
            </a:r>
          </a:p>
          <a:p>
            <a:r>
              <a:rPr lang="cs-CZ" dirty="0" err="1" smtClean="0"/>
              <a:t>Hinter</a:t>
            </a:r>
            <a:r>
              <a:rPr lang="cs-CZ" dirty="0" smtClean="0"/>
              <a:t> – za</a:t>
            </a:r>
          </a:p>
          <a:p>
            <a:r>
              <a:rPr lang="cs-CZ" dirty="0" smtClean="0"/>
              <a:t>     </a:t>
            </a:r>
          </a:p>
          <a:p>
            <a:r>
              <a:rPr lang="cs-CZ" dirty="0" err="1" smtClean="0"/>
              <a:t>Über</a:t>
            </a:r>
            <a:r>
              <a:rPr lang="cs-CZ" dirty="0" smtClean="0"/>
              <a:t> – nad</a:t>
            </a:r>
          </a:p>
          <a:p>
            <a:r>
              <a:rPr lang="cs-CZ" dirty="0" smtClean="0"/>
              <a:t>        </a:t>
            </a:r>
            <a:r>
              <a:rPr lang="cs-CZ" b="1" dirty="0" smtClean="0">
                <a:solidFill>
                  <a:srgbClr val="FF0000"/>
                </a:solidFill>
              </a:rPr>
              <a:t>X</a:t>
            </a:r>
            <a:r>
              <a:rPr lang="cs-CZ" dirty="0" smtClean="0"/>
              <a:t> </a:t>
            </a:r>
          </a:p>
          <a:p>
            <a:r>
              <a:rPr lang="cs-CZ" dirty="0" err="1" smtClean="0"/>
              <a:t>Unter</a:t>
            </a:r>
            <a:r>
              <a:rPr lang="cs-CZ" dirty="0" smtClean="0"/>
              <a:t> – pod</a:t>
            </a:r>
          </a:p>
          <a:p>
            <a:endParaRPr lang="cs-CZ" dirty="0" smtClean="0"/>
          </a:p>
          <a:p>
            <a:r>
              <a:rPr lang="cs-CZ" dirty="0" err="1" smtClean="0"/>
              <a:t>Neben</a:t>
            </a:r>
            <a:r>
              <a:rPr lang="cs-CZ" dirty="0" smtClean="0"/>
              <a:t> – vedle</a:t>
            </a:r>
          </a:p>
          <a:p>
            <a:r>
              <a:rPr lang="cs-CZ" dirty="0" smtClean="0"/>
              <a:t>        </a:t>
            </a:r>
            <a:r>
              <a:rPr lang="cs-CZ" b="1" dirty="0" smtClean="0">
                <a:solidFill>
                  <a:srgbClr val="FF0000"/>
                </a:solidFill>
              </a:rPr>
              <a:t>X</a:t>
            </a:r>
            <a:r>
              <a:rPr lang="cs-CZ" dirty="0" smtClean="0"/>
              <a:t> </a:t>
            </a:r>
          </a:p>
          <a:p>
            <a:r>
              <a:rPr lang="cs-CZ" dirty="0" err="1" smtClean="0"/>
              <a:t>Zwischen</a:t>
            </a:r>
            <a:r>
              <a:rPr lang="cs-CZ" dirty="0" smtClean="0"/>
              <a:t> - mezi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2192311" y="1052736"/>
            <a:ext cx="4696287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Předložky se 3. a 4. pádem</a:t>
            </a:r>
            <a:endParaRPr lang="cs-CZ" sz="32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83568" y="1844824"/>
            <a:ext cx="756084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 těchto předložkách existují, jak říká nadpis, </a:t>
            </a:r>
            <a:r>
              <a:rPr lang="cs-CZ" b="1" dirty="0" smtClean="0"/>
              <a:t>dvě možnosti pádů (3. pád nebo 4. pád).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K rozlišení, kdy se který pád má použít slouží následující otázky:</a:t>
            </a:r>
          </a:p>
          <a:p>
            <a:endParaRPr lang="cs-CZ" dirty="0" smtClean="0"/>
          </a:p>
          <a:p>
            <a:r>
              <a:rPr lang="cs-CZ" b="1" dirty="0" smtClean="0"/>
              <a:t>Po otázce </a:t>
            </a:r>
            <a:r>
              <a:rPr lang="cs-CZ" b="1" dirty="0" smtClean="0">
                <a:solidFill>
                  <a:srgbClr val="FF0000"/>
                </a:solidFill>
              </a:rPr>
              <a:t>KDE ? (</a:t>
            </a:r>
            <a:r>
              <a:rPr lang="cs-CZ" b="1" dirty="0" err="1" smtClean="0">
                <a:solidFill>
                  <a:srgbClr val="FF0000"/>
                </a:solidFill>
              </a:rPr>
              <a:t>Wo</a:t>
            </a:r>
            <a:r>
              <a:rPr lang="cs-CZ" b="1" dirty="0" smtClean="0">
                <a:solidFill>
                  <a:srgbClr val="FF0000"/>
                </a:solidFill>
              </a:rPr>
              <a:t> ?)  </a:t>
            </a:r>
            <a:r>
              <a:rPr lang="cs-CZ" dirty="0" smtClean="0"/>
              <a:t>následuje </a:t>
            </a:r>
            <a:r>
              <a:rPr lang="cs-CZ" b="1" dirty="0" smtClean="0">
                <a:solidFill>
                  <a:srgbClr val="00B050"/>
                </a:solidFill>
              </a:rPr>
              <a:t>VŽDY 3. pád.</a:t>
            </a:r>
          </a:p>
          <a:p>
            <a:r>
              <a:rPr lang="cs-CZ" dirty="0" smtClean="0"/>
              <a:t>Například: Kytka stoji na stole. (</a:t>
            </a:r>
            <a:r>
              <a:rPr lang="cs-CZ" b="1" dirty="0" smtClean="0">
                <a:solidFill>
                  <a:srgbClr val="FF0000"/>
                </a:solidFill>
              </a:rPr>
              <a:t>Kde</a:t>
            </a:r>
            <a:r>
              <a:rPr lang="cs-CZ" dirty="0" smtClean="0"/>
              <a:t> stojí???)</a:t>
            </a:r>
          </a:p>
          <a:p>
            <a:r>
              <a:rPr lang="cs-CZ" dirty="0" smtClean="0"/>
              <a:t>                   Die Blume </a:t>
            </a:r>
            <a:r>
              <a:rPr lang="cs-CZ" dirty="0" err="1" smtClean="0"/>
              <a:t>steht</a:t>
            </a:r>
            <a:r>
              <a:rPr lang="cs-CZ" dirty="0" smtClean="0"/>
              <a:t> </a:t>
            </a:r>
            <a:r>
              <a:rPr lang="cs-CZ" dirty="0" err="1" smtClean="0"/>
              <a:t>auf</a:t>
            </a:r>
            <a:r>
              <a:rPr lang="cs-CZ" dirty="0" smtClean="0"/>
              <a:t> </a:t>
            </a:r>
            <a:r>
              <a:rPr lang="cs-CZ" b="1" dirty="0" err="1" smtClean="0">
                <a:solidFill>
                  <a:srgbClr val="00B050"/>
                </a:solidFill>
              </a:rPr>
              <a:t>dem</a:t>
            </a:r>
            <a:r>
              <a:rPr lang="cs-CZ" b="1" dirty="0" smtClean="0">
                <a:solidFill>
                  <a:srgbClr val="00B050"/>
                </a:solidFill>
              </a:rPr>
              <a:t> (3.p.) </a:t>
            </a:r>
            <a:r>
              <a:rPr lang="cs-CZ" b="1" dirty="0" err="1" smtClean="0">
                <a:solidFill>
                  <a:srgbClr val="00B050"/>
                </a:solidFill>
              </a:rPr>
              <a:t>Tisch</a:t>
            </a:r>
            <a:r>
              <a:rPr lang="cs-CZ" b="1" dirty="0" smtClean="0">
                <a:solidFill>
                  <a:srgbClr val="00B050"/>
                </a:solidFill>
              </a:rPr>
              <a:t>.</a:t>
            </a:r>
          </a:p>
          <a:p>
            <a:endParaRPr lang="cs-CZ" dirty="0" smtClean="0"/>
          </a:p>
          <a:p>
            <a:r>
              <a:rPr lang="cs-CZ" b="1" dirty="0" smtClean="0"/>
              <a:t>Po otázce </a:t>
            </a:r>
            <a:r>
              <a:rPr lang="cs-CZ" b="1" dirty="0" smtClean="0">
                <a:solidFill>
                  <a:srgbClr val="FF0000"/>
                </a:solidFill>
              </a:rPr>
              <a:t>KAM ? (</a:t>
            </a:r>
            <a:r>
              <a:rPr lang="cs-CZ" b="1" dirty="0" err="1" smtClean="0">
                <a:solidFill>
                  <a:srgbClr val="FF0000"/>
                </a:solidFill>
              </a:rPr>
              <a:t>Wohin</a:t>
            </a:r>
            <a:r>
              <a:rPr lang="cs-CZ" b="1" dirty="0" smtClean="0">
                <a:solidFill>
                  <a:srgbClr val="FF0000"/>
                </a:solidFill>
              </a:rPr>
              <a:t> ?) </a:t>
            </a:r>
            <a:r>
              <a:rPr lang="cs-CZ" dirty="0" smtClean="0"/>
              <a:t>následuje </a:t>
            </a:r>
            <a:r>
              <a:rPr lang="cs-CZ" b="1" dirty="0" smtClean="0">
                <a:solidFill>
                  <a:srgbClr val="0070C0"/>
                </a:solidFill>
              </a:rPr>
              <a:t>VŽDY 4. pád.</a:t>
            </a:r>
          </a:p>
          <a:p>
            <a:r>
              <a:rPr lang="cs-CZ" dirty="0" smtClean="0"/>
              <a:t>Například: Dám kytku na stůl. (</a:t>
            </a:r>
            <a:r>
              <a:rPr lang="cs-CZ" b="1" dirty="0" smtClean="0">
                <a:solidFill>
                  <a:srgbClr val="0070C0"/>
                </a:solidFill>
              </a:rPr>
              <a:t>Kam</a:t>
            </a:r>
            <a:r>
              <a:rPr lang="cs-CZ" dirty="0" smtClean="0"/>
              <a:t> ji dám???)</a:t>
            </a:r>
          </a:p>
          <a:p>
            <a:r>
              <a:rPr lang="cs-CZ" dirty="0" smtClean="0"/>
              <a:t>	  </a:t>
            </a:r>
            <a:r>
              <a:rPr lang="cs-CZ" dirty="0" err="1" smtClean="0"/>
              <a:t>Ich</a:t>
            </a:r>
            <a:r>
              <a:rPr lang="cs-CZ" dirty="0" smtClean="0"/>
              <a:t> </a:t>
            </a:r>
            <a:r>
              <a:rPr lang="cs-CZ" dirty="0" err="1" smtClean="0"/>
              <a:t>gebe</a:t>
            </a:r>
            <a:r>
              <a:rPr lang="cs-CZ" dirty="0" smtClean="0"/>
              <a:t> </a:t>
            </a:r>
            <a:r>
              <a:rPr lang="cs-CZ" dirty="0" err="1" smtClean="0"/>
              <a:t>die</a:t>
            </a:r>
            <a:r>
              <a:rPr lang="cs-CZ" dirty="0" smtClean="0"/>
              <a:t> Blume </a:t>
            </a:r>
            <a:r>
              <a:rPr lang="cs-CZ" dirty="0" err="1" smtClean="0"/>
              <a:t>auf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0070C0"/>
                </a:solidFill>
              </a:rPr>
              <a:t>den (4.p.) </a:t>
            </a:r>
            <a:r>
              <a:rPr lang="cs-CZ" b="1" dirty="0" err="1" smtClean="0">
                <a:solidFill>
                  <a:srgbClr val="0070C0"/>
                </a:solidFill>
              </a:rPr>
              <a:t>Tisch</a:t>
            </a:r>
            <a:r>
              <a:rPr lang="cs-CZ" b="1" dirty="0" smtClean="0">
                <a:solidFill>
                  <a:srgbClr val="0070C0"/>
                </a:solidFill>
              </a:rPr>
              <a:t>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2192311" y="1052736"/>
            <a:ext cx="4696287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Předložky se 3. a 4. pádem</a:t>
            </a:r>
            <a:endParaRPr lang="cs-CZ" sz="3200" b="1" dirty="0"/>
          </a:p>
        </p:txBody>
      </p:sp>
      <p:graphicFrame>
        <p:nvGraphicFramePr>
          <p:cNvPr id="13" name="Tabulka 12"/>
          <p:cNvGraphicFramePr>
            <a:graphicFrameLocks noGrp="1"/>
          </p:cNvGraphicFramePr>
          <p:nvPr/>
        </p:nvGraphicFramePr>
        <p:xfrm>
          <a:off x="1115616" y="2276872"/>
          <a:ext cx="6912767" cy="2565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52127"/>
                <a:gridCol w="3672409"/>
                <a:gridCol w="2088231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Předložka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Příklad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Překlad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auf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3.p. </a:t>
                      </a:r>
                      <a:r>
                        <a:rPr lang="cs-CZ" dirty="0" err="1" smtClean="0"/>
                        <a:t>Das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Buch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liegt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auf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dem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Schrank</a:t>
                      </a:r>
                      <a:r>
                        <a:rPr lang="cs-CZ" baseline="0" dirty="0" smtClean="0"/>
                        <a:t>.</a:t>
                      </a:r>
                      <a:endParaRPr lang="cs-CZ" dirty="0" smtClean="0"/>
                    </a:p>
                    <a:p>
                      <a:r>
                        <a:rPr lang="cs-CZ" dirty="0" smtClean="0"/>
                        <a:t>4.p. </a:t>
                      </a:r>
                      <a:r>
                        <a:rPr lang="cs-CZ" dirty="0" err="1" smtClean="0"/>
                        <a:t>Gib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das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Buch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auf</a:t>
                      </a:r>
                      <a:r>
                        <a:rPr lang="cs-CZ" dirty="0" smtClean="0"/>
                        <a:t> den </a:t>
                      </a:r>
                      <a:r>
                        <a:rPr lang="cs-CZ" dirty="0" err="1" smtClean="0"/>
                        <a:t>Schrank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Kniha leží na skříni.</a:t>
                      </a:r>
                    </a:p>
                    <a:p>
                      <a:r>
                        <a:rPr lang="cs-CZ" dirty="0" smtClean="0"/>
                        <a:t>Dej knihu na skříň.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an</a:t>
                      </a:r>
                      <a:endParaRPr lang="cs-CZ" dirty="0" smtClean="0"/>
                    </a:p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3.p. </a:t>
                      </a:r>
                      <a:r>
                        <a:rPr lang="cs-CZ" dirty="0" err="1" smtClean="0"/>
                        <a:t>Ich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stehe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am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Fenster</a:t>
                      </a:r>
                      <a:r>
                        <a:rPr lang="cs-CZ" dirty="0" smtClean="0"/>
                        <a:t>.</a:t>
                      </a:r>
                    </a:p>
                    <a:p>
                      <a:r>
                        <a:rPr lang="cs-CZ" dirty="0" smtClean="0"/>
                        <a:t>4.p. </a:t>
                      </a:r>
                      <a:r>
                        <a:rPr lang="cs-CZ" dirty="0" err="1" smtClean="0"/>
                        <a:t>Ich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stehe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mich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an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das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Fenster</a:t>
                      </a:r>
                      <a:r>
                        <a:rPr lang="cs-CZ" baseline="0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Stojím u okna.</a:t>
                      </a:r>
                    </a:p>
                    <a:p>
                      <a:r>
                        <a:rPr lang="cs-CZ" dirty="0" smtClean="0"/>
                        <a:t>Stoupnu si k oknu.</a:t>
                      </a:r>
                    </a:p>
                    <a:p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in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3.p. </a:t>
                      </a:r>
                      <a:r>
                        <a:rPr lang="cs-CZ" dirty="0" err="1" smtClean="0"/>
                        <a:t>Ich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bin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im</a:t>
                      </a:r>
                      <a:r>
                        <a:rPr lang="cs-CZ" dirty="0" smtClean="0"/>
                        <a:t> Kino.</a:t>
                      </a:r>
                    </a:p>
                    <a:p>
                      <a:r>
                        <a:rPr lang="cs-CZ" dirty="0" smtClean="0"/>
                        <a:t>4.p.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Ich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gehe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ins</a:t>
                      </a:r>
                      <a:r>
                        <a:rPr lang="cs-CZ" baseline="0" dirty="0" smtClean="0"/>
                        <a:t> Kino.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Jsem v kině.</a:t>
                      </a:r>
                    </a:p>
                    <a:p>
                      <a:r>
                        <a:rPr lang="cs-CZ" dirty="0" smtClean="0"/>
                        <a:t>Jdu do kina.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2192311" y="1052736"/>
            <a:ext cx="4696287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Předložky se 3. a 4. pádem</a:t>
            </a:r>
            <a:endParaRPr lang="cs-CZ" sz="3200" b="1" dirty="0"/>
          </a:p>
        </p:txBody>
      </p:sp>
      <p:graphicFrame>
        <p:nvGraphicFramePr>
          <p:cNvPr id="13" name="Tabulka 12"/>
          <p:cNvGraphicFramePr>
            <a:graphicFrameLocks noGrp="1"/>
          </p:cNvGraphicFramePr>
          <p:nvPr/>
        </p:nvGraphicFramePr>
        <p:xfrm>
          <a:off x="1187624" y="1844824"/>
          <a:ext cx="6840761" cy="2931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9800"/>
                <a:gridCol w="3381949"/>
                <a:gridCol w="2229012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Předložka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Příklad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Překlad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vor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3.p. </a:t>
                      </a:r>
                      <a:r>
                        <a:rPr lang="cs-CZ" dirty="0" err="1" smtClean="0"/>
                        <a:t>Ich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stehe</a:t>
                      </a:r>
                      <a:r>
                        <a:rPr lang="cs-CZ" dirty="0" smtClean="0"/>
                        <a:t> vor der Bank.</a:t>
                      </a:r>
                    </a:p>
                    <a:p>
                      <a:pPr algn="ctr"/>
                      <a:r>
                        <a:rPr lang="cs-CZ" dirty="0" smtClean="0"/>
                        <a:t>4.p. </a:t>
                      </a:r>
                      <a:r>
                        <a:rPr lang="cs-CZ" dirty="0" err="1" smtClean="0"/>
                        <a:t>Geh</a:t>
                      </a:r>
                      <a:r>
                        <a:rPr lang="cs-CZ" baseline="0" dirty="0" smtClean="0"/>
                        <a:t> vor </a:t>
                      </a:r>
                      <a:r>
                        <a:rPr lang="cs-CZ" baseline="0" dirty="0" err="1" smtClean="0"/>
                        <a:t>die</a:t>
                      </a:r>
                      <a:r>
                        <a:rPr lang="cs-CZ" baseline="0" dirty="0" smtClean="0"/>
                        <a:t> Bank.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Stojím před bankou.</a:t>
                      </a:r>
                    </a:p>
                    <a:p>
                      <a:pPr algn="ctr"/>
                      <a:r>
                        <a:rPr lang="cs-CZ" dirty="0" smtClean="0"/>
                        <a:t>Jdi před banku.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hinter</a:t>
                      </a:r>
                      <a:endParaRPr lang="cs-CZ" dirty="0" smtClean="0"/>
                    </a:p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3.p. </a:t>
                      </a:r>
                      <a:r>
                        <a:rPr lang="cs-CZ" dirty="0" err="1" smtClean="0"/>
                        <a:t>Er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steht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hinter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mir</a:t>
                      </a:r>
                      <a:r>
                        <a:rPr lang="cs-CZ" baseline="0" dirty="0" smtClean="0"/>
                        <a:t>.</a:t>
                      </a:r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4.p. </a:t>
                      </a:r>
                      <a:r>
                        <a:rPr lang="cs-CZ" dirty="0" err="1" smtClean="0"/>
                        <a:t>Stehe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hinter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mich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Stojí za mnou.</a:t>
                      </a:r>
                    </a:p>
                    <a:p>
                      <a:pPr algn="ctr"/>
                      <a:r>
                        <a:rPr lang="cs-CZ" dirty="0" smtClean="0"/>
                        <a:t>Stoupni si za mě.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über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3.p. </a:t>
                      </a:r>
                      <a:r>
                        <a:rPr lang="cs-CZ" dirty="0" err="1" smtClean="0"/>
                        <a:t>Das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Bild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ist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über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dem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Bett</a:t>
                      </a:r>
                      <a:r>
                        <a:rPr lang="cs-CZ" dirty="0" smtClean="0"/>
                        <a:t>.</a:t>
                      </a:r>
                    </a:p>
                    <a:p>
                      <a:pPr algn="ctr"/>
                      <a:r>
                        <a:rPr lang="cs-CZ" dirty="0" smtClean="0"/>
                        <a:t>4.p.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Gib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das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Bild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über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das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Bett</a:t>
                      </a:r>
                      <a:r>
                        <a:rPr lang="cs-CZ" baseline="0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Obraz je nad postelí.</a:t>
                      </a:r>
                    </a:p>
                    <a:p>
                      <a:pPr algn="ctr"/>
                      <a:r>
                        <a:rPr lang="cs-CZ" dirty="0" smtClean="0"/>
                        <a:t>Dej obraz nad postel.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unter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3.p. Es </a:t>
                      </a:r>
                      <a:r>
                        <a:rPr lang="cs-CZ" dirty="0" err="1" smtClean="0"/>
                        <a:t>liegt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unter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dem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Stuhl</a:t>
                      </a:r>
                      <a:r>
                        <a:rPr lang="cs-CZ" dirty="0" smtClean="0"/>
                        <a:t>.</a:t>
                      </a:r>
                    </a:p>
                    <a:p>
                      <a:pPr algn="ctr"/>
                      <a:r>
                        <a:rPr lang="cs-CZ" dirty="0" smtClean="0"/>
                        <a:t>4.p. </a:t>
                      </a:r>
                      <a:r>
                        <a:rPr lang="cs-CZ" dirty="0" err="1" smtClean="0"/>
                        <a:t>Ich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lege</a:t>
                      </a:r>
                      <a:r>
                        <a:rPr lang="cs-CZ" dirty="0" smtClean="0"/>
                        <a:t> es </a:t>
                      </a:r>
                      <a:r>
                        <a:rPr lang="cs-CZ" dirty="0" err="1" smtClean="0"/>
                        <a:t>unter</a:t>
                      </a:r>
                      <a:r>
                        <a:rPr lang="cs-CZ" dirty="0" smtClean="0"/>
                        <a:t> den </a:t>
                      </a:r>
                      <a:r>
                        <a:rPr lang="cs-CZ" dirty="0" err="1" smtClean="0"/>
                        <a:t>Stuhl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Leží to pod židlí.</a:t>
                      </a:r>
                    </a:p>
                    <a:p>
                      <a:pPr algn="ctr"/>
                      <a:r>
                        <a:rPr lang="cs-CZ" dirty="0" smtClean="0"/>
                        <a:t>Položím to pod židli.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2" name="TextovéPole 11"/>
          <p:cNvSpPr txBox="1"/>
          <p:nvPr/>
        </p:nvSpPr>
        <p:spPr>
          <a:xfrm>
            <a:off x="2192311" y="1052736"/>
            <a:ext cx="4696287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Předložky se 3. a 4. pádem</a:t>
            </a:r>
            <a:endParaRPr lang="cs-CZ" sz="3200" b="1" dirty="0"/>
          </a:p>
        </p:txBody>
      </p:sp>
      <p:graphicFrame>
        <p:nvGraphicFramePr>
          <p:cNvPr id="13" name="Tabulka 12"/>
          <p:cNvGraphicFramePr>
            <a:graphicFrameLocks noGrp="1"/>
          </p:cNvGraphicFramePr>
          <p:nvPr/>
        </p:nvGraphicFramePr>
        <p:xfrm>
          <a:off x="1187624" y="1844824"/>
          <a:ext cx="7344816" cy="2748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9800"/>
                <a:gridCol w="3381949"/>
                <a:gridCol w="2733067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Předložka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Příklad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Překlad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cs-CZ" dirty="0" err="1" smtClean="0"/>
                        <a:t>neben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3.p. Der </a:t>
                      </a:r>
                      <a:r>
                        <a:rPr lang="cs-CZ" dirty="0" err="1" smtClean="0"/>
                        <a:t>Stuhl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steht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neben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dem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Schrank</a:t>
                      </a:r>
                      <a:r>
                        <a:rPr lang="cs-CZ" baseline="0" dirty="0" smtClean="0"/>
                        <a:t>.</a:t>
                      </a:r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4.p. </a:t>
                      </a:r>
                      <a:r>
                        <a:rPr lang="cs-CZ" dirty="0" err="1" smtClean="0"/>
                        <a:t>Ich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gebe</a:t>
                      </a:r>
                      <a:r>
                        <a:rPr lang="cs-CZ" dirty="0" smtClean="0"/>
                        <a:t> den </a:t>
                      </a:r>
                      <a:r>
                        <a:rPr lang="cs-CZ" dirty="0" err="1" smtClean="0"/>
                        <a:t>Stuhl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neben</a:t>
                      </a:r>
                      <a:r>
                        <a:rPr lang="cs-CZ" dirty="0" smtClean="0"/>
                        <a:t> den </a:t>
                      </a:r>
                      <a:r>
                        <a:rPr lang="cs-CZ" dirty="0" err="1" smtClean="0"/>
                        <a:t>Schrank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Židle stojí vedle skříně.</a:t>
                      </a:r>
                    </a:p>
                    <a:p>
                      <a:pPr algn="ctr"/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Dám židli vedle skříně.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dirty="0" err="1" smtClean="0"/>
                        <a:t>zwischen</a:t>
                      </a:r>
                      <a:endParaRPr lang="cs-CZ" dirty="0" smtClean="0"/>
                    </a:p>
                    <a:p>
                      <a:pPr algn="ctr"/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3.p. Der </a:t>
                      </a:r>
                      <a:r>
                        <a:rPr lang="cs-CZ" dirty="0" err="1" smtClean="0"/>
                        <a:t>Tisch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steht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zwischen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dem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Stuhl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und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dem</a:t>
                      </a:r>
                      <a:r>
                        <a:rPr lang="cs-CZ" baseline="0" dirty="0" smtClean="0"/>
                        <a:t> </a:t>
                      </a:r>
                      <a:r>
                        <a:rPr lang="cs-CZ" baseline="0" dirty="0" err="1" smtClean="0"/>
                        <a:t>Schrank</a:t>
                      </a:r>
                      <a:r>
                        <a:rPr lang="cs-CZ" baseline="0" dirty="0" smtClean="0"/>
                        <a:t>.</a:t>
                      </a:r>
                      <a:endParaRPr lang="cs-CZ" dirty="0" smtClean="0"/>
                    </a:p>
                    <a:p>
                      <a:pPr algn="ctr"/>
                      <a:r>
                        <a:rPr lang="cs-CZ" dirty="0" smtClean="0"/>
                        <a:t>4.p. </a:t>
                      </a:r>
                      <a:r>
                        <a:rPr lang="cs-CZ" dirty="0" err="1" smtClean="0"/>
                        <a:t>Stehe</a:t>
                      </a:r>
                      <a:r>
                        <a:rPr lang="cs-CZ" dirty="0" smtClean="0"/>
                        <a:t> den </a:t>
                      </a:r>
                      <a:r>
                        <a:rPr lang="cs-CZ" dirty="0" err="1" smtClean="0"/>
                        <a:t>Tisch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zwischen</a:t>
                      </a:r>
                      <a:r>
                        <a:rPr lang="cs-CZ" dirty="0" smtClean="0"/>
                        <a:t> den </a:t>
                      </a:r>
                      <a:r>
                        <a:rPr lang="cs-CZ" dirty="0" err="1" smtClean="0"/>
                        <a:t>Stuhl</a:t>
                      </a:r>
                      <a:r>
                        <a:rPr lang="cs-CZ" dirty="0" smtClean="0"/>
                        <a:t> </a:t>
                      </a:r>
                      <a:r>
                        <a:rPr lang="cs-CZ" dirty="0" err="1" smtClean="0"/>
                        <a:t>und</a:t>
                      </a:r>
                      <a:r>
                        <a:rPr lang="cs-CZ" dirty="0" smtClean="0"/>
                        <a:t> den </a:t>
                      </a:r>
                      <a:r>
                        <a:rPr lang="cs-CZ" dirty="0" err="1" smtClean="0"/>
                        <a:t>Schrank</a:t>
                      </a:r>
                      <a:r>
                        <a:rPr lang="cs-CZ" dirty="0" smtClean="0"/>
                        <a:t>.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dirty="0" smtClean="0"/>
                        <a:t>Stůl stojí mezi židlí a skříní.</a:t>
                      </a:r>
                    </a:p>
                    <a:p>
                      <a:pPr algn="ctr"/>
                      <a:r>
                        <a:rPr lang="cs-CZ" dirty="0" smtClean="0"/>
                        <a:t>Stoupni si za mě.</a:t>
                      </a:r>
                    </a:p>
                    <a:p>
                      <a:pPr algn="ctr"/>
                      <a:r>
                        <a:rPr lang="cs-CZ" dirty="0" smtClean="0"/>
                        <a:t>Postav stůl</a:t>
                      </a:r>
                      <a:r>
                        <a:rPr lang="cs-CZ" baseline="0" dirty="0" smtClean="0"/>
                        <a:t> mezi židli a skříň.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00274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05351" y="1080000"/>
            <a:ext cx="237956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Souhrn učiva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11560" y="1772816"/>
            <a:ext cx="799288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/>
              <a:t>Doplňte správný tvar členu :</a:t>
            </a:r>
          </a:p>
          <a:p>
            <a:endParaRPr lang="cs-CZ" sz="2000" b="1" dirty="0" smtClean="0"/>
          </a:p>
          <a:p>
            <a:r>
              <a:rPr lang="cs-CZ" sz="2000" dirty="0" smtClean="0"/>
              <a:t>in…… </a:t>
            </a:r>
            <a:r>
              <a:rPr lang="cs-CZ" sz="2000" dirty="0" err="1" smtClean="0"/>
              <a:t>Wald</a:t>
            </a:r>
            <a:r>
              <a:rPr lang="cs-CZ" sz="2000" dirty="0" smtClean="0"/>
              <a:t> (r) do lesa          	</a:t>
            </a:r>
            <a:r>
              <a:rPr lang="cs-CZ" sz="2000" dirty="0" err="1" smtClean="0"/>
              <a:t>auf</a:t>
            </a:r>
            <a:r>
              <a:rPr lang="cs-CZ" sz="2000" dirty="0" smtClean="0"/>
              <a:t>…….. </a:t>
            </a:r>
            <a:r>
              <a:rPr lang="cs-CZ" sz="2000" dirty="0" err="1" smtClean="0"/>
              <a:t>Tisch</a:t>
            </a:r>
            <a:r>
              <a:rPr lang="cs-CZ" sz="2000" dirty="0" smtClean="0"/>
              <a:t> (r) na stole</a:t>
            </a:r>
          </a:p>
          <a:p>
            <a:r>
              <a:rPr lang="cs-CZ" sz="2000" dirty="0" err="1" smtClean="0"/>
              <a:t>Hinter</a:t>
            </a:r>
            <a:r>
              <a:rPr lang="cs-CZ" sz="2000" dirty="0" smtClean="0"/>
              <a:t> ……. </a:t>
            </a:r>
            <a:r>
              <a:rPr lang="cs-CZ" sz="2000" dirty="0" err="1" smtClean="0"/>
              <a:t>Haus</a:t>
            </a:r>
            <a:r>
              <a:rPr lang="cs-CZ" sz="2000" dirty="0" smtClean="0"/>
              <a:t> (s) za domem         </a:t>
            </a:r>
            <a:r>
              <a:rPr lang="cs-CZ" sz="2000" dirty="0" err="1" smtClean="0"/>
              <a:t>unter</a:t>
            </a:r>
            <a:r>
              <a:rPr lang="cs-CZ" sz="2000" dirty="0" smtClean="0"/>
              <a:t> …….Bank (e) pod lavici</a:t>
            </a:r>
          </a:p>
          <a:p>
            <a:r>
              <a:rPr lang="cs-CZ" sz="2000" dirty="0" err="1" smtClean="0"/>
              <a:t>An</a:t>
            </a:r>
            <a:r>
              <a:rPr lang="cs-CZ" sz="2000" dirty="0" smtClean="0"/>
              <a:t> …….. </a:t>
            </a:r>
            <a:r>
              <a:rPr lang="cs-CZ" sz="2000" dirty="0" err="1" smtClean="0"/>
              <a:t>Tafel</a:t>
            </a:r>
            <a:r>
              <a:rPr lang="cs-CZ" sz="2000" dirty="0" smtClean="0"/>
              <a:t> (e) na tabuli (3.p.)	vor …….. Restaurant (s) před restaurací</a:t>
            </a:r>
          </a:p>
          <a:p>
            <a:r>
              <a:rPr lang="cs-CZ" sz="2000" dirty="0" err="1" smtClean="0"/>
              <a:t>Neben</a:t>
            </a:r>
            <a:r>
              <a:rPr lang="cs-CZ" sz="2000" dirty="0" smtClean="0"/>
              <a:t> ……. </a:t>
            </a:r>
            <a:r>
              <a:rPr lang="cs-CZ" sz="2000" dirty="0" err="1" smtClean="0"/>
              <a:t>Kirche</a:t>
            </a:r>
            <a:r>
              <a:rPr lang="cs-CZ" sz="2000" dirty="0" smtClean="0"/>
              <a:t> (e) vedle kostela	</a:t>
            </a:r>
            <a:r>
              <a:rPr lang="cs-CZ" sz="2000" dirty="0" err="1" smtClean="0"/>
              <a:t>über</a:t>
            </a:r>
            <a:r>
              <a:rPr lang="cs-CZ" sz="2000" dirty="0" smtClean="0"/>
              <a:t> ………</a:t>
            </a:r>
            <a:r>
              <a:rPr lang="cs-CZ" sz="2000" dirty="0" err="1" smtClean="0"/>
              <a:t>Bild</a:t>
            </a:r>
            <a:r>
              <a:rPr lang="cs-CZ" sz="2000" dirty="0" smtClean="0"/>
              <a:t> (s) nad obraz</a:t>
            </a:r>
          </a:p>
          <a:p>
            <a:r>
              <a:rPr lang="cs-CZ" sz="2000" dirty="0" err="1" smtClean="0"/>
              <a:t>Zwischen</a:t>
            </a:r>
            <a:r>
              <a:rPr lang="cs-CZ" sz="2000" dirty="0" smtClean="0"/>
              <a:t> ………..Post (e) </a:t>
            </a:r>
            <a:r>
              <a:rPr lang="cs-CZ" sz="2000" dirty="0" err="1" smtClean="0"/>
              <a:t>und</a:t>
            </a:r>
            <a:r>
              <a:rPr lang="cs-CZ" sz="2000" dirty="0" smtClean="0"/>
              <a:t> ……….. Supermarket (r) mezi poštou a super-marketem.</a:t>
            </a:r>
          </a:p>
          <a:p>
            <a:endParaRPr lang="cs-CZ" sz="2000" dirty="0" smtClean="0"/>
          </a:p>
        </p:txBody>
      </p:sp>
      <p:pic>
        <p:nvPicPr>
          <p:cNvPr id="2050" name="Picture 2" descr="C:\Users\Pracovna\AppData\Local\Microsoft\Windows\Temporary Internet Files\Content.IE5\8CRROSLP\MC900429737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47664" y="4293096"/>
            <a:ext cx="1662036" cy="1656184"/>
          </a:xfrm>
          <a:prstGeom prst="rect">
            <a:avLst/>
          </a:prstGeom>
          <a:noFill/>
        </p:spPr>
      </p:pic>
      <p:pic>
        <p:nvPicPr>
          <p:cNvPr id="2051" name="Picture 3" descr="C:\Users\Pracovna\AppData\Local\Microsoft\Windows\Temporary Internet Files\Content.IE5\CHWIW0PM\MC900279994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20072" y="4221088"/>
            <a:ext cx="2160240" cy="172819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616186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/>
              <a:t>Použité zdroje</a:t>
            </a:r>
            <a:endParaRPr lang="cs-CZ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55576" y="1916832"/>
            <a:ext cx="7632848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Učebnice němčiny – Direkt 1, </a:t>
            </a:r>
            <a:r>
              <a:rPr lang="cs-CZ" sz="2000" dirty="0" err="1" smtClean="0"/>
              <a:t>nakladelství</a:t>
            </a:r>
            <a:r>
              <a:rPr lang="cs-CZ" sz="2000" dirty="0" smtClean="0"/>
              <a:t> </a:t>
            </a:r>
            <a:r>
              <a:rPr lang="cs-CZ" sz="2000" dirty="0" err="1" smtClean="0"/>
              <a:t>Klett</a:t>
            </a:r>
            <a:r>
              <a:rPr lang="cs-CZ" sz="2000" dirty="0" smtClean="0"/>
              <a:t>, autoři : Motta, </a:t>
            </a:r>
            <a:r>
              <a:rPr lang="cs-CZ" sz="2000" dirty="0" err="1" smtClean="0"/>
              <a:t>Cwikowska</a:t>
            </a:r>
            <a:r>
              <a:rPr lang="cs-CZ" sz="2000" dirty="0" smtClean="0"/>
              <a:t>, Vomáčková</a:t>
            </a:r>
          </a:p>
          <a:p>
            <a:endParaRPr lang="cs-CZ" sz="2000" dirty="0" smtClean="0"/>
          </a:p>
          <a:p>
            <a:r>
              <a:rPr lang="cs-CZ" sz="2000" dirty="0" smtClean="0"/>
              <a:t>Obrázky čerpány z aplikace </a:t>
            </a:r>
            <a:r>
              <a:rPr lang="cs-CZ" sz="2000" dirty="0" err="1" smtClean="0"/>
              <a:t>Clipart</a:t>
            </a:r>
            <a:r>
              <a:rPr lang="cs-CZ" sz="2000" dirty="0" smtClean="0"/>
              <a:t>, součásti programu </a:t>
            </a:r>
            <a:r>
              <a:rPr lang="cs-CZ" sz="2000" dirty="0" err="1" smtClean="0"/>
              <a:t>Powerpoint</a:t>
            </a:r>
            <a:r>
              <a:rPr lang="cs-CZ" sz="2000" dirty="0" smtClean="0"/>
              <a:t>.</a:t>
            </a:r>
          </a:p>
          <a:p>
            <a:endParaRPr lang="cs-CZ" sz="2000" dirty="0" smtClean="0"/>
          </a:p>
        </p:txBody>
      </p:sp>
    </p:spTree>
    <p:extLst>
      <p:ext uri="{BB962C8B-B14F-4D97-AF65-F5344CB8AC3E}">
        <p14:creationId xmlns:p14="http://schemas.microsoft.com/office/powerpoint/2010/main" xmlns="" val="1045468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864</TotalTime>
  <Words>806</Words>
  <Application>Microsoft Office PowerPoint</Application>
  <PresentationFormat>Předvádění na obrazovce (4:3)</PresentationFormat>
  <Paragraphs>190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Pracovna</cp:lastModifiedBy>
  <cp:revision>63</cp:revision>
  <dcterms:created xsi:type="dcterms:W3CDTF">2010-11-01T23:40:31Z</dcterms:created>
  <dcterms:modified xsi:type="dcterms:W3CDTF">2013-08-09T10:55:47Z</dcterms:modified>
</cp:coreProperties>
</file>