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3" r:id="rId4"/>
    <p:sldId id="262" r:id="rId5"/>
    <p:sldId id="264" r:id="rId6"/>
    <p:sldId id="268" r:id="rId7"/>
    <p:sldId id="266" r:id="rId8"/>
    <p:sldId id="267" r:id="rId9"/>
    <p:sldId id="26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FF9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8" d="100"/>
          <a:sy n="88" d="100"/>
        </p:scale>
        <p:origin x="-6" y="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FF9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wmf"/><Relationship Id="rId7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24.png"/><Relationship Id="rId4" Type="http://schemas.openxmlformats.org/officeDocument/2006/relationships/audio" Target="../media/audio2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rdavsk%C3%A1_" TargetMode="External"/><Relationship Id="rId2" Type="http://schemas.openxmlformats.org/officeDocument/2006/relationships/hyperlink" Target="http://cs.wikipedia.org/wiki/Soubor:Veilchen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25000" lnSpcReduction="20000"/>
          </a:bodyPr>
          <a:lstStyle/>
          <a:p>
            <a:pPr marL="88900" indent="20638">
              <a:buNone/>
            </a:pPr>
            <a:r>
              <a:rPr lang="cs-CZ" sz="40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Výukový materiál č.: VY_32_INOVACE_54_Jaro</a:t>
            </a:r>
          </a:p>
          <a:p>
            <a:pPr marL="88900" indent="20638">
              <a:buNone/>
            </a:pPr>
            <a:r>
              <a:rPr lang="cs-CZ" sz="4000" dirty="0" smtClean="0"/>
              <a:t> </a:t>
            </a:r>
          </a:p>
          <a:p>
            <a:pPr marL="88900" indent="20638">
              <a:buNone/>
            </a:pPr>
            <a:r>
              <a:rPr lang="cs-CZ" sz="4000" dirty="0" smtClean="0"/>
              <a:t>Vypracoval: </a:t>
            </a:r>
            <a:r>
              <a:rPr lang="cs-CZ" sz="4000" b="1" i="1" dirty="0" smtClean="0"/>
              <a:t>Bc. Martina Malá</a:t>
            </a:r>
            <a:endParaRPr lang="cs-CZ" sz="4000" dirty="0" smtClean="0"/>
          </a:p>
          <a:p>
            <a:pPr marL="88900" indent="20638">
              <a:buNone/>
            </a:pPr>
            <a:r>
              <a:rPr lang="cs-CZ" sz="40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Určeno pro </a:t>
            </a:r>
            <a:r>
              <a:rPr lang="cs-CZ" sz="4000" dirty="0"/>
              <a:t>7. a 8. </a:t>
            </a:r>
            <a:r>
              <a:rPr lang="cs-CZ" sz="4000"/>
              <a:t>ročník  </a:t>
            </a:r>
            <a:r>
              <a:rPr lang="cs-CZ" sz="4000" i="1" smtClean="0"/>
              <a:t>ZŠ</a:t>
            </a:r>
            <a:r>
              <a:rPr lang="cs-CZ" sz="4000" smtClean="0"/>
              <a:t> </a:t>
            </a:r>
            <a:r>
              <a:rPr lang="cs-CZ" sz="4000" dirty="0" smtClean="0"/>
              <a:t>speciální, vzdělávání žáků s TMR a souběžným postižením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Tematický okruh: Roční období a časová orientace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smtClean="0"/>
              <a:t>Vytvořeno dne: březen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000" dirty="0" err="1" smtClean="0"/>
              <a:t>Odpilotováno</a:t>
            </a:r>
            <a:r>
              <a:rPr lang="cs-CZ" sz="4000" dirty="0" smtClean="0"/>
              <a:t> ve výuce dne: 19. 3. </a:t>
            </a:r>
            <a:r>
              <a:rPr lang="cs-CZ" sz="4000" dirty="0"/>
              <a:t>2</a:t>
            </a:r>
            <a:r>
              <a:rPr lang="cs-CZ" sz="4000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4800" dirty="0" smtClean="0"/>
              <a:t>Anotace: Prezentace </a:t>
            </a:r>
            <a:r>
              <a:rPr lang="cs-CZ" sz="4800" dirty="0" err="1" smtClean="0"/>
              <a:t>Powerpoint</a:t>
            </a:r>
            <a:r>
              <a:rPr lang="cs-CZ" sz="4800" dirty="0" smtClean="0"/>
              <a:t> určená </a:t>
            </a:r>
            <a:r>
              <a:rPr lang="cs-CZ" sz="4800" dirty="0"/>
              <a:t>žákům </a:t>
            </a:r>
            <a:r>
              <a:rPr lang="cs-CZ" sz="4800" dirty="0" smtClean="0"/>
              <a:t>ZŠ </a:t>
            </a:r>
            <a:r>
              <a:rPr lang="cs-CZ" sz="4800" dirty="0"/>
              <a:t>speciální, vzdělávání žáků s TMR a souběžným postižením více vadami jako výukový materiál pro rozumovou výchovu. Upevňujeme a rozšiřujeme  poznatky žáků o ročním období </a:t>
            </a:r>
            <a:r>
              <a:rPr lang="cs-CZ" sz="4800" dirty="0" smtClean="0"/>
              <a:t>jaro. </a:t>
            </a:r>
            <a:r>
              <a:rPr lang="cs-CZ" sz="4800" dirty="0"/>
              <a:t>Pro individuální výuku používáme počítač s dotykovým monitorem. Poslední snímek je určen k prověření osvojených vědomostí žáka.  Po kliknutí na správný obrázek patřící k </a:t>
            </a:r>
            <a:r>
              <a:rPr lang="cs-CZ" sz="4800" dirty="0" smtClean="0"/>
              <a:t>jaru </a:t>
            </a:r>
            <a:r>
              <a:rPr lang="cs-CZ" sz="4800" dirty="0"/>
              <a:t>se ozve potlesk, po kliknutí na chybný obrázek se spustí negativní zvuk a obrázek odlétne. Při skupinové činnosti používáme vytištěné a </a:t>
            </a:r>
            <a:r>
              <a:rPr lang="cs-CZ" sz="4800" dirty="0" err="1"/>
              <a:t>zalaminované</a:t>
            </a:r>
            <a:r>
              <a:rPr lang="cs-CZ" sz="4800" dirty="0"/>
              <a:t> obrázky. Rozvíjíme slovní zásobu, pasivní slovní zásobu žáka – ověřujeme ukazováním na požadovaný obrázek. Dle individuálních možností žáka je možné použít obrázky také pro jiné roční období, obrázky rozstříhat a třídit. Text  slouží jako průvodní slovo pedagoga.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48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TOM\Local Settings\Temporary Internet Files\Content.IE5\7VE0F6GJ\MP9004390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74" y="2564904"/>
            <a:ext cx="338426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latin typeface="Comic Sans MS" pitchFamily="66" charset="0"/>
              </a:rPr>
              <a:t>JARO</a:t>
            </a:r>
            <a:endParaRPr lang="cs-CZ" sz="8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86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OM\Local Settings\Temporary Internet Files\Content.IE5\47X5158S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703" y="1484784"/>
            <a:ext cx="143568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RDI55TGE\MC900404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386" y="3014836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GZCMGPFN\MP9003996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653136"/>
            <a:ext cx="1271569" cy="158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9346" y="260648"/>
            <a:ext cx="34240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JARNÍ MĚSÍCE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81698"/>
            <a:ext cx="16748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BŘEZEN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42738" y="3510820"/>
            <a:ext cx="1564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DUBEN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0429" y="5124894"/>
            <a:ext cx="1693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KVĚTEN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02229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Guest\AppData\Local\Microsoft\Windows\Temporary Internet Files\Content.IE5\6X9YEUFM\MC9004325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931744"/>
            <a:ext cx="1950143" cy="195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Guest\AppData\Local\Microsoft\Windows\Temporary Internet Files\Content.IE5\6X9YEUFM\MC900346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796" y="1974662"/>
            <a:ext cx="1969325" cy="190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Guest\AppData\Local\Microsoft\Windows\Temporary Internet Files\Content.IE5\6X9YEUFM\MC9004115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40388"/>
            <a:ext cx="17018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86359" y="476672"/>
            <a:ext cx="40018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POČASÍ NA JAŘE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3251" y="4340155"/>
            <a:ext cx="7615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OTEPLUJE SE        TAJE SNÍH              PRŠÍ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8141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61861"/>
            <a:ext cx="36828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JARNÍ KVĚTINY</a:t>
            </a:r>
            <a:endParaRPr lang="cs-CZ" sz="4400" b="1" dirty="0"/>
          </a:p>
        </p:txBody>
      </p:sp>
      <p:pic>
        <p:nvPicPr>
          <p:cNvPr id="2052" name="Picture 4" descr="C:\Documents and Settings\TOM\Local Settings\Temporary Internet Files\Content.IE5\GZCMGPFN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22" y="1444251"/>
            <a:ext cx="1995920" cy="200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905" y="2267693"/>
            <a:ext cx="1897094" cy="2529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89283" y="5855188"/>
            <a:ext cx="1856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BLEDULE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8956" y="3446396"/>
            <a:ext cx="2166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SNĚŽENKA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68903" y="4797151"/>
            <a:ext cx="1483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FIALKA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64817" y="3028838"/>
            <a:ext cx="1787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TULIPÁN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72442" y="5828633"/>
            <a:ext cx="1572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NARCIS</a:t>
            </a:r>
            <a:endParaRPr lang="cs-CZ" sz="3600" dirty="0"/>
          </a:p>
        </p:txBody>
      </p:sp>
      <p:pic>
        <p:nvPicPr>
          <p:cNvPr id="8" name="Picture 2" descr="C:\Documents and Settings\TOM\Local Settings\Temporary Internet Files\Content.IE5\NUQ1ZFZK\MP9004484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039" y="361861"/>
            <a:ext cx="1728837" cy="259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442" y="3751543"/>
            <a:ext cx="1550089" cy="2066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56" y="4322913"/>
            <a:ext cx="2136309" cy="1495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847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08806"/>
            <a:ext cx="2462213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432" y="620688"/>
            <a:ext cx="1981200" cy="247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079" y="3465760"/>
            <a:ext cx="4142706" cy="2780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95624" y="1473423"/>
            <a:ext cx="42653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KVETOU STROMY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5159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476672"/>
            <a:ext cx="44728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RODÍ SE MLÁĎATA</a:t>
            </a:r>
            <a:endParaRPr lang="cs-CZ" sz="4400" b="1" dirty="0"/>
          </a:p>
        </p:txBody>
      </p:sp>
      <p:pic>
        <p:nvPicPr>
          <p:cNvPr id="3079" name="Picture 7" descr="C:\Documents and Settings\TOM\Local Settings\Temporary Internet Files\Content.IE5\GZCMGPFN\MP900448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28" y="1484784"/>
            <a:ext cx="3158519" cy="167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0480" y="3573016"/>
            <a:ext cx="79592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Z VAJÍČEK SE LÍHNOU SE PTÁČATA</a:t>
            </a:r>
            <a:endParaRPr lang="cs-CZ" sz="4400" b="1" dirty="0"/>
          </a:p>
        </p:txBody>
      </p:sp>
      <p:pic>
        <p:nvPicPr>
          <p:cNvPr id="1026" name="Picture 2" descr="C:\Documents and Settings\TOM\Local Settings\Temporary Internet Files\Content.IE5\GZCMGPFN\MC900360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54890"/>
            <a:ext cx="2214659" cy="2029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TOM\Local Settings\Temporary Internet Files\Content.IE5\U8ODQPAQ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93692"/>
            <a:ext cx="2627784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74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00573"/>
            <a:ext cx="67601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SVÁTKY JARA = VELIKONOCE</a:t>
            </a:r>
            <a:endParaRPr lang="cs-CZ" sz="4400" b="1" dirty="0"/>
          </a:p>
        </p:txBody>
      </p:sp>
      <p:pic>
        <p:nvPicPr>
          <p:cNvPr id="4100" name="Picture 4" descr="C:\Documents and Settings\TOM\Local Settings\Temporary Internet Files\Content.IE5\47X5158S\MP900422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65333"/>
            <a:ext cx="1750569" cy="2260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535" y="1552130"/>
            <a:ext cx="3100057" cy="2325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80137" y="5238086"/>
            <a:ext cx="19420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BARVÍME</a:t>
            </a:r>
          </a:p>
          <a:p>
            <a:r>
              <a:rPr lang="cs-CZ" sz="3600" dirty="0" smtClean="0"/>
              <a:t> VAJÍČKA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4343" y="3909222"/>
            <a:ext cx="19864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PEČEME</a:t>
            </a:r>
          </a:p>
          <a:p>
            <a:r>
              <a:rPr lang="cs-CZ" sz="3600" dirty="0" smtClean="0"/>
              <a:t>BERÁNKA</a:t>
            </a:r>
            <a:endParaRPr lang="cs-CZ" sz="3600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84" y="1388690"/>
            <a:ext cx="2093623" cy="2651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7171" y="4040612"/>
            <a:ext cx="2310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POMLÁZKA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5449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426034"/>
            <a:ext cx="37046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PATŘÍ K JARU</a:t>
            </a:r>
            <a:endParaRPr lang="cs-CZ" sz="4000" b="1" dirty="0"/>
          </a:p>
        </p:txBody>
      </p:sp>
      <p:pic>
        <p:nvPicPr>
          <p:cNvPr id="6146" name="Picture 2" descr="C:\Documents and Settings\TOM\Local Settings\Temporary Internet Files\Content.IE5\U8ODQPAQ\MC900355349[1].wmf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876" y="2491507"/>
            <a:ext cx="2089252" cy="251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340768"/>
            <a:ext cx="1800200" cy="227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Documents and Settings\TOM\Local Settings\Temporary Internet Files\Content.IE5\U8ODQPAQ\MC900250101[1].wmf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9360"/>
            <a:ext cx="2016224" cy="273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97" y="4293096"/>
            <a:ext cx="22129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>
            <a:hlinkClick r:id="" action="ppaction://noaction">
              <a:snd r:embed="rId4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453" y="4308177"/>
            <a:ext cx="2000250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9973934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57343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Ilustrace</a:t>
            </a:r>
            <a:r>
              <a:rPr lang="cs-CZ" dirty="0"/>
              <a:t>: </a:t>
            </a:r>
            <a:r>
              <a:rPr lang="cs-CZ" dirty="0" smtClean="0"/>
              <a:t>www.office.microsoft.com</a:t>
            </a:r>
          </a:p>
          <a:p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b</a:t>
            </a:r>
            <a:r>
              <a:rPr lang="cs-CZ" dirty="0" smtClean="0"/>
              <a:t>ledule: </a:t>
            </a:r>
            <a:r>
              <a:rPr lang="cs-CZ" dirty="0"/>
              <a:t>USER:ROWEROMANIAK.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15.3.2013</a:t>
            </a:r>
            <a:r>
              <a:rPr lang="cs-CZ" dirty="0"/>
              <a:t>]. 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na WWW: http://cs.wikipedia.org/wiki/Soubor:Leucoium_vernum_411-20.jpg</a:t>
            </a:r>
          </a:p>
          <a:p>
            <a:endParaRPr lang="cs-CZ" b="1" dirty="0"/>
          </a:p>
          <a:p>
            <a:r>
              <a:rPr lang="cs-CZ" dirty="0" smtClean="0"/>
              <a:t>Obr. violka: </a:t>
            </a:r>
            <a:r>
              <a:rPr lang="cs-CZ" dirty="0"/>
              <a:t>STEFFEN HEINZ. CARONNA AT DE.WIKIPEDIA. </a:t>
            </a:r>
            <a:r>
              <a:rPr lang="cs-CZ" i="1" dirty="0"/>
              <a:t>wikipedia.cz</a:t>
            </a:r>
            <a:r>
              <a:rPr lang="cs-CZ" dirty="0"/>
              <a:t> [online]. </a:t>
            </a:r>
            <a:endParaRPr lang="cs-CZ" dirty="0" smtClean="0"/>
          </a:p>
          <a:p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15.3.2013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cs.wikipedia.org/wiki/Soubor:Veilchen.jpg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n</a:t>
            </a:r>
            <a:r>
              <a:rPr lang="cs-CZ" dirty="0" smtClean="0"/>
              <a:t>arcis: </a:t>
            </a:r>
            <a:r>
              <a:rPr lang="cs-CZ" dirty="0"/>
              <a:t>KURT STÜBER [1].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15.3.2013</a:t>
            </a:r>
            <a:r>
              <a:rPr lang="cs-CZ" dirty="0"/>
              <a:t>]. 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na WWW: http://cs.wikipedia.org/wiki/Soubor:Narcissus_pseudonarcissus0.jpg</a:t>
            </a:r>
          </a:p>
          <a:p>
            <a:endParaRPr lang="cs-CZ" dirty="0" smtClean="0"/>
          </a:p>
          <a:p>
            <a:r>
              <a:rPr lang="cs-CZ" dirty="0" smtClean="0"/>
              <a:t>Obr. pomlázka: </a:t>
            </a:r>
            <a:r>
              <a:rPr lang="az-Cyrl-AZ" dirty="0"/>
              <a:t>М. </a:t>
            </a:r>
            <a:r>
              <a:rPr lang="cs-CZ" dirty="0"/>
              <a:t>GARDAVSKÁ.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15.3.2013</a:t>
            </a:r>
            <a:r>
              <a:rPr lang="cs-CZ" dirty="0"/>
              <a:t>]. 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na WWW: </a:t>
            </a:r>
            <a:r>
              <a:rPr lang="cs-CZ" dirty="0">
                <a:hlinkClick r:id="rId3"/>
              </a:rPr>
              <a:t>http://cs.wikipedia.org/wiki/Soubor:Gardavsk%C3%A1</a:t>
            </a:r>
            <a:r>
              <a:rPr lang="cs-CZ" dirty="0" smtClean="0">
                <a:hlinkClick r:id="rId3"/>
              </a:rPr>
              <a:t>_</a:t>
            </a:r>
            <a:endParaRPr lang="cs-CZ" dirty="0" smtClean="0"/>
          </a:p>
          <a:p>
            <a:r>
              <a:rPr lang="cs-CZ" dirty="0" smtClean="0"/>
              <a:t>Moravsk%C3%A9_typy.jpg</a:t>
            </a:r>
          </a:p>
          <a:p>
            <a:endParaRPr lang="cs-CZ" dirty="0"/>
          </a:p>
          <a:p>
            <a:r>
              <a:rPr lang="cs-CZ" dirty="0" smtClean="0"/>
              <a:t>Obr. </a:t>
            </a:r>
            <a:r>
              <a:rPr lang="cs-CZ" dirty="0"/>
              <a:t>b</a:t>
            </a:r>
            <a:r>
              <a:rPr lang="cs-CZ" dirty="0" smtClean="0"/>
              <a:t>eránek: </a:t>
            </a:r>
            <a:r>
              <a:rPr lang="cs-CZ" dirty="0"/>
              <a:t>CHEVA. </a:t>
            </a:r>
            <a:r>
              <a:rPr lang="cs-CZ" i="1" dirty="0"/>
              <a:t>wikipedia.cz</a:t>
            </a:r>
            <a:r>
              <a:rPr lang="cs-CZ" dirty="0"/>
              <a:t> [online]. [cit. </a:t>
            </a:r>
            <a:r>
              <a:rPr lang="cs-CZ" dirty="0" smtClean="0"/>
              <a:t>15.3.2013</a:t>
            </a:r>
            <a:r>
              <a:rPr lang="cs-CZ" dirty="0"/>
              <a:t>]. </a:t>
            </a:r>
            <a:r>
              <a:rPr lang="cs-CZ" dirty="0" smtClean="0"/>
              <a:t>Dostupný </a:t>
            </a:r>
            <a:r>
              <a:rPr lang="cs-CZ" dirty="0"/>
              <a:t>na WWW: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://cs.wikipedia.org/wiki/Soubor:Velikono%C4%8Dn%C3%AD_ber%C3%A1nek.jpg</a:t>
            </a:r>
          </a:p>
        </p:txBody>
      </p:sp>
    </p:spTree>
    <p:extLst>
      <p:ext uri="{BB962C8B-B14F-4D97-AF65-F5344CB8AC3E}">
        <p14:creationId xmlns:p14="http://schemas.microsoft.com/office/powerpoint/2010/main" val="398530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75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37</cp:revision>
  <dcterms:created xsi:type="dcterms:W3CDTF">2012-11-19T12:36:06Z</dcterms:created>
  <dcterms:modified xsi:type="dcterms:W3CDTF">2013-06-24T16:53:08Z</dcterms:modified>
</cp:coreProperties>
</file>