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311" r:id="rId4"/>
    <p:sldId id="310" r:id="rId5"/>
    <p:sldId id="313" r:id="rId6"/>
    <p:sldId id="314" r:id="rId7"/>
    <p:sldId id="315" r:id="rId8"/>
    <p:sldId id="316" r:id="rId9"/>
    <p:sldId id="317" r:id="rId10"/>
    <p:sldId id="318" r:id="rId11"/>
    <p:sldId id="319" r:id="rId12"/>
    <p:sldId id="320" r:id="rId13"/>
    <p:sldId id="321" r:id="rId14"/>
    <p:sldId id="272" r:id="rId15"/>
    <p:sldId id="268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8" y="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aul_C%C3%A9zanne_-_Country_House_by_a_River_-_Google_Art_Project.jpg?uselang=cs" TargetMode="External"/><Relationship Id="rId13" Type="http://schemas.openxmlformats.org/officeDocument/2006/relationships/hyperlink" Target="http://commons.wikimedia.org/wiki/File:Rousseau_-_Zur_Feier_des_Kindes.jpeg" TargetMode="External"/><Relationship Id="rId3" Type="http://schemas.openxmlformats.org/officeDocument/2006/relationships/hyperlink" Target="http://commons.wikimedia.org/wiki/File:Paul_C%C3%A9zanne_090.jpg?uselang=cs" TargetMode="External"/><Relationship Id="rId7" Type="http://schemas.openxmlformats.org/officeDocument/2006/relationships/hyperlink" Target="http://commons.wikimedia.org/wiki/File:Paul_C%C3%A9zanne_070.jpg?uselang=cs" TargetMode="External"/><Relationship Id="rId12" Type="http://schemas.openxmlformats.org/officeDocument/2006/relationships/hyperlink" Target="http://commons.wikimedia.org/wiki/File:Henri_Rousseau_009.jpg" TargetMode="External"/><Relationship Id="rId2" Type="http://schemas.openxmlformats.org/officeDocument/2006/relationships/hyperlink" Target="http://commons.wikimedia.org/wiki/File:Paul_C%C3%A9zanne_008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aul_C%C3%A9zanne_080.jpg?uselang=cs" TargetMode="External"/><Relationship Id="rId11" Type="http://schemas.openxmlformats.org/officeDocument/2006/relationships/hyperlink" Target="http://commons.wikimedia.org/wiki/File:Henri_Rousseau_005.jpg" TargetMode="External"/><Relationship Id="rId5" Type="http://schemas.openxmlformats.org/officeDocument/2006/relationships/hyperlink" Target="http://commons.wikimedia.org/wiki/File:Paul_C%C3%A9zanne_192.jpg?uselang=cs" TargetMode="External"/><Relationship Id="rId10" Type="http://schemas.openxmlformats.org/officeDocument/2006/relationships/hyperlink" Target="http://commons.wikimedia.org/wiki/File:Henri_Rousseau_010.jpg" TargetMode="External"/><Relationship Id="rId4" Type="http://schemas.openxmlformats.org/officeDocument/2006/relationships/hyperlink" Target="http://commons.wikimedia.org/wiki/File:Paul_C%C3%A9zanne_100.jpg?uselang=cs" TargetMode="External"/><Relationship Id="rId9" Type="http://schemas.openxmlformats.org/officeDocument/2006/relationships/hyperlink" Target="http://commons.wikimedia.org/wiki/File:Rousseau09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332656"/>
            <a:ext cx="61926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t-BR" sz="2800" b="1" i="1" dirty="0" smtClean="0">
                <a:solidFill>
                  <a:schemeClr val="tx2"/>
                </a:solidFill>
              </a:rPr>
              <a:t>BAREVNÁ MODULACE PAULA CÉZANNA A NAIVNÍ MALÍŘSTVÍ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6460794"/>
              </p:ext>
            </p:extLst>
          </p:nvPr>
        </p:nvGraphicFramePr>
        <p:xfrm>
          <a:off x="971600" y="1340772"/>
          <a:ext cx="7272808" cy="422672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89777"/>
                <a:gridCol w="5183031"/>
              </a:tblGrid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dirty="0" smtClean="0">
                          <a:latin typeface="Calibri"/>
                          <a:ea typeface="Calibri"/>
                          <a:cs typeface="Times New Roman"/>
                        </a:rPr>
                        <a:t>VY_32_INOVACE_HANA_MERVARTOVA_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BAREVN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A_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MODULACE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PAULA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C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E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ZANNA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 NAIVN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I_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MAL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IR</a:t>
                      </a: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STV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cs-CZ" sz="1100" i="1" dirty="0" smtClean="0">
                          <a:latin typeface="Calibri"/>
                          <a:ea typeface="Calibri"/>
                          <a:cs typeface="Times New Roman"/>
                        </a:rPr>
                        <a:t>_PREZENTACE_13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umění. 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Umění  konce 19. a 1. poloviny 20. století.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BAREVNÁ MODULACE PAULA CÉZANNA A NAIVNÍ MALÍŘSTVÍ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22.04.2013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892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díly významných tvůrců impresionismu. Vyučující může využít  konkrétní snímky k výkladu látky podle navazujícího pracovního 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listu „Postimpresionismus – pracovní list“  nebo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4176464"/>
          </a:xfrm>
        </p:spPr>
        <p:txBody>
          <a:bodyPr>
            <a:noAutofit/>
          </a:bodyPr>
          <a:lstStyle/>
          <a:p>
            <a:pPr algn="l"/>
            <a:r>
              <a:rPr lang="cs-CZ" sz="3200" b="1" i="1" u="sng" dirty="0" smtClean="0">
                <a:solidFill>
                  <a:schemeClr val="tx2"/>
                </a:solidFill>
              </a:rPr>
              <a:t>BAREVNÁ  MODULACE  PAULA  CÉZANNA</a:t>
            </a:r>
            <a:br>
              <a:rPr lang="cs-CZ" sz="3200" b="1" i="1" u="sng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- jeho pozdní dílo představuje harmonické vyrovnání mezi abstraktní malířskou formou a optickými jevy přírody 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- pomocí modulace vytvořil novou konstrukci obrazu, barevnou strukturu, jako základ autonomního obrazového světa</a:t>
            </a:r>
            <a:br>
              <a:rPr lang="cs-CZ" sz="2800" b="1" dirty="0" smtClean="0">
                <a:solidFill>
                  <a:schemeClr val="tx2"/>
                </a:solidFill>
              </a:rPr>
            </a:br>
            <a:r>
              <a:rPr lang="cs-CZ" sz="2800" b="1" dirty="0" smtClean="0">
                <a:solidFill>
                  <a:schemeClr val="tx2"/>
                </a:solidFill>
              </a:rPr>
              <a:t>- je nazýván „otcem moderního malířství“, protože pronikavě ovlivnil malířství 20. století (kubismus, abstraktní umění)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 </a:t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293096"/>
            <a:ext cx="8712968" cy="1345704"/>
          </a:xfrm>
        </p:spPr>
        <p:txBody>
          <a:bodyPr>
            <a:normAutofit/>
          </a:bodyPr>
          <a:lstStyle/>
          <a:p>
            <a:pPr lvl="0"/>
            <a:r>
              <a:rPr lang="cs-CZ" sz="4400" dirty="0" smtClean="0">
                <a:solidFill>
                  <a:schemeClr val="tx2"/>
                </a:solidFill>
              </a:rPr>
              <a:t> 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Cézanne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Koupající se					</a:t>
            </a:r>
            <a:r>
              <a:rPr lang="cs-CZ" sz="2400" dirty="0" smtClean="0">
                <a:solidFill>
                  <a:schemeClr val="tx2"/>
                </a:solidFill>
              </a:rPr>
              <a:t>(obr. 1)</a:t>
            </a: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1 Paul Cézanne, Koupající 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66708" y="1600200"/>
            <a:ext cx="6210584" cy="452596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Cézanne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 Pohledy na města			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(obr.2)</a:t>
            </a:r>
            <a:endParaRPr lang="cs-CZ" b="0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 descr="1 Paul Cézanne, Koupající s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23528" y="2564904"/>
            <a:ext cx="4032448" cy="324219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(obr.3)</a:t>
            </a:r>
          </a:p>
        </p:txBody>
      </p:sp>
      <p:pic>
        <p:nvPicPr>
          <p:cNvPr id="8" name="Zástupný symbol pro obsah 7" descr="3 Cesanne, Maison Maria am Weg zum Château Noir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716016" y="2564904"/>
            <a:ext cx="4103439" cy="328604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2"/>
                </a:solidFill>
              </a:rPr>
              <a:t>Paul </a:t>
            </a:r>
            <a:r>
              <a:rPr lang="pt-BR" sz="3200" b="1" dirty="0" smtClean="0">
                <a:solidFill>
                  <a:schemeClr val="tx2"/>
                </a:solidFill>
              </a:rPr>
              <a:t>Cesanne, </a:t>
            </a:r>
            <a:r>
              <a:rPr lang="pt-BR" sz="3200" dirty="0" smtClean="0">
                <a:solidFill>
                  <a:schemeClr val="tx2"/>
                </a:solidFill>
              </a:rPr>
              <a:t>Zátiší s mísou ovoce</a:t>
            </a:r>
            <a:r>
              <a:rPr lang="cs-CZ" sz="3200" dirty="0" smtClean="0">
                <a:solidFill>
                  <a:schemeClr val="tx2"/>
                </a:solidFill>
              </a:rPr>
              <a:t>   </a:t>
            </a:r>
            <a:r>
              <a:rPr lang="cs-CZ" sz="2400" dirty="0" smtClean="0">
                <a:solidFill>
                  <a:schemeClr val="tx2"/>
                </a:solidFill>
              </a:rPr>
              <a:t>(obr. 4)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4 Cesanne, Zátiší s mísou ovo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47850" y="1412776"/>
            <a:ext cx="5876478" cy="492442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chemeClr val="tx2"/>
                </a:solidFill>
              </a:rPr>
              <a:t>Paul </a:t>
            </a:r>
            <a:r>
              <a:rPr lang="cs-CZ" sz="3200" b="1" dirty="0" err="1" smtClean="0">
                <a:solidFill>
                  <a:schemeClr val="tx2"/>
                </a:solidFill>
              </a:rPr>
              <a:t>Cézanne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 Mladá Italka				Harlekýn		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381719"/>
          </a:xfrm>
        </p:spPr>
        <p:txBody>
          <a:bodyPr>
            <a:normAutofit fontScale="92500" lnSpcReduction="20000"/>
          </a:bodyPr>
          <a:lstStyle/>
          <a:p>
            <a:r>
              <a:rPr lang="cs-CZ" b="0" dirty="0" smtClean="0">
                <a:solidFill>
                  <a:schemeClr val="tx2"/>
                </a:solidFill>
              </a:rPr>
              <a:t>(obr.5)</a:t>
            </a:r>
            <a:endParaRPr lang="cs-CZ" b="0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 descr="1 Paul Cézanne, Koupající s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364043" y="1556792"/>
            <a:ext cx="3236759" cy="417646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b="0" dirty="0" smtClean="0">
                <a:solidFill>
                  <a:schemeClr val="tx2"/>
                </a:solidFill>
              </a:rPr>
              <a:t>(obr.6)</a:t>
            </a:r>
          </a:p>
        </p:txBody>
      </p:sp>
      <p:pic>
        <p:nvPicPr>
          <p:cNvPr id="8" name="Zástupný symbol pro obsah 7" descr="3 Cesanne, Maison Maria am Weg zum Château Noir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796136" y="1556792"/>
            <a:ext cx="2773833" cy="414005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Paul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Cézanne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Dům u řeky					    </a:t>
            </a:r>
            <a:r>
              <a:rPr lang="cs-CZ" sz="2400" dirty="0" smtClean="0">
                <a:solidFill>
                  <a:schemeClr val="tx2"/>
                </a:solidFill>
              </a:rPr>
              <a:t>(obr. 7)</a:t>
            </a: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1 Paul Cézanne, Koupající 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052736"/>
            <a:ext cx="4383258" cy="546994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b="1" i="1" u="sng" dirty="0" smtClean="0">
                <a:solidFill>
                  <a:schemeClr val="tx2"/>
                </a:solidFill>
              </a:rPr>
              <a:t>NAIVNÍ  MALÍŘSTVÍ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=  neprofesionální umění vytvářené neškolenými lidmi s uměleckým nadáním a velkou fantazií, jinak nazývané primitivní umění</a:t>
            </a:r>
          </a:p>
          <a:p>
            <a:pPr>
              <a:buNone/>
            </a:pPr>
            <a:r>
              <a:rPr lang="cs-CZ" b="1" u="sng" dirty="0" err="1" smtClean="0">
                <a:solidFill>
                  <a:schemeClr val="tx2"/>
                </a:solidFill>
              </a:rPr>
              <a:t>Henri</a:t>
            </a:r>
            <a:r>
              <a:rPr lang="cs-CZ" b="1" u="sng" dirty="0" smtClean="0">
                <a:solidFill>
                  <a:schemeClr val="tx2"/>
                </a:solidFill>
              </a:rPr>
              <a:t> Rousseau, zvaný Celník Rousseau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(1844-1910) 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–moderní senzibilita, svobodná fantazie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tx2"/>
                </a:solidFill>
              </a:rPr>
              <a:t>Díla: Krajina s mlýnem, Spící cikánka, Zaklínačka hadů, Džungle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Henri</a:t>
            </a:r>
            <a:r>
              <a:rPr lang="cs-CZ" sz="3200" b="1" u="sng" dirty="0" smtClean="0">
                <a:solidFill>
                  <a:schemeClr val="tx2"/>
                </a:solidFill>
              </a:rPr>
              <a:t> Rousseau</a:t>
            </a:r>
            <a:r>
              <a:rPr lang="cs-CZ" sz="3200" b="1" dirty="0" smtClean="0">
                <a:solidFill>
                  <a:schemeClr val="tx2"/>
                </a:solidFill>
              </a:rPr>
              <a:t>, Autoportrét   </a:t>
            </a:r>
            <a:r>
              <a:rPr lang="cs-CZ" sz="3200" dirty="0" smtClean="0">
                <a:solidFill>
                  <a:schemeClr val="tx2"/>
                </a:solidFill>
              </a:rPr>
              <a:t>             </a:t>
            </a:r>
            <a:r>
              <a:rPr lang="cs-CZ" sz="2400" dirty="0" smtClean="0">
                <a:solidFill>
                  <a:schemeClr val="tx2"/>
                </a:solidFill>
              </a:rPr>
              <a:t>(obr. 8)</a:t>
            </a: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8 Rousseau, J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268760"/>
            <a:ext cx="3853810" cy="5073477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chemeClr val="tx2"/>
                </a:solidFill>
              </a:rPr>
              <a:t>Henri</a:t>
            </a:r>
            <a:r>
              <a:rPr lang="cs-CZ" sz="3200" b="1" u="sng" dirty="0" smtClean="0">
                <a:solidFill>
                  <a:schemeClr val="tx2"/>
                </a:solidFill>
              </a:rPr>
              <a:t> Rousseau</a:t>
            </a:r>
            <a:r>
              <a:rPr lang="cs-CZ" sz="3200" b="1" dirty="0" smtClean="0">
                <a:solidFill>
                  <a:schemeClr val="tx2"/>
                </a:solidFill>
              </a:rPr>
              <a:t>, Spící cikánka  </a:t>
            </a:r>
            <a:r>
              <a:rPr lang="cs-CZ" sz="3200" dirty="0" smtClean="0">
                <a:solidFill>
                  <a:schemeClr val="tx2"/>
                </a:solidFill>
              </a:rPr>
              <a:t>             </a:t>
            </a:r>
            <a:r>
              <a:rPr lang="cs-CZ" sz="2400" dirty="0" smtClean="0">
                <a:solidFill>
                  <a:schemeClr val="tx2"/>
                </a:solidFill>
              </a:rPr>
              <a:t>(obr. 9)</a:t>
            </a: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6" name="Zástupný symbol pro obsah 5" descr="9 Henri_Rousseau, Spící cikán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37304" y="1556791"/>
            <a:ext cx="6991080" cy="4561679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tx2"/>
                </a:solidFill>
              </a:rPr>
              <a:t>Henri</a:t>
            </a:r>
            <a:r>
              <a:rPr lang="cs-CZ" sz="3200" b="1" u="sng" dirty="0" smtClean="0">
                <a:solidFill>
                  <a:schemeClr val="tx2"/>
                </a:solidFill>
              </a:rPr>
              <a:t> Rousseau</a:t>
            </a:r>
            <a:r>
              <a:rPr lang="cs-CZ" sz="3200" b="1" smtClean="0">
                <a:solidFill>
                  <a:schemeClr val="tx2"/>
                </a:solidFill>
              </a:rPr>
              <a:t>, Džungle  </a:t>
            </a:r>
            <a:r>
              <a:rPr lang="cs-CZ" sz="3200" smtClean="0">
                <a:solidFill>
                  <a:schemeClr val="tx2"/>
                </a:solidFill>
              </a:rPr>
              <a:t>             </a:t>
            </a:r>
            <a:r>
              <a:rPr lang="cs-CZ" sz="2400" dirty="0" smtClean="0">
                <a:solidFill>
                  <a:schemeClr val="tx2"/>
                </a:solidFill>
              </a:rPr>
              <a:t>(obr. 10)</a:t>
            </a:r>
            <a:endParaRPr lang="cs-CZ" sz="2400" dirty="0"/>
          </a:p>
        </p:txBody>
      </p:sp>
      <p:pic>
        <p:nvPicPr>
          <p:cNvPr id="4" name="Zástupný symbol pro obsah 3" descr="10 Henri_Rousseau, Se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441579"/>
            <a:ext cx="6840760" cy="461751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tx2"/>
                </a:solidFill>
              </a:rPr>
              <a:t>Henri</a:t>
            </a:r>
            <a:r>
              <a:rPr lang="cs-CZ" sz="3200" b="1" u="sng" dirty="0" smtClean="0">
                <a:solidFill>
                  <a:schemeClr val="tx2"/>
                </a:solidFill>
              </a:rPr>
              <a:t> Rousseau</a:t>
            </a:r>
            <a:r>
              <a:rPr lang="cs-CZ" sz="3200" b="1" dirty="0" smtClean="0">
                <a:solidFill>
                  <a:schemeClr val="tx2"/>
                </a:solidFill>
              </a:rPr>
              <a:t>, </a:t>
            </a:r>
            <a:r>
              <a:rPr lang="cs-CZ" sz="3200" b="1" dirty="0" err="1" smtClean="0">
                <a:solidFill>
                  <a:schemeClr val="tx2"/>
                </a:solidFill>
              </a:rPr>
              <a:t>Malakoff</a:t>
            </a:r>
            <a:r>
              <a:rPr lang="cs-CZ" sz="3200" b="1" dirty="0" smtClean="0">
                <a:solidFill>
                  <a:schemeClr val="tx2"/>
                </a:solidFill>
              </a:rPr>
              <a:t>  </a:t>
            </a:r>
            <a:r>
              <a:rPr lang="cs-CZ" sz="3200" dirty="0" smtClean="0">
                <a:solidFill>
                  <a:schemeClr val="tx2"/>
                </a:solidFill>
              </a:rPr>
              <a:t>             </a:t>
            </a:r>
            <a:r>
              <a:rPr lang="cs-CZ" sz="2400" dirty="0" smtClean="0">
                <a:solidFill>
                  <a:schemeClr val="tx2"/>
                </a:solidFill>
              </a:rPr>
              <a:t>(obr. 11)</a:t>
            </a:r>
            <a:endParaRPr lang="cs-CZ" sz="2400" dirty="0"/>
          </a:p>
        </p:txBody>
      </p:sp>
      <p:pic>
        <p:nvPicPr>
          <p:cNvPr id="4" name="Zástupný symbol pro obsah 3" descr="11 Henri_Rousseau, Malakof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232838"/>
            <a:ext cx="6696744" cy="520472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tx2"/>
                </a:solidFill>
              </a:rPr>
              <a:t>Henri</a:t>
            </a:r>
            <a:r>
              <a:rPr lang="cs-CZ" sz="3200" b="1" u="sng" dirty="0" smtClean="0">
                <a:solidFill>
                  <a:schemeClr val="tx2"/>
                </a:solidFill>
              </a:rPr>
              <a:t> Rousseau</a:t>
            </a:r>
            <a:r>
              <a:rPr lang="cs-CZ" sz="3200" b="1" dirty="0" smtClean="0">
                <a:solidFill>
                  <a:schemeClr val="tx2"/>
                </a:solidFill>
              </a:rPr>
              <a:t>, Oslava dětství  </a:t>
            </a:r>
            <a:r>
              <a:rPr lang="cs-CZ" sz="3200" dirty="0" smtClean="0">
                <a:solidFill>
                  <a:schemeClr val="tx2"/>
                </a:solidFill>
              </a:rPr>
              <a:t>             </a:t>
            </a:r>
            <a:r>
              <a:rPr lang="cs-CZ" sz="2400" dirty="0" smtClean="0">
                <a:solidFill>
                  <a:schemeClr val="tx2"/>
                </a:solidFill>
              </a:rPr>
              <a:t>(obr. 12)</a:t>
            </a:r>
            <a:endParaRPr lang="cs-CZ" sz="2400" dirty="0"/>
          </a:p>
        </p:txBody>
      </p:sp>
      <p:pic>
        <p:nvPicPr>
          <p:cNvPr id="4" name="Zástupný symbol pro obsah 3" descr="12 Rousseau_-_Zur_Feier_des_Kind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47258" y="1600200"/>
            <a:ext cx="3649483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7667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MRÁZ, Bohumír. </a:t>
            </a:r>
            <a:r>
              <a:rPr lang="cs-CZ" i="1" dirty="0" smtClean="0"/>
              <a:t>Dějiny výtvarné kultury 3)</a:t>
            </a:r>
            <a:r>
              <a:rPr lang="cs-CZ" dirty="0" smtClean="0"/>
              <a:t>. 2.Praha: IDEA SERVIS, konsorcium, 2003, ISBN 80-85970-47-3.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3105835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/>
              <a:t>Pokud není uvedeno jinak, použitý materiál je z vlastních zdrojů autora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552728" cy="922114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5400601"/>
          </a:xfrm>
        </p:spPr>
        <p:txBody>
          <a:bodyPr>
            <a:normAutofit fontScale="47500" lnSpcReduction="20000"/>
          </a:bodyPr>
          <a:lstStyle/>
          <a:p>
            <a:pPr lvl="0">
              <a:buNone/>
            </a:pPr>
            <a:r>
              <a:rPr lang="cs-CZ" dirty="0" smtClean="0"/>
              <a:t>Obr. 1)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2"/>
              </a:rPr>
              <a:t>http://commons.wikimedia.org/wiki/File:Paul_C%C3%A9zanne_008.jpg?uselang=cs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2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3"/>
              </a:rPr>
              <a:t>http://commons.wikimedia.org/wiki/File:Paul_C%C3%A9zanne_090.jpg?uselang=cs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3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4"/>
              </a:rPr>
              <a:t>http://commons.wikimedia.org/wiki/File:Paul_C%C3%A9zanne_100.jpg?uselang=cs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4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5"/>
              </a:rPr>
              <a:t>http://commons.wikimedia.org/wiki/File:Paul_C%C3%A9zanne_192.jpg?uselang=cs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5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6"/>
              </a:rPr>
              <a:t>http://commons.wikimedia.org/wiki/File:Paul_C%C3%A9zanne_080.jpg?uselang=cs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6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7"/>
              </a:rPr>
              <a:t>http://commons.wikimedia.org/wiki/File:Paul_C%C3%A9zanne_070.jpg?uselang=cs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7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8"/>
              </a:rPr>
              <a:t>http://commons.wikimedia.org/wiki/File:Paul_C%C3%A9zanne_-_Country_House_by_a_River_-_Google_Art_Project.jpg?uselang=cs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 Obr</a:t>
            </a:r>
            <a:r>
              <a:rPr lang="cs-CZ" dirty="0"/>
              <a:t>. 8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9"/>
              </a:rPr>
              <a:t>http://commons.wikimedia.org/wiki/File:Rousseau09.jpg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9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0"/>
              </a:rPr>
              <a:t>http://commons.wikimedia.org/wiki/File:Henri_Rousseau_010.jpg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10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1"/>
              </a:rPr>
              <a:t>http://commons.wikimedia.org/wiki/File:Henri_Rousseau_005.jpg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11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2"/>
              </a:rPr>
              <a:t>http://commons.wikimedia.org/wiki/File:Henri_Rousseau_009.jpg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12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3"/>
              </a:rPr>
              <a:t>http://commons.wikimedia.org/wiki/File:Rousseau_-_Zur_Feier_des_Kindes.jpeg</a:t>
            </a:r>
            <a:r>
              <a:rPr lang="cs-CZ" dirty="0" smtClean="0"/>
              <a:t>  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440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BAREVNÁ  MODULACE  PAULA  CÉZANNA  - jeho pozdní dílo představuje harmonické vyrovnání mezi abstraktní malířskou formou a optickými jevy přírody  - pomocí modulace vytvořil novou konstrukci obrazu, barevnou strukturu, jako základ autonomního obrazového světa - je nazýván „otcem moderního malířství“, protože pronikavě ovlivnil malířství 20. století (kubismus, abstraktní umění)     </vt:lpstr>
      <vt:lpstr>Paul Cézanne  Koupající se     (obr. 1)</vt:lpstr>
      <vt:lpstr>Paul Cézanne   Pohledy na města   </vt:lpstr>
      <vt:lpstr>Paul Cesanne, Zátiší s mísou ovoce   (obr. 4)</vt:lpstr>
      <vt:lpstr>Paul Cézanne   Mladá Italka    Harlekýn  </vt:lpstr>
      <vt:lpstr>Paul Cézanne  Dům u řeky         (obr. 7)</vt:lpstr>
      <vt:lpstr>NAIVNÍ  MALÍŘSTVÍ </vt:lpstr>
      <vt:lpstr>Henri Rousseau, Autoportrét                (obr. 8)</vt:lpstr>
      <vt:lpstr>Henri Rousseau, Spící cikánka               (obr. 9)</vt:lpstr>
      <vt:lpstr>Henri Rousseau, Džungle               (obr. 10)</vt:lpstr>
      <vt:lpstr>Henri Rousseau, Malakoff               (obr. 11)</vt:lpstr>
      <vt:lpstr>Henri Rousseau, Oslava dětství               (obr. 12)</vt:lpstr>
      <vt:lpstr>Prezentace aplikace PowerPoint</vt:lpstr>
      <vt:lpstr>Použité obrázky </vt:lpstr>
      <vt:lpstr>  DĚKUJI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Antonín Hroch</cp:lastModifiedBy>
  <cp:revision>148</cp:revision>
  <dcterms:created xsi:type="dcterms:W3CDTF">2013-04-02T20:21:13Z</dcterms:created>
  <dcterms:modified xsi:type="dcterms:W3CDTF">2013-09-03T09:37:31Z</dcterms:modified>
</cp:coreProperties>
</file>